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1"/>
  </p:notesMasterIdLst>
  <p:sldIdLst>
    <p:sldId id="257" r:id="rId2"/>
    <p:sldId id="541" r:id="rId3"/>
    <p:sldId id="445" r:id="rId4"/>
    <p:sldId id="447" r:id="rId5"/>
    <p:sldId id="448" r:id="rId6"/>
    <p:sldId id="449" r:id="rId7"/>
    <p:sldId id="542" r:id="rId8"/>
    <p:sldId id="543" r:id="rId9"/>
    <p:sldId id="558" r:id="rId10"/>
    <p:sldId id="500" r:id="rId11"/>
    <p:sldId id="562" r:id="rId12"/>
    <p:sldId id="563" r:id="rId13"/>
    <p:sldId id="459" r:id="rId14"/>
    <p:sldId id="460" r:id="rId15"/>
    <p:sldId id="544" r:id="rId16"/>
    <p:sldId id="564" r:id="rId17"/>
    <p:sldId id="538" r:id="rId18"/>
    <p:sldId id="565" r:id="rId19"/>
    <p:sldId id="568" r:id="rId20"/>
    <p:sldId id="502" r:id="rId21"/>
    <p:sldId id="520" r:id="rId22"/>
    <p:sldId id="522" r:id="rId23"/>
    <p:sldId id="523" r:id="rId24"/>
    <p:sldId id="545" r:id="rId25"/>
    <p:sldId id="526" r:id="rId26"/>
    <p:sldId id="546" r:id="rId27"/>
    <p:sldId id="529" r:id="rId28"/>
    <p:sldId id="548" r:id="rId29"/>
    <p:sldId id="570" r:id="rId30"/>
    <p:sldId id="504" r:id="rId31"/>
    <p:sldId id="512" r:id="rId32"/>
    <p:sldId id="550" r:id="rId33"/>
    <p:sldId id="506" r:id="rId34"/>
    <p:sldId id="507" r:id="rId35"/>
    <p:sldId id="508" r:id="rId36"/>
    <p:sldId id="509" r:id="rId37"/>
    <p:sldId id="510" r:id="rId38"/>
    <p:sldId id="551" r:id="rId39"/>
    <p:sldId id="265" r:id="rId40"/>
    <p:sldId id="295" r:id="rId41"/>
    <p:sldId id="297" r:id="rId42"/>
    <p:sldId id="571" r:id="rId43"/>
    <p:sldId id="567" r:id="rId44"/>
    <p:sldId id="300" r:id="rId45"/>
    <p:sldId id="304" r:id="rId46"/>
    <p:sldId id="306" r:id="rId47"/>
    <p:sldId id="572" r:id="rId48"/>
    <p:sldId id="554" r:id="rId49"/>
    <p:sldId id="308" r:id="rId50"/>
    <p:sldId id="573" r:id="rId51"/>
    <p:sldId id="311" r:id="rId52"/>
    <p:sldId id="552" r:id="rId53"/>
    <p:sldId id="319" r:id="rId54"/>
    <p:sldId id="321" r:id="rId55"/>
    <p:sldId id="553" r:id="rId56"/>
    <p:sldId id="325" r:id="rId57"/>
    <p:sldId id="345" r:id="rId58"/>
    <p:sldId id="346" r:id="rId59"/>
    <p:sldId id="347" r:id="rId60"/>
    <p:sldId id="555" r:id="rId61"/>
    <p:sldId id="566" r:id="rId62"/>
    <p:sldId id="351" r:id="rId63"/>
    <p:sldId id="532" r:id="rId64"/>
    <p:sldId id="352" r:id="rId65"/>
    <p:sldId id="354" r:id="rId66"/>
    <p:sldId id="355" r:id="rId67"/>
    <p:sldId id="358" r:id="rId68"/>
    <p:sldId id="359" r:id="rId69"/>
    <p:sldId id="363" r:id="rId70"/>
    <p:sldId id="367" r:id="rId71"/>
    <p:sldId id="368" r:id="rId72"/>
    <p:sldId id="556" r:id="rId73"/>
    <p:sldId id="379" r:id="rId74"/>
    <p:sldId id="382" r:id="rId75"/>
    <p:sldId id="387" r:id="rId76"/>
    <p:sldId id="396" r:id="rId77"/>
    <p:sldId id="397" r:id="rId78"/>
    <p:sldId id="398" r:id="rId79"/>
    <p:sldId id="557" r:id="rId80"/>
    <p:sldId id="407" r:id="rId81"/>
    <p:sldId id="408" r:id="rId82"/>
    <p:sldId id="410" r:id="rId83"/>
    <p:sldId id="412" r:id="rId84"/>
    <p:sldId id="413" r:id="rId85"/>
    <p:sldId id="414" r:id="rId86"/>
    <p:sldId id="559" r:id="rId87"/>
    <p:sldId id="417" r:id="rId88"/>
    <p:sldId id="422" r:id="rId89"/>
    <p:sldId id="425" r:id="rId90"/>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3366FF"/>
    <a:srgbClr val="FF7C80"/>
    <a:srgbClr val="FF66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04" autoAdjust="0"/>
  </p:normalViewPr>
  <p:slideViewPr>
    <p:cSldViewPr>
      <p:cViewPr varScale="1">
        <p:scale>
          <a:sx n="55" d="100"/>
          <a:sy n="55" d="100"/>
        </p:scale>
        <p:origin x="-1500"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BD28B6-8E14-4145-9809-7C46DBCCC4BC}" type="datetimeFigureOut">
              <a:rPr lang="x-none" smtClean="0"/>
              <a:pPr/>
              <a:t>2/17/2024</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E62BD8-8C17-4AF6-94A3-04E418977BEB}" type="slidenum">
              <a:rPr lang="x-none" smtClean="0"/>
              <a:pPr/>
              <a:t>‹#›</a:t>
            </a:fld>
            <a:endParaRPr lang="x-none"/>
          </a:p>
        </p:txBody>
      </p:sp>
    </p:spTree>
    <p:extLst>
      <p:ext uri="{BB962C8B-B14F-4D97-AF65-F5344CB8AC3E}">
        <p14:creationId xmlns="" xmlns:p14="http://schemas.microsoft.com/office/powerpoint/2010/main" val="4012139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baseline="0" dirty="0" smtClean="0"/>
          </a:p>
        </p:txBody>
      </p:sp>
      <p:sp>
        <p:nvSpPr>
          <p:cNvPr id="4" name="Slide Number Placeholder 3"/>
          <p:cNvSpPr>
            <a:spLocks noGrp="1"/>
          </p:cNvSpPr>
          <p:nvPr>
            <p:ph type="sldNum" sz="quarter" idx="10"/>
          </p:nvPr>
        </p:nvSpPr>
        <p:spPr/>
        <p:txBody>
          <a:bodyPr/>
          <a:lstStyle/>
          <a:p>
            <a:pPr>
              <a:defRPr/>
            </a:pPr>
            <a:fld id="{13D50BE3-7B63-4F74-A846-78120FB61B94}" type="slidenum">
              <a:rPr lang="en-US" smtClean="0"/>
              <a:pPr>
                <a:defRPr/>
              </a:pPr>
              <a:t>13</a:t>
            </a:fld>
            <a:endParaRPr lang="en-US" dirty="0"/>
          </a:p>
        </p:txBody>
      </p:sp>
    </p:spTree>
    <p:extLst>
      <p:ext uri="{BB962C8B-B14F-4D97-AF65-F5344CB8AC3E}">
        <p14:creationId xmlns="" xmlns:p14="http://schemas.microsoft.com/office/powerpoint/2010/main" val="3653060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3D50BE3-7B63-4F74-A846-78120FB61B94}" type="slidenum">
              <a:rPr lang="en-US" smtClean="0"/>
              <a:pPr>
                <a:defRPr/>
              </a:pPr>
              <a:t>14</a:t>
            </a:fld>
            <a:endParaRPr lang="en-US" dirty="0"/>
          </a:p>
        </p:txBody>
      </p:sp>
    </p:spTree>
    <p:extLst>
      <p:ext uri="{BB962C8B-B14F-4D97-AF65-F5344CB8AC3E}">
        <p14:creationId xmlns="" xmlns:p14="http://schemas.microsoft.com/office/powerpoint/2010/main" val="2598352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95000"/>
              </a:lnSpc>
              <a:spcBef>
                <a:spcPct val="6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13D50BE3-7B63-4F74-A846-78120FB61B94}" type="slidenum">
              <a:rPr lang="en-US" smtClean="0"/>
              <a:pPr>
                <a:defRPr/>
              </a:pPr>
              <a:t>15</a:t>
            </a:fld>
            <a:endParaRPr lang="en-US" dirty="0"/>
          </a:p>
        </p:txBody>
      </p:sp>
    </p:spTree>
    <p:extLst>
      <p:ext uri="{BB962C8B-B14F-4D97-AF65-F5344CB8AC3E}">
        <p14:creationId xmlns="" xmlns:p14="http://schemas.microsoft.com/office/powerpoint/2010/main" val="23251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BE62BD8-8C17-4AF6-94A3-04E418977BEB}" type="slidenum">
              <a:rPr lang="x-none" smtClean="0"/>
              <a:pPr/>
              <a:t>36</a:t>
            </a:fld>
            <a:endParaRPr lang="x-non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9750" y="305999"/>
            <a:ext cx="8318530" cy="802800"/>
          </a:xfrm>
          <a:prstGeom prst="rect">
            <a:avLst/>
          </a:prstGeom>
        </p:spPr>
        <p:txBody>
          <a:bodyPr tIns="126000" anchor="t" anchorCtr="0"/>
          <a:lstStyle>
            <a:lvl1pPr>
              <a:lnSpc>
                <a:spcPct val="75000"/>
              </a:lnSpc>
              <a:defRPr>
                <a:solidFill>
                  <a:schemeClr val="accent4"/>
                </a:solidFill>
              </a:defRPr>
            </a:lvl1pPr>
          </a:lstStyle>
          <a:p>
            <a:r>
              <a:rPr lang="en-US" noProof="0" dirty="0" smtClean="0"/>
              <a:t>Title</a:t>
            </a:r>
            <a:endParaRPr lang="en-US" noProof="0" dirty="0"/>
          </a:p>
        </p:txBody>
      </p:sp>
      <p:sp>
        <p:nvSpPr>
          <p:cNvPr id="7" name="Footer Placeholder 4"/>
          <p:cNvSpPr>
            <a:spLocks noGrp="1"/>
          </p:cNvSpPr>
          <p:nvPr>
            <p:ph type="ftr" sz="quarter" idx="3"/>
          </p:nvPr>
        </p:nvSpPr>
        <p:spPr>
          <a:xfrm>
            <a:off x="687248" y="6403150"/>
            <a:ext cx="6477000" cy="250825"/>
          </a:xfrm>
          <a:prstGeom prst="rect">
            <a:avLst/>
          </a:prstGeom>
        </p:spPr>
        <p:txBody>
          <a:bodyPr/>
          <a:lstStyle>
            <a:lvl1pPr>
              <a:defRPr sz="900" baseline="0">
                <a:solidFill>
                  <a:srgbClr val="7F7F7F"/>
                </a:solidFill>
              </a:defRPr>
            </a:lvl1pPr>
          </a:lstStyle>
          <a:p>
            <a:r>
              <a:rPr lang="en-US" noProof="0" dirty="0" smtClean="0"/>
              <a:t>| Presentation Title | Presenter Name | Date | Subject | Business Use Only</a:t>
            </a:r>
            <a:endParaRPr lang="en-US" noProof="0" dirty="0"/>
          </a:p>
        </p:txBody>
      </p:sp>
      <p:sp>
        <p:nvSpPr>
          <p:cNvPr id="8" name="Slide Number Placeholder 5"/>
          <p:cNvSpPr>
            <a:spLocks noGrp="1"/>
          </p:cNvSpPr>
          <p:nvPr>
            <p:ph type="sldNum" sz="quarter" idx="4"/>
          </p:nvPr>
        </p:nvSpPr>
        <p:spPr>
          <a:xfrm>
            <a:off x="538116" y="6403150"/>
            <a:ext cx="400035" cy="247031"/>
          </a:xfrm>
          <a:prstGeom prst="rect">
            <a:avLst/>
          </a:prstGeom>
        </p:spPr>
        <p:txBody>
          <a:bodyPr/>
          <a:lstStyle>
            <a:lvl1pPr>
              <a:defRPr sz="900" baseline="0">
                <a:solidFill>
                  <a:srgbClr val="7F7F7F"/>
                </a:solidFill>
              </a:defRPr>
            </a:lvl1pPr>
          </a:lstStyle>
          <a:p>
            <a:fld id="{E66AA3EA-0569-43EF-BBA3-83FDB109D582}" type="slidenum">
              <a:rPr lang="en-US" noProof="0" smtClean="0"/>
              <a:pPr/>
              <a:t>‹#›</a:t>
            </a:fld>
            <a:endParaRPr lang="en-US" noProof="0" dirty="0" smtClean="0"/>
          </a:p>
        </p:txBody>
      </p:sp>
      <p:sp>
        <p:nvSpPr>
          <p:cNvPr id="10" name="Textplatzhalter 9" descr="Subtitle"/>
          <p:cNvSpPr>
            <a:spLocks noGrp="1"/>
          </p:cNvSpPr>
          <p:nvPr>
            <p:ph type="body" sz="quarter" idx="10" hasCustomPrompt="1"/>
          </p:nvPr>
        </p:nvSpPr>
        <p:spPr>
          <a:xfrm>
            <a:off x="540000" y="738554"/>
            <a:ext cx="8311392" cy="367571"/>
          </a:xfrm>
        </p:spPr>
        <p:txBody>
          <a:bodyPr anchor="b" anchorCtr="0">
            <a:noAutofit/>
          </a:bodyPr>
          <a:lstStyle>
            <a:lvl1pPr marL="0" indent="0">
              <a:lnSpc>
                <a:spcPct val="95000"/>
              </a:lnSpc>
              <a:buNone/>
              <a:defRPr sz="2000" b="0" i="1">
                <a:solidFill>
                  <a:schemeClr val="tx1"/>
                </a:solidFill>
              </a:defRPr>
            </a:lvl1pPr>
          </a:lstStyle>
          <a:p>
            <a:pPr lvl="0"/>
            <a:r>
              <a:rPr lang="en-US" noProof="0" dirty="0" smtClean="0"/>
              <a:t>Subtitle</a:t>
            </a:r>
          </a:p>
        </p:txBody>
      </p:sp>
      <p:sp>
        <p:nvSpPr>
          <p:cNvPr id="9" name="Content Placeholder 2"/>
          <p:cNvSpPr>
            <a:spLocks noGrp="1"/>
          </p:cNvSpPr>
          <p:nvPr>
            <p:ph idx="1" hasCustomPrompt="1"/>
          </p:nvPr>
        </p:nvSpPr>
        <p:spPr>
          <a:xfrm>
            <a:off x="523875" y="1346200"/>
            <a:ext cx="8334405" cy="4940320"/>
          </a:xfrm>
        </p:spPr>
        <p:txBody>
          <a:bodyPr>
            <a:noAutofit/>
          </a:bodyPr>
          <a:lstStyle>
            <a:lvl1pPr>
              <a:defRPr>
                <a:solidFill>
                  <a:schemeClr val="accent6"/>
                </a:solidFill>
              </a:defRPr>
            </a:lvl1pPr>
            <a:lvl2pPr>
              <a:defRPr>
                <a:solidFill>
                  <a:schemeClr val="accent6"/>
                </a:solidFill>
              </a:defRPr>
            </a:lvl2pPr>
            <a:lvl3pPr>
              <a:defRPr>
                <a:solidFill>
                  <a:schemeClr val="accent6"/>
                </a:solidFill>
              </a:defRPr>
            </a:lvl3pPr>
            <a:lvl4pPr>
              <a:defRPr>
                <a:solidFill>
                  <a:schemeClr val="accent6"/>
                </a:solidFill>
              </a:defRPr>
            </a:lvl4pPr>
            <a:lvl5pPr>
              <a:defRPr>
                <a:solidFill>
                  <a:schemeClr val="accent6"/>
                </a:solidFill>
              </a:defRPr>
            </a:lvl5pPr>
          </a:lstStyle>
          <a:p>
            <a:pPr lvl="0"/>
            <a:r>
              <a:rPr lang="en-US" dirty="0" smtClean="0"/>
              <a:t>Click to insert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CH" dirty="0"/>
          </a:p>
        </p:txBody>
      </p:sp>
    </p:spTree>
    <p:extLst>
      <p:ext uri="{BB962C8B-B14F-4D97-AF65-F5344CB8AC3E}">
        <p14:creationId xmlns="" xmlns:p14="http://schemas.microsoft.com/office/powerpoint/2010/main" val="136936193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B4AC7-802E-4051-92FC-8F6894D95FFB}"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B7FDDB52-6BAB-49F7-918D-D4788EE2350B}" type="slidenum">
              <a:rPr lang="x-none" smtClean="0"/>
              <a:pPr/>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EB4AC7-802E-4051-92FC-8F6894D95FFB}" type="datetimeFigureOut">
              <a:rPr lang="x-none" smtClean="0"/>
              <a:pPr/>
              <a:t>2/17/2024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FDDB52-6BAB-49F7-918D-D4788EE2350B}"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067800" cy="4419600"/>
          </a:xfrm>
        </p:spPr>
        <p:txBody>
          <a:bodyPr>
            <a:normAutofit fontScale="90000"/>
          </a:bodyPr>
          <a:lstStyle/>
          <a:p>
            <a:pPr lvl="0">
              <a:defRPr/>
            </a:pPr>
            <a:r>
              <a:rPr lang="en" sz="3200" b="1" dirty="0" smtClean="0">
                <a:solidFill>
                  <a:srgbClr val="FF0000"/>
                </a:solidFill>
                <a:latin typeface="Palatino Linotype" pitchFamily="18" charset="0"/>
                <a:cs typeface="Arial" pitchFamily="34" charset="0"/>
              </a:rPr>
              <a:t>IASM</a:t>
            </a:r>
            <a:r>
              <a:rPr lang="sr-Latn-CS" sz="3200" b="1" dirty="0">
                <a:solidFill>
                  <a:srgbClr val="FF0000"/>
                </a:solidFill>
                <a:latin typeface="Palatino Linotype" pitchFamily="18" charset="0"/>
                <a:cs typeface="Arial" pitchFamily="34" charset="0"/>
              </a:rPr>
              <a:t/>
            </a:r>
            <a:br>
              <a:rPr lang="sr-Latn-CS" sz="3200" b="1" dirty="0">
                <a:solidFill>
                  <a:srgbClr val="FF0000"/>
                </a:solidFill>
                <a:latin typeface="Palatino Linotype" pitchFamily="18" charset="0"/>
                <a:cs typeface="Arial" pitchFamily="34" charset="0"/>
              </a:rPr>
            </a:br>
            <a:r>
              <a:rPr lang="en" sz="3200" b="1" dirty="0">
                <a:solidFill>
                  <a:srgbClr val="FF0000"/>
                </a:solidFill>
                <a:latin typeface="Palatino Linotype" pitchFamily="18" charset="0"/>
                <a:cs typeface="Arial" pitchFamily="34" charset="0"/>
              </a:rPr>
              <a:t>Teaching unit </a:t>
            </a:r>
            <a:r>
              <a:rPr lang="en" sz="3200" b="1" dirty="0" smtClean="0">
                <a:solidFill>
                  <a:srgbClr val="FF0000"/>
                </a:solidFill>
                <a:latin typeface="Palatino Linotype" pitchFamily="18" charset="0"/>
                <a:cs typeface="Arial" pitchFamily="34" charset="0"/>
              </a:rPr>
              <a:t>21</a:t>
            </a:r>
            <a:r>
              <a:rPr lang="en" sz="3200" b="1" dirty="0">
                <a:solidFill>
                  <a:srgbClr val="FF0000"/>
                </a:solidFill>
                <a:latin typeface="Palatino Linotype" pitchFamily="18" charset="0"/>
                <a:cs typeface="Arial" pitchFamily="34" charset="0"/>
              </a:rPr>
              <a:t> </a:t>
            </a:r>
            <a:r>
              <a:rPr lang="sr-Cyrl-CS" sz="3200" b="1" dirty="0">
                <a:solidFill>
                  <a:srgbClr val="FF0000"/>
                </a:solidFill>
                <a:latin typeface="Palatino Linotype" pitchFamily="18" charset="0"/>
                <a:cs typeface="Arial" pitchFamily="34" charset="0"/>
              </a:rPr>
              <a:t/>
            </a:r>
            <a:br>
              <a:rPr lang="sr-Cyrl-CS" sz="3200" b="1" dirty="0">
                <a:solidFill>
                  <a:srgbClr val="FF0000"/>
                </a:solidFill>
                <a:latin typeface="Palatino Linotype" pitchFamily="18" charset="0"/>
                <a:cs typeface="Arial" pitchFamily="34" charset="0"/>
              </a:rPr>
            </a:br>
            <a:r>
              <a:rPr lang="en-US" sz="3200" b="1" dirty="0" smtClean="0">
                <a:solidFill>
                  <a:srgbClr val="FF0000"/>
                </a:solidFill>
                <a:latin typeface="Palatino Linotype" pitchFamily="18" charset="0"/>
                <a:cs typeface="Arial" pitchFamily="34" charset="0"/>
              </a:rPr>
              <a:t/>
            </a:r>
            <a:br>
              <a:rPr lang="en-US" sz="3200" b="1" dirty="0" smtClean="0">
                <a:solidFill>
                  <a:srgbClr val="FF0000"/>
                </a:solidFill>
                <a:latin typeface="Palatino Linotype" pitchFamily="18" charset="0"/>
                <a:cs typeface="Arial" pitchFamily="34" charset="0"/>
              </a:rPr>
            </a:br>
            <a:r>
              <a:rPr lang="en" sz="2000" dirty="0" smtClean="0">
                <a:latin typeface="Palatino Linotype" pitchFamily="18" charset="0"/>
                <a:cs typeface="Arial" pitchFamily="34" charset="0"/>
              </a:rPr>
              <a:t>Tumors </a:t>
            </a:r>
            <a:r>
              <a:rPr lang="en" sz="2000" dirty="0" smtClean="0">
                <a:latin typeface="Palatino Linotype" pitchFamily="18" charset="0"/>
                <a:cs typeface="Arial" pitchFamily="34" charset="0"/>
              </a:rPr>
              <a:t>of the small intestine </a:t>
            </a:r>
            <a:r>
              <a:rPr lang="en-US" sz="2000" dirty="0" smtClean="0">
                <a:latin typeface="Palatino Linotype" pitchFamily="18" charset="0"/>
                <a:cs typeface="Arial" pitchFamily="34" charset="0"/>
              </a:rPr>
              <a:t/>
            </a:r>
            <a:br>
              <a:rPr lang="en-US" sz="2000" dirty="0" smtClean="0">
                <a:latin typeface="Palatino Linotype" pitchFamily="18" charset="0"/>
                <a:cs typeface="Arial" pitchFamily="34" charset="0"/>
              </a:rPr>
            </a:br>
            <a:r>
              <a:rPr lang="en" sz="2000" dirty="0" smtClean="0">
                <a:latin typeface="Palatino Linotype" pitchFamily="18" charset="0"/>
                <a:cs typeface="Arial" pitchFamily="34" charset="0"/>
              </a:rPr>
              <a:t>Endocrine tumors of the GIT and pancreas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Carcinoid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Polyps of the GIT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Polyposis syndrome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Colon cancer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Acute and chronic pancreatitis </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en" sz="2000" dirty="0" smtClean="0">
                <a:latin typeface="Palatino Linotype" pitchFamily="18" charset="0"/>
                <a:cs typeface="Arial" pitchFamily="34" charset="0"/>
              </a:rPr>
              <a:t>Pancreatic cancer</a:t>
            </a:r>
            <a:r>
              <a:rPr lang="x-none" sz="2000" dirty="0" smtClean="0">
                <a:latin typeface="Palatino Linotype" pitchFamily="18" charset="0"/>
                <a:cs typeface="Arial" pitchFamily="34" charset="0"/>
              </a:rPr>
              <a:t/>
            </a:r>
            <a:br>
              <a:rPr lang="x-none" sz="2000" dirty="0" smtClean="0">
                <a:latin typeface="Palatino Linotype" pitchFamily="18" charset="0"/>
                <a:cs typeface="Arial" pitchFamily="34" charset="0"/>
              </a:rPr>
            </a:br>
            <a:r>
              <a:rPr lang="x-none" sz="2000" dirty="0">
                <a:latin typeface="Palatino Linotype" pitchFamily="18" charset="0"/>
              </a:rPr>
              <a:t/>
            </a:r>
            <a:br>
              <a:rPr lang="x-none" sz="2000" dirty="0">
                <a:latin typeface="Palatino Linotype" pitchFamily="18" charset="0"/>
              </a:rPr>
            </a:br>
            <a:endParaRPr lang="x-none" sz="2000" b="1" dirty="0">
              <a:latin typeface="Palatino Linotype" pitchFamily="18" charset="0"/>
            </a:endParaRPr>
          </a:p>
        </p:txBody>
      </p:sp>
      <p:sp>
        <p:nvSpPr>
          <p:cNvPr id="3" name="Subtitle 2"/>
          <p:cNvSpPr>
            <a:spLocks noGrp="1"/>
          </p:cNvSpPr>
          <p:nvPr>
            <p:ph type="subTitle" idx="1"/>
          </p:nvPr>
        </p:nvSpPr>
        <p:spPr>
          <a:xfrm>
            <a:off x="1295400" y="5562600"/>
            <a:ext cx="6400800" cy="381000"/>
          </a:xfrm>
        </p:spPr>
        <p:txBody>
          <a:bodyPr>
            <a:noAutofit/>
          </a:bodyPr>
          <a:lstStyle/>
          <a:p>
            <a:pPr lvl="0"/>
            <a:r>
              <a:rPr lang="en" b="1" smtClean="0">
                <a:solidFill>
                  <a:prstClr val="black"/>
                </a:solidFill>
                <a:latin typeface="Palatino Linotype" pitchFamily="18" charset="0"/>
              </a:rPr>
              <a:t>Full prof. </a:t>
            </a:r>
            <a:r>
              <a:rPr lang="en" b="1" dirty="0">
                <a:solidFill>
                  <a:prstClr val="black"/>
                </a:solidFill>
                <a:latin typeface="Palatino Linotype" pitchFamily="18" charset="0"/>
              </a:rPr>
              <a:t>Nataša Zdravković</a:t>
            </a:r>
            <a:endParaRPr lang="x-none" b="1" dirty="0">
              <a:solidFill>
                <a:prstClr val="black"/>
              </a:solidFill>
              <a:latin typeface="Palatino Linotype" pitchFamily="18" charset="0"/>
            </a:endParaRPr>
          </a:p>
        </p:txBody>
      </p:sp>
      <p:pic>
        <p:nvPicPr>
          <p:cNvPr id="8" name="Picture 2"/>
          <p:cNvPicPr>
            <a:picLocks noChangeAspect="1" noChangeArrowheads="1"/>
          </p:cNvPicPr>
          <p:nvPr/>
        </p:nvPicPr>
        <p:blipFill>
          <a:blip r:embed="rId2" cstate="print"/>
          <a:srcRect/>
          <a:stretch>
            <a:fillRect/>
          </a:stretch>
        </p:blipFill>
        <p:spPr bwMode="auto">
          <a:xfrm>
            <a:off x="1219200" y="0"/>
            <a:ext cx="6949440" cy="1447800"/>
          </a:xfrm>
          <a:prstGeom prst="rect">
            <a:avLst/>
          </a:prstGeom>
          <a:noFill/>
          <a:ln w="9525">
            <a:noFill/>
            <a:miter lim="800000"/>
            <a:headEnd/>
            <a:tailEnd/>
          </a:ln>
        </p:spPr>
      </p:pic>
    </p:spTree>
    <p:extLst>
      <p:ext uri="{BB962C8B-B14F-4D97-AF65-F5344CB8AC3E}">
        <p14:creationId xmlns="" xmlns:p14="http://schemas.microsoft.com/office/powerpoint/2010/main" val="830529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5800"/>
            <a:ext cx="8991600" cy="4247317"/>
          </a:xfrm>
          <a:prstGeom prst="rect">
            <a:avLst/>
          </a:prstGeom>
        </p:spPr>
        <p:txBody>
          <a:bodyPr wrap="square">
            <a:spAutoFit/>
          </a:bodyPr>
          <a:lstStyle/>
          <a:p>
            <a:pPr marL="285750" indent="-285750">
              <a:lnSpc>
                <a:spcPct val="150000"/>
              </a:lnSpc>
              <a:buFont typeface="Arial" pitchFamily="34" charset="0"/>
              <a:buChar char="•"/>
            </a:pPr>
            <a:r>
              <a:rPr lang="en" dirty="0" smtClean="0">
                <a:latin typeface="Palatino Linotype" pitchFamily="18" charset="0"/>
              </a:rPr>
              <a:t>They can be found in </a:t>
            </a:r>
            <a:r>
              <a:rPr lang="en" smtClean="0">
                <a:latin typeface="Palatino Linotype" pitchFamily="18" charset="0"/>
              </a:rPr>
              <a:t>any </a:t>
            </a:r>
            <a:r>
              <a:rPr lang="en" dirty="0" smtClean="0">
                <a:latin typeface="Palatino Linotype" pitchFamily="18" charset="0"/>
              </a:rPr>
              <a:t>organ</a:t>
            </a:r>
            <a:endParaRPr lang="x-none" i="0" dirty="0" smtClean="0">
              <a:latin typeface="Palatino Linotype" pitchFamily="18" charset="0"/>
            </a:endParaRPr>
          </a:p>
          <a:p>
            <a:pPr marL="285750" indent="-285750">
              <a:lnSpc>
                <a:spcPct val="150000"/>
              </a:lnSpc>
              <a:buFont typeface="Wingdings" pitchFamily="2" charset="2"/>
              <a:buChar char="v"/>
            </a:pPr>
            <a:r>
              <a:rPr lang="en" b="1" dirty="0" smtClean="0">
                <a:latin typeface="Palatino Linotype" pitchFamily="18" charset="0"/>
              </a:rPr>
              <a:t>58 % GEP NET</a:t>
            </a:r>
          </a:p>
          <a:p>
            <a:pPr marL="285750" indent="-285750">
              <a:lnSpc>
                <a:spcPct val="150000"/>
              </a:lnSpc>
              <a:buFont typeface="Arial" pitchFamily="34" charset="0"/>
              <a:buChar char="•"/>
            </a:pPr>
            <a:r>
              <a:rPr lang="en" dirty="0" smtClean="0">
                <a:latin typeface="Palatino Linotype" pitchFamily="18" charset="0"/>
              </a:rPr>
              <a:t>17% rectum</a:t>
            </a:r>
          </a:p>
          <a:p>
            <a:pPr marL="285750" indent="-285750">
              <a:lnSpc>
                <a:spcPct val="150000"/>
              </a:lnSpc>
              <a:buFont typeface="Arial" pitchFamily="34" charset="0"/>
              <a:buChar char="•"/>
            </a:pPr>
            <a:r>
              <a:rPr lang="en" dirty="0" smtClean="0">
                <a:latin typeface="Palatino Linotype" pitchFamily="18" charset="0"/>
              </a:rPr>
              <a:t>13% </a:t>
            </a:r>
            <a:r>
              <a:rPr lang="en" dirty="0" err="1" smtClean="0">
                <a:latin typeface="Palatino Linotype" pitchFamily="18" charset="0"/>
              </a:rPr>
              <a:t>jejunum </a:t>
            </a:r>
            <a:r>
              <a:rPr lang="en" dirty="0" smtClean="0">
                <a:latin typeface="Palatino Linotype" pitchFamily="18" charset="0"/>
              </a:rPr>
              <a:t>and </a:t>
            </a:r>
            <a:r>
              <a:rPr lang="en" dirty="0" err="1" smtClean="0">
                <a:latin typeface="Palatino Linotype" pitchFamily="18" charset="0"/>
              </a:rPr>
              <a:t>ileum</a:t>
            </a:r>
            <a:endParaRPr lang="x-none"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6% stomach, 6% pancreas, 4% </a:t>
            </a:r>
            <a:r>
              <a:rPr lang="en" dirty="0" err="1" smtClean="0">
                <a:latin typeface="Palatino Linotype" pitchFamily="18" charset="0"/>
              </a:rPr>
              <a:t>duodenum</a:t>
            </a:r>
            <a:endParaRPr lang="x-none"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4% colon, 3% appendix</a:t>
            </a:r>
          </a:p>
          <a:p>
            <a:pPr marL="285750" indent="-285750">
              <a:lnSpc>
                <a:spcPct val="150000"/>
              </a:lnSpc>
              <a:buFont typeface="Wingdings" pitchFamily="2" charset="2"/>
              <a:buChar char="v"/>
            </a:pPr>
            <a:r>
              <a:rPr lang="en" b="1" dirty="0" smtClean="0">
                <a:latin typeface="Palatino Linotype" pitchFamily="18" charset="0"/>
              </a:rPr>
              <a:t>2 7 % </a:t>
            </a:r>
            <a:r>
              <a:rPr lang="en" b="1" smtClean="0">
                <a:latin typeface="Palatino Linotype" pitchFamily="18" charset="0"/>
              </a:rPr>
              <a:t>NET lung</a:t>
            </a:r>
            <a:r>
              <a:rPr lang="en" b="1" dirty="0" smtClean="0">
                <a:latin typeface="Palatino Linotype" pitchFamily="18" charset="0"/>
              </a:rPr>
              <a:t> </a:t>
            </a:r>
          </a:p>
          <a:p>
            <a:pPr marL="285750" indent="-285750">
              <a:lnSpc>
                <a:spcPct val="150000"/>
              </a:lnSpc>
              <a:buFont typeface="Wingdings" pitchFamily="2" charset="2"/>
              <a:buChar char="v"/>
            </a:pPr>
            <a:r>
              <a:rPr lang="en" b="1" smtClean="0">
                <a:latin typeface="Palatino Linotype" pitchFamily="18" charset="0"/>
              </a:rPr>
              <a:t>15 </a:t>
            </a:r>
            <a:r>
              <a:rPr lang="en" b="1" dirty="0" smtClean="0">
                <a:latin typeface="Palatino Linotype" pitchFamily="18" charset="0"/>
              </a:rPr>
              <a:t>% NET of unknown primary origin</a:t>
            </a:r>
          </a:p>
          <a:p>
            <a:pPr marL="285750" indent="-285750">
              <a:lnSpc>
                <a:spcPct val="150000"/>
              </a:lnSpc>
              <a:buFont typeface="Wingdings" pitchFamily="2" charset="2"/>
              <a:buChar char="v"/>
            </a:pPr>
            <a:r>
              <a:rPr lang="en" smtClean="0">
                <a:latin typeface="Palatino Linotype" pitchFamily="18" charset="0"/>
              </a:rPr>
              <a:t>as many as </a:t>
            </a:r>
            <a:r>
              <a:rPr lang="en" dirty="0" smtClean="0">
                <a:latin typeface="Palatino Linotype" pitchFamily="18" charset="0"/>
              </a:rPr>
              <a:t>30% of </a:t>
            </a:r>
            <a:r>
              <a:rPr lang="en" smtClean="0">
                <a:latin typeface="Palatino Linotype" pitchFamily="18" charset="0"/>
              </a:rPr>
              <a:t>small bowel NETs </a:t>
            </a:r>
            <a:r>
              <a:rPr lang="en" dirty="0" smtClean="0">
                <a:latin typeface="Palatino Linotype" pitchFamily="18" charset="0"/>
              </a:rPr>
              <a:t>are multicentric</a:t>
            </a:r>
            <a:endParaRPr lang="x-none" dirty="0" smtClean="0">
              <a:latin typeface="Palatino Linotype" pitchFamily="18" charset="0"/>
            </a:endParaRPr>
          </a:p>
          <a:p>
            <a:pPr marL="285750" indent="-285750">
              <a:lnSpc>
                <a:spcPct val="150000"/>
              </a:lnSpc>
              <a:buFont typeface="Wingdings" pitchFamily="2" charset="2"/>
              <a:buChar char="v"/>
            </a:pPr>
            <a:r>
              <a:rPr lang="en" dirty="0" smtClean="0">
                <a:solidFill>
                  <a:schemeClr val="tx1"/>
                </a:solidFill>
                <a:latin typeface="Palatino Linotype" pitchFamily="18" charset="0"/>
              </a:rPr>
              <a:t>10% of NET occurs as part of inherited syndromic diseases </a:t>
            </a:r>
            <a:r>
              <a:rPr lang="en" smtClean="0">
                <a:latin typeface="Palatino Linotype" pitchFamily="18" charset="0"/>
              </a:rPr>
              <a:t>(MEN1)</a:t>
            </a:r>
            <a:endParaRPr lang="x-none"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CARCINOID TUMORS</a:t>
            </a:r>
            <a:endParaRPr kumimoji="0" lang="en-US" sz="2000" b="1" i="0" u="none" strike="noStrike" kern="1200" cap="none" spc="0" normalizeH="0" baseline="0" noProof="0" dirty="0">
              <a:ln>
                <a:noFill/>
              </a:ln>
              <a:solidFill>
                <a:srgbClr val="00B0F0"/>
              </a:solidFill>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550187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 sz="2000" dirty="0" smtClean="0">
                <a:latin typeface="Palatino Linotype" pitchFamily="18" charset="0"/>
              </a:rPr>
              <a:t>They are most often discovered accidentally during endoscopic examinations (EGDS, colonoscopy) or using visualization methods (abdominal ultrasound, CT, MR).</a:t>
            </a:r>
          </a:p>
          <a:p>
            <a:r>
              <a:rPr lang="en" sz="2000" dirty="0" smtClean="0">
                <a:latin typeface="Palatino Linotype" pitchFamily="18" charset="0"/>
              </a:rPr>
              <a:t>At the time of detection, 50% are localized, 23% have regional, and 27% have distant metastases.</a:t>
            </a:r>
          </a:p>
          <a:p>
            <a:r>
              <a:rPr lang="en" sz="2000" dirty="0" smtClean="0">
                <a:latin typeface="Palatino Linotype" pitchFamily="18" charset="0"/>
              </a:rPr>
              <a:t>Five-year survival:</a:t>
            </a:r>
          </a:p>
          <a:p>
            <a:pPr>
              <a:buFont typeface="Courier New" pitchFamily="49" charset="0"/>
              <a:buChar char="o"/>
            </a:pPr>
            <a:r>
              <a:rPr lang="en" sz="2000" dirty="0" smtClean="0">
                <a:latin typeface="Palatino Linotype" pitchFamily="18" charset="0"/>
              </a:rPr>
              <a:t>79% localized disease</a:t>
            </a:r>
          </a:p>
          <a:p>
            <a:pPr>
              <a:buFont typeface="Courier New" pitchFamily="49" charset="0"/>
              <a:buChar char="o"/>
            </a:pPr>
            <a:r>
              <a:rPr lang="en" sz="2000" dirty="0" smtClean="0">
                <a:latin typeface="Palatino Linotype" pitchFamily="18" charset="0"/>
              </a:rPr>
              <a:t>65% locally advanced disease</a:t>
            </a:r>
          </a:p>
          <a:p>
            <a:pPr>
              <a:buFont typeface="Courier New" pitchFamily="49" charset="0"/>
              <a:buChar char="o"/>
            </a:pPr>
            <a:r>
              <a:rPr lang="en" sz="2000" dirty="0" smtClean="0">
                <a:latin typeface="Palatino Linotype" pitchFamily="18" charset="0"/>
              </a:rPr>
              <a:t>27% distant metastases</a:t>
            </a: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CARCINOID TUMORS</a:t>
            </a:r>
            <a:endParaRPr kumimoji="0" lang="en-US" sz="2000" b="1" i="0" u="none" strike="noStrike" kern="1200" cap="none" spc="0" normalizeH="0" baseline="0" noProof="0" dirty="0">
              <a:ln>
                <a:noFill/>
              </a:ln>
              <a:solidFill>
                <a:srgbClr val="00B0F0"/>
              </a:solidFill>
              <a:effectLst/>
              <a:uLnTx/>
              <a:uFillTx/>
              <a:latin typeface="Palatino Linotype" pitchFamily="18" charset="0"/>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pPr>
            <a:r>
              <a:rPr lang="en" sz="2000" dirty="0" smtClean="0">
                <a:latin typeface="Palatino Linotype" pitchFamily="18" charset="0"/>
              </a:rPr>
              <a:t>Often asymptomatic</a:t>
            </a:r>
          </a:p>
          <a:p>
            <a:pPr>
              <a:lnSpc>
                <a:spcPct val="150000"/>
              </a:lnSpc>
            </a:pPr>
            <a:r>
              <a:rPr lang="en" sz="2000" dirty="0" smtClean="0">
                <a:latin typeface="Palatino Linotype" pitchFamily="18" charset="0"/>
              </a:rPr>
              <a:t>Symptoms depend on tumor size, localization, secretory profile, presence of local or distant metastases</a:t>
            </a:r>
          </a:p>
          <a:p>
            <a:pPr>
              <a:lnSpc>
                <a:spcPct val="150000"/>
              </a:lnSpc>
            </a:pPr>
            <a:r>
              <a:rPr lang="en" sz="2000" dirty="0" smtClean="0">
                <a:latin typeface="Palatino Linotype" pitchFamily="18" charset="0"/>
              </a:rPr>
              <a:t>Due to the absence of symptoms, non-specificity, slow progress, good general condition of the patient, diagnosis is often delayed (usually 5-7 years pass from the appearance of the first symptoms to the diagnosis)</a:t>
            </a:r>
          </a:p>
          <a:p>
            <a:pPr>
              <a:lnSpc>
                <a:spcPct val="150000"/>
              </a:lnSpc>
            </a:pPr>
            <a:endParaRPr lang="en-US" sz="20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NET-symptoms</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62000"/>
            <a:ext cx="6035040" cy="4493538"/>
          </a:xfrm>
          <a:prstGeom prst="rect">
            <a:avLst/>
          </a:prstGeom>
        </p:spPr>
        <p:txBody>
          <a:bodyPr wrap="square">
            <a:spAutoFit/>
          </a:bodyPr>
          <a:lstStyle/>
          <a:p>
            <a:r>
              <a:rPr lang="en" b="1" u="sng" dirty="0" smtClean="0">
                <a:latin typeface="Palatino Linotype" pitchFamily="18" charset="0"/>
              </a:rPr>
              <a:t>Tumor symptoms and signs depend on:</a:t>
            </a:r>
          </a:p>
          <a:p>
            <a:pPr>
              <a:buFont typeface="Arial" pitchFamily="34" charset="0"/>
              <a:buChar char="•"/>
            </a:pPr>
            <a:r>
              <a:rPr lang="en" b="1" dirty="0" smtClean="0">
                <a:latin typeface="Palatino Linotype" pitchFamily="18" charset="0"/>
              </a:rPr>
              <a:t>Primary tumor growth</a:t>
            </a:r>
          </a:p>
          <a:p>
            <a:pPr>
              <a:buFont typeface="Arial" pitchFamily="34" charset="0"/>
              <a:buChar char="•"/>
            </a:pPr>
            <a:r>
              <a:rPr lang="en" b="1" dirty="0" smtClean="0">
                <a:latin typeface="Palatino Linotype" pitchFamily="18" charset="0"/>
              </a:rPr>
              <a:t>Metastasis</a:t>
            </a:r>
          </a:p>
          <a:p>
            <a:pPr>
              <a:buFont typeface="Arial" pitchFamily="34" charset="0"/>
              <a:buChar char="•"/>
            </a:pPr>
            <a:r>
              <a:rPr lang="en" b="1" dirty="0" smtClean="0">
                <a:latin typeface="Palatino Linotype" pitchFamily="18" charset="0"/>
              </a:rPr>
              <a:t>Paraneoplastic syndrome</a:t>
            </a:r>
          </a:p>
          <a:p>
            <a:pPr>
              <a:buFont typeface="Arial" pitchFamily="34" charset="0"/>
              <a:buChar char="•"/>
            </a:pPr>
            <a:r>
              <a:rPr lang="en" b="1" dirty="0" smtClean="0">
                <a:latin typeface="Palatino Linotype" pitchFamily="18" charset="0"/>
              </a:rPr>
              <a:t>General condition of the patient</a:t>
            </a:r>
          </a:p>
          <a:p>
            <a:pPr>
              <a:buFont typeface="Arial" pitchFamily="34" charset="0"/>
              <a:buChar char="•"/>
            </a:pPr>
            <a:endParaRPr lang="sr-Cyrl-RS" sz="1400" b="1" dirty="0" smtClean="0">
              <a:solidFill>
                <a:srgbClr val="FF6699"/>
              </a:solidFill>
              <a:latin typeface="Palatino Linotype" pitchFamily="18" charset="0"/>
            </a:endParaRPr>
          </a:p>
          <a:p>
            <a:pPr>
              <a:buFont typeface="Arial" pitchFamily="34" charset="0"/>
              <a:buChar char="•"/>
            </a:pPr>
            <a:endParaRPr lang="sr-Cyrl-RS" sz="1400" b="1" dirty="0" smtClean="0">
              <a:solidFill>
                <a:srgbClr val="FF6699"/>
              </a:solidFill>
              <a:latin typeface="Palatino Linotype" pitchFamily="18" charset="0"/>
            </a:endParaRPr>
          </a:p>
          <a:p>
            <a:endParaRPr lang="sr-Cyrl-RS" sz="1400" b="1" dirty="0" smtClean="0">
              <a:solidFill>
                <a:srgbClr val="FF6699"/>
              </a:solidFill>
              <a:latin typeface="Palatino Linotype" pitchFamily="18" charset="0"/>
            </a:endParaRPr>
          </a:p>
          <a:p>
            <a:r>
              <a:rPr lang="en" sz="1400" b="1" dirty="0" smtClean="0">
                <a:latin typeface="Palatino Linotype" pitchFamily="18" charset="0"/>
              </a:rPr>
              <a:t>ESOPHAGUS , STOMACH, DUODENUM</a:t>
            </a:r>
            <a:endParaRPr lang="x-none" sz="1400" b="1" dirty="0">
              <a:latin typeface="Palatino Linotype" pitchFamily="18" charset="0"/>
            </a:endParaRPr>
          </a:p>
          <a:p>
            <a:pPr marL="742950" lvl="1" indent="-285750">
              <a:buFont typeface="Arial" panose="020B0604020202020204" pitchFamily="34" charset="0"/>
              <a:buChar char="•"/>
            </a:pPr>
            <a:r>
              <a:rPr lang="en" sz="1600" dirty="0" smtClean="0">
                <a:latin typeface="Palatino Linotype" pitchFamily="18" charset="0"/>
              </a:rPr>
              <a:t>nausea, vomiting , pain , melena, hematemesis ...</a:t>
            </a:r>
            <a:endParaRPr lang="x-none" sz="1600" dirty="0">
              <a:latin typeface="Palatino Linotype" pitchFamily="18" charset="0"/>
            </a:endParaRPr>
          </a:p>
          <a:p>
            <a:endParaRPr lang="x-none" sz="1600" b="1" dirty="0">
              <a:latin typeface="Palatino Linotype" pitchFamily="18" charset="0"/>
            </a:endParaRPr>
          </a:p>
          <a:p>
            <a:r>
              <a:rPr lang="en" sz="1400" b="1" dirty="0" smtClean="0">
                <a:latin typeface="Palatino Linotype" pitchFamily="18" charset="0"/>
              </a:rPr>
              <a:t>SMALL INTESTINE</a:t>
            </a:r>
          </a:p>
          <a:p>
            <a:pPr marL="742950" lvl="1" indent="-285750">
              <a:buFont typeface="Arial" panose="020B0604020202020204" pitchFamily="34" charset="0"/>
              <a:buChar char="•"/>
            </a:pPr>
            <a:r>
              <a:rPr lang="en" sz="1600" dirty="0" smtClean="0">
                <a:latin typeface="Palatino Linotype" pitchFamily="18" charset="0"/>
              </a:rPr>
              <a:t>b ol, obstruction (ileus/intussusception), palpable tumor mass, bleeding...</a:t>
            </a:r>
            <a:endParaRPr lang="x-none" sz="1600" dirty="0">
              <a:latin typeface="Palatino Linotype" pitchFamily="18" charset="0"/>
            </a:endParaRPr>
          </a:p>
          <a:p>
            <a:pPr marL="285750" indent="-285750">
              <a:buFont typeface="Arial" panose="020B0604020202020204" pitchFamily="34" charset="0"/>
              <a:buChar char="•"/>
            </a:pPr>
            <a:endParaRPr lang="x-none" sz="1600" b="1" dirty="0">
              <a:latin typeface="Palatino Linotype" pitchFamily="18" charset="0"/>
            </a:endParaRPr>
          </a:p>
          <a:p>
            <a:r>
              <a:rPr lang="en" sz="1400" b="1" dirty="0" smtClean="0">
                <a:latin typeface="Palatino Linotype" pitchFamily="18" charset="0"/>
              </a:rPr>
              <a:t>COLON</a:t>
            </a:r>
          </a:p>
          <a:p>
            <a:pPr marL="742950" lvl="1" indent="-285750">
              <a:buFont typeface="Arial" panose="020B0604020202020204" pitchFamily="34" charset="0"/>
              <a:buChar char="•"/>
            </a:pPr>
            <a:r>
              <a:rPr lang="en" sz="1600" dirty="0" err="1" smtClean="0">
                <a:latin typeface="Palatino Linotype" pitchFamily="18" charset="0"/>
              </a:rPr>
              <a:t>Rectalgia </a:t>
            </a:r>
            <a:r>
              <a:rPr lang="en" sz="1600" dirty="0" smtClean="0">
                <a:latin typeface="Palatino Linotype" pitchFamily="18" charset="0"/>
              </a:rPr>
              <a:t>and/or </a:t>
            </a:r>
            <a:r>
              <a:rPr lang="en" sz="1600" dirty="0" err="1" smtClean="0">
                <a:latin typeface="Palatino Linotype" pitchFamily="18" charset="0"/>
              </a:rPr>
              <a:t>hematochezia </a:t>
            </a:r>
            <a:r>
              <a:rPr lang="en" sz="1600" dirty="0" smtClean="0">
                <a:latin typeface="Palatino Linotype" pitchFamily="18" charset="0"/>
              </a:rPr>
              <a:t>, changes in the rhythm of bowel movements, pain, </a:t>
            </a:r>
            <a:r>
              <a:rPr lang="en" sz="1600" dirty="0" err="1" smtClean="0">
                <a:latin typeface="Palatino Linotype" pitchFamily="18" charset="0"/>
              </a:rPr>
              <a:t>tenesmus </a:t>
            </a:r>
            <a:r>
              <a:rPr lang="en" sz="1600" dirty="0" smtClean="0">
                <a:latin typeface="Palatino Linotype" pitchFamily="18" charset="0"/>
              </a:rPr>
              <a:t>...</a:t>
            </a:r>
            <a:endParaRPr lang="en-US" sz="1600" dirty="0">
              <a:latin typeface="Palatino Linotype" pitchFamily="18" charset="0"/>
            </a:endParaRPr>
          </a:p>
        </p:txBody>
      </p:sp>
      <p:sp>
        <p:nvSpPr>
          <p:cNvPr id="1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NET - symptoms and signs depending on localization</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20579985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124200"/>
            <a:ext cx="8839200" cy="2862322"/>
          </a:xfrm>
          <a:prstGeom prst="rect">
            <a:avLst/>
          </a:prstGeom>
        </p:spPr>
        <p:txBody>
          <a:bodyPr wrap="square">
            <a:spAutoFit/>
          </a:bodyPr>
          <a:lstStyle/>
          <a:p>
            <a:pPr algn="ctr"/>
            <a:r>
              <a:rPr lang="en" sz="1400" b="1" dirty="0" smtClean="0">
                <a:latin typeface="Palatino Linotype" pitchFamily="18" charset="0"/>
              </a:rPr>
              <a:t>    </a:t>
            </a:r>
            <a:r>
              <a:rPr lang="en" b="1" dirty="0" smtClean="0">
                <a:latin typeface="Palatino Linotype" pitchFamily="18" charset="0"/>
              </a:rPr>
              <a:t>The primary tumor usually secretes a small amount of biologically active substances that are inactivated in the portal circulation (exceptions are tumors of the gonads and bronchi).</a:t>
            </a:r>
          </a:p>
          <a:p>
            <a:pPr algn="ctr"/>
            <a:r>
              <a:rPr lang="en" b="1" dirty="0" smtClean="0">
                <a:latin typeface="Palatino Linotype" pitchFamily="18" charset="0"/>
              </a:rPr>
              <a:t>The main source of secretion is metastases in the liver</a:t>
            </a:r>
            <a:r>
              <a:rPr lang="en" dirty="0" smtClean="0">
                <a:solidFill>
                  <a:schemeClr val="bg1"/>
                </a:solidFill>
                <a:latin typeface="Palatino Linotype" pitchFamily="18" charset="0"/>
              </a:rPr>
              <a:t> </a:t>
            </a:r>
            <a:r>
              <a:rPr lang="en" sz="1400" dirty="0" smtClean="0">
                <a:solidFill>
                  <a:schemeClr val="bg1"/>
                </a:solidFill>
                <a:latin typeface="Palatino Linotype" pitchFamily="18" charset="0"/>
              </a:rPr>
              <a:t>studies are metastases in the liver </a:t>
            </a:r>
            <a:r>
              <a:rPr lang="en" sz="1400" smtClean="0">
                <a:solidFill>
                  <a:schemeClr val="bg1"/>
                </a:solidFill>
                <a:latin typeface="Palatino Linotype" pitchFamily="18" charset="0"/>
              </a:rPr>
              <a:t>and a large amount of mediators, directly into the systemic circulation</a:t>
            </a:r>
          </a:p>
          <a:p>
            <a:pPr algn="ctr"/>
            <a:endParaRPr lang="sr-Cyrl-RS" sz="1400" b="1" dirty="0" smtClean="0">
              <a:latin typeface="Palatino Linotype" pitchFamily="18" charset="0"/>
            </a:endParaRPr>
          </a:p>
          <a:p>
            <a:pPr algn="ctr"/>
            <a:r>
              <a:rPr lang="en" sz="1400" b="1" dirty="0" smtClean="0">
                <a:latin typeface="Palatino Linotype" pitchFamily="18" charset="0"/>
              </a:rPr>
              <a:t>MOST </a:t>
            </a:r>
            <a:r>
              <a:rPr lang="en" sz="1400" b="1" smtClean="0">
                <a:latin typeface="Palatino Linotype" pitchFamily="18" charset="0"/>
              </a:rPr>
              <a:t>COMMON: </a:t>
            </a:r>
            <a:r>
              <a:rPr lang="en" sz="1600" smtClean="0">
                <a:latin typeface="Palatino Linotype" pitchFamily="18" charset="0"/>
              </a:rPr>
              <a:t>locoregional </a:t>
            </a:r>
            <a:r>
              <a:rPr lang="en" sz="1600" dirty="0" smtClean="0">
                <a:latin typeface="Palatino Linotype" pitchFamily="18" charset="0"/>
              </a:rPr>
              <a:t>( </a:t>
            </a:r>
            <a:r>
              <a:rPr lang="en" sz="1600" smtClean="0">
                <a:latin typeface="Palatino Linotype" pitchFamily="18" charset="0"/>
              </a:rPr>
              <a:t>NET &gt;1cm infiltrates the intestinal wall and leads to a fibrotic reaction in the mesentery </a:t>
            </a:r>
            <a:r>
              <a:rPr lang="en" sz="1200" dirty="0" smtClean="0">
                <a:solidFill>
                  <a:srgbClr val="CC3399"/>
                </a:solidFill>
                <a:latin typeface="Palatino Linotype" pitchFamily="18" charset="0"/>
              </a:rPr>
              <a:t>, </a:t>
            </a:r>
            <a:r>
              <a:rPr lang="en" sz="1600" smtClean="0">
                <a:latin typeface="Palatino Linotype" pitchFamily="18" charset="0"/>
              </a:rPr>
              <a:t>intermittent or permanent obstruction, sometimes to obstruction </a:t>
            </a:r>
            <a:r>
              <a:rPr lang="en" sz="1600" dirty="0" smtClean="0">
                <a:latin typeface="Palatino Linotype" pitchFamily="18" charset="0"/>
              </a:rPr>
              <a:t>of the </a:t>
            </a:r>
            <a:r>
              <a:rPr lang="en" sz="1600" smtClean="0">
                <a:latin typeface="Palatino Linotype" pitchFamily="18" charset="0"/>
              </a:rPr>
              <a:t>mesenteric artery</a:t>
            </a:r>
            <a:r>
              <a:rPr lang="en" sz="1600" dirty="0" smtClean="0">
                <a:latin typeface="Palatino Linotype" pitchFamily="18" charset="0"/>
              </a:rPr>
              <a:t> </a:t>
            </a:r>
          </a:p>
          <a:p>
            <a:pPr algn="ctr"/>
            <a:r>
              <a:rPr lang="en" sz="1600" smtClean="0">
                <a:latin typeface="Palatino Linotype" pitchFamily="18" charset="0"/>
              </a:rPr>
              <a:t> </a:t>
            </a:r>
            <a:r>
              <a:rPr lang="en" sz="1600" dirty="0" smtClean="0">
                <a:latin typeface="Palatino Linotype" pitchFamily="18" charset="0"/>
              </a:rPr>
              <a:t>(lymph </a:t>
            </a:r>
            <a:r>
              <a:rPr lang="en" sz="1600" smtClean="0">
                <a:latin typeface="Palatino Linotype" pitchFamily="18" charset="0"/>
              </a:rPr>
              <a:t>glands, </a:t>
            </a:r>
            <a:r>
              <a:rPr lang="en" sz="1600" dirty="0" smtClean="0">
                <a:latin typeface="Palatino Linotype" pitchFamily="18" charset="0"/>
              </a:rPr>
              <a:t>liver)</a:t>
            </a:r>
            <a:r>
              <a:rPr lang="en" sz="1600" smtClean="0">
                <a:latin typeface="Palatino Linotype" pitchFamily="18" charset="0"/>
              </a:rPr>
              <a:t>                  </a:t>
            </a:r>
            <a:endParaRPr lang="x-none" sz="1600" dirty="0"/>
          </a:p>
          <a:p>
            <a:pPr marL="533400" indent="-533400"/>
            <a:r>
              <a:rPr lang="en" sz="1400" b="1" dirty="0" smtClean="0">
                <a:latin typeface="Palatino Linotype" pitchFamily="18" charset="0"/>
              </a:rPr>
              <a:t>      </a:t>
            </a:r>
            <a:r>
              <a:rPr lang="en" sz="1400" b="1" smtClean="0">
                <a:latin typeface="Palatino Linotype" pitchFamily="18" charset="0"/>
              </a:rPr>
              <a:t>LESS </a:t>
            </a:r>
            <a:r>
              <a:rPr lang="en" sz="1400" b="1" dirty="0" smtClean="0">
                <a:latin typeface="Palatino Linotype" pitchFamily="18" charset="0"/>
              </a:rPr>
              <a:t>: </a:t>
            </a:r>
            <a:r>
              <a:rPr lang="en" sz="1600" dirty="0" err="1" smtClean="0">
                <a:latin typeface="Palatino Linotype" pitchFamily="18" charset="0"/>
              </a:rPr>
              <a:t>retroperitoneum </a:t>
            </a:r>
            <a:r>
              <a:rPr lang="en" sz="1600" dirty="0" smtClean="0">
                <a:latin typeface="Palatino Linotype" pitchFamily="18" charset="0"/>
              </a:rPr>
              <a:t>, </a:t>
            </a:r>
            <a:r>
              <a:rPr lang="en" sz="1600" dirty="0" err="1" smtClean="0">
                <a:latin typeface="Palatino Linotype" pitchFamily="18" charset="0"/>
              </a:rPr>
              <a:t>peritoneum </a:t>
            </a:r>
            <a:r>
              <a:rPr lang="en" sz="1600" dirty="0" smtClean="0">
                <a:latin typeface="Palatino Linotype" pitchFamily="18" charset="0"/>
              </a:rPr>
              <a:t>, lungs, bones...</a:t>
            </a:r>
            <a:endParaRPr lang="x-none" sz="1600" dirty="0">
              <a:latin typeface="Palatino Linotype" pitchFamily="18" charset="0"/>
            </a:endParaRPr>
          </a:p>
        </p:txBody>
      </p:sp>
      <p:sp>
        <p:nvSpPr>
          <p:cNvPr id="19"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NETsecretory profile and metastases</a:t>
            </a:r>
            <a:endParaRPr kumimoji="0" lang="en-US" sz="2000" b="1" i="0" u="none" strike="noStrike" kern="1200" cap="none" spc="0" normalizeH="0" baseline="0" noProof="0" dirty="0">
              <a:ln>
                <a:noFill/>
              </a:ln>
              <a:solidFill>
                <a:srgbClr val="00B0F0"/>
              </a:solidFill>
              <a:effectLst/>
              <a:uLnTx/>
              <a:uFillTx/>
              <a:latin typeface="Palatino Linotype" pitchFamily="18" charset="0"/>
              <a:ea typeface="+mj-ea"/>
              <a:cs typeface="+mj-cs"/>
            </a:endParaRPr>
          </a:p>
        </p:txBody>
      </p:sp>
      <p:sp>
        <p:nvSpPr>
          <p:cNvPr id="8" name="Rectangle 7"/>
          <p:cNvSpPr/>
          <p:nvPr/>
        </p:nvSpPr>
        <p:spPr>
          <a:xfrm>
            <a:off x="1447800" y="685800"/>
            <a:ext cx="4572000" cy="2492990"/>
          </a:xfrm>
          <a:prstGeom prst="rect">
            <a:avLst/>
          </a:prstGeom>
        </p:spPr>
        <p:txBody>
          <a:bodyPr wrap="square">
            <a:spAutoFit/>
          </a:bodyPr>
          <a:lstStyle/>
          <a:p>
            <a:pPr algn="ctr"/>
            <a:r>
              <a:rPr lang="en" b="1" dirty="0" smtClean="0">
                <a:latin typeface="Palatino Linotype" pitchFamily="18" charset="0"/>
              </a:rPr>
              <a:t>50 % of NETs are FUNCTIONAL - they secrete bioactive molecules</a:t>
            </a:r>
          </a:p>
          <a:p>
            <a:pPr algn="ctr"/>
            <a:r>
              <a:rPr lang="en" dirty="0" smtClean="0">
                <a:latin typeface="Palatino Linotype" pitchFamily="18" charset="0"/>
              </a:rPr>
              <a:t>( </a:t>
            </a:r>
            <a:r>
              <a:rPr lang="en" sz="1600" dirty="0" smtClean="0">
                <a:latin typeface="Palatino Linotype" pitchFamily="18" charset="0"/>
              </a:rPr>
              <a:t>GI peptides, hormones, amines, prostaglandins...).</a:t>
            </a:r>
            <a:endParaRPr lang="sr-Cyrl-RS" sz="1600" dirty="0" smtClean="0">
              <a:latin typeface="Palatino Linotype" pitchFamily="18" charset="0"/>
            </a:endParaRPr>
          </a:p>
          <a:p>
            <a:pPr algn="ctr"/>
            <a:endParaRPr lang="sr-Cyrl-RS" sz="1600" dirty="0" smtClean="0">
              <a:latin typeface="Palatino Linotype" pitchFamily="18" charset="0"/>
            </a:endParaRPr>
          </a:p>
          <a:p>
            <a:pPr algn="ctr"/>
            <a:endParaRPr lang="sr-Cyrl-RS" sz="1600" dirty="0" smtClean="0">
              <a:latin typeface="Palatino Linotype" pitchFamily="18" charset="0"/>
            </a:endParaRPr>
          </a:p>
          <a:p>
            <a:pPr algn="ctr"/>
            <a:r>
              <a:rPr lang="en" dirty="0" smtClean="0">
                <a:latin typeface="Palatino Linotype" pitchFamily="18" charset="0"/>
              </a:rPr>
              <a:t>Carcinoid syndrome</a:t>
            </a:r>
          </a:p>
          <a:p>
            <a:pPr algn="ctr"/>
            <a:r>
              <a:rPr lang="en" dirty="0" smtClean="0">
                <a:latin typeface="Palatino Linotype" pitchFamily="18" charset="0"/>
              </a:rPr>
              <a:t>Pancreatic NET syndromes</a:t>
            </a:r>
          </a:p>
          <a:p>
            <a:pPr algn="ctr"/>
            <a:endParaRPr lang="x-none" dirty="0">
              <a:solidFill>
                <a:srgbClr val="FF6699"/>
              </a:solidFill>
            </a:endParaRPr>
          </a:p>
        </p:txBody>
      </p:sp>
    </p:spTree>
    <p:extLst>
      <p:ext uri="{BB962C8B-B14F-4D97-AF65-F5344CB8AC3E}">
        <p14:creationId xmlns="" xmlns:p14="http://schemas.microsoft.com/office/powerpoint/2010/main" val="37459343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CARCINOID SYNDROME</a:t>
            </a:r>
            <a:endParaRPr kumimoji="0" lang="en-US" sz="2000" b="1" i="0" u="none" strike="noStrike" kern="1200" cap="none" spc="0" normalizeH="0" baseline="0" noProof="0" dirty="0">
              <a:ln>
                <a:noFill/>
              </a:ln>
              <a:solidFill>
                <a:srgbClr val="00B0F0"/>
              </a:solidFill>
              <a:effectLst/>
              <a:uLnTx/>
              <a:uFillTx/>
              <a:latin typeface="Palatino Linotype" pitchFamily="18" charset="0"/>
              <a:ea typeface="+mj-ea"/>
              <a:cs typeface="+mj-cs"/>
            </a:endParaRPr>
          </a:p>
        </p:txBody>
      </p:sp>
      <p:pic>
        <p:nvPicPr>
          <p:cNvPr id="2050" name="Picture 2" descr="C:\Users\Ivan Jovanovic\Desktop\carcinoid-tumors-38-638.jpg"/>
          <p:cNvPicPr>
            <a:picLocks noChangeAspect="1" noChangeArrowheads="1"/>
          </p:cNvPicPr>
          <p:nvPr/>
        </p:nvPicPr>
        <p:blipFill>
          <a:blip r:embed="rId3" cstate="print"/>
          <a:srcRect l="6411" t="20950" r="7609"/>
          <a:stretch>
            <a:fillRect/>
          </a:stretch>
        </p:blipFill>
        <p:spPr bwMode="auto">
          <a:xfrm>
            <a:off x="304800" y="1630545"/>
            <a:ext cx="7696200" cy="5227455"/>
          </a:xfrm>
          <a:prstGeom prst="rect">
            <a:avLst/>
          </a:prstGeom>
          <a:noFill/>
        </p:spPr>
      </p:pic>
      <p:sp>
        <p:nvSpPr>
          <p:cNvPr id="34" name="Text Placeholder 4"/>
          <p:cNvSpPr>
            <a:spLocks noGrp="1"/>
          </p:cNvSpPr>
          <p:nvPr>
            <p:ph type="body" sz="quarter" idx="10"/>
          </p:nvPr>
        </p:nvSpPr>
        <p:spPr>
          <a:xfrm>
            <a:off x="381000" y="2451829"/>
            <a:ext cx="2971800" cy="367571"/>
          </a:xfrm>
          <a:solidFill>
            <a:schemeClr val="bg1"/>
          </a:solidFill>
        </p:spPr>
        <p:txBody>
          <a:bodyPr/>
          <a:lstStyle/>
          <a:p>
            <a:r>
              <a:rPr lang="en" b="1" i="0" dirty="0" smtClean="0">
                <a:latin typeface="Palatino Linotype" pitchFamily="18" charset="0"/>
              </a:rPr>
              <a:t>bronchoconstriction</a:t>
            </a:r>
            <a:endParaRPr lang="en-US" b="1" i="0" dirty="0">
              <a:latin typeface="Palatino Linotype" pitchFamily="18" charset="0"/>
            </a:endParaRPr>
          </a:p>
        </p:txBody>
      </p:sp>
      <p:sp>
        <p:nvSpPr>
          <p:cNvPr id="37" name="Text Placeholder 4"/>
          <p:cNvSpPr txBox="1">
            <a:spLocks/>
          </p:cNvSpPr>
          <p:nvPr/>
        </p:nvSpPr>
        <p:spPr>
          <a:xfrm>
            <a:off x="990600" y="3366229"/>
            <a:ext cx="1905000" cy="367571"/>
          </a:xfrm>
          <a:prstGeom prst="rect">
            <a:avLst/>
          </a:prstGeom>
          <a:solidFill>
            <a:schemeClr val="bg1"/>
          </a:solidFill>
        </p:spPr>
        <p:txBody>
          <a:bodyPr vert="horz" lIns="91440" tIns="45720" rIns="91440" bIns="45720" rtlCol="0" anchor="b" anchorCtr="0">
            <a:noAutofit/>
          </a:bodyPr>
          <a:lstStyle/>
          <a:p>
            <a:pPr marL="0" marR="0" lvl="0" indent="0" algn="l" defTabSz="914400" rtl="0" eaLnBrk="1" fontAlgn="auto" latinLnBrk="0" hangingPunct="1">
              <a:lnSpc>
                <a:spcPct val="95000"/>
              </a:lnSpc>
              <a:spcBef>
                <a:spcPct val="20000"/>
              </a:spcBef>
              <a:spcAft>
                <a:spcPts val="0"/>
              </a:spcAft>
              <a:buClrTx/>
              <a:buSzTx/>
              <a:buFont typeface="Arial" pitchFamily="34" charset="0"/>
              <a:buNone/>
              <a:tabLst/>
              <a:defRPr/>
            </a:pPr>
            <a:r>
              <a:rPr kumimoji="0" lang="en" sz="2000" b="1" i="0" u="none" strike="noStrike" kern="1200" cap="none" spc="0" normalizeH="0" baseline="0" noProof="0" dirty="0" smtClean="0">
                <a:ln>
                  <a:noFill/>
                </a:ln>
                <a:solidFill>
                  <a:schemeClr val="tx1"/>
                </a:solidFill>
                <a:effectLst/>
                <a:uLnTx/>
                <a:uFillTx/>
                <a:latin typeface="Palatino Linotype" pitchFamily="18" charset="0"/>
                <a:ea typeface="+mn-ea"/>
                <a:cs typeface="+mn-cs"/>
              </a:rPr>
              <a:t>abdominal pain</a:t>
            </a:r>
            <a:endParaRPr kumimoji="0" lang="en-US" sz="2000" b="1" i="0" u="none" strike="noStrike" kern="1200" cap="none" spc="0" normalizeH="0" baseline="0" noProof="0" dirty="0">
              <a:ln>
                <a:noFill/>
              </a:ln>
              <a:solidFill>
                <a:schemeClr val="tx1"/>
              </a:solidFill>
              <a:effectLst/>
              <a:uLnTx/>
              <a:uFillTx/>
              <a:latin typeface="Palatino Linotype" pitchFamily="18" charset="0"/>
              <a:ea typeface="+mn-ea"/>
              <a:cs typeface="+mn-cs"/>
            </a:endParaRPr>
          </a:p>
        </p:txBody>
      </p:sp>
      <p:sp>
        <p:nvSpPr>
          <p:cNvPr id="8" name="Rectangle 7"/>
          <p:cNvSpPr/>
          <p:nvPr/>
        </p:nvSpPr>
        <p:spPr>
          <a:xfrm>
            <a:off x="2286000" y="533400"/>
            <a:ext cx="4572000" cy="923330"/>
          </a:xfrm>
          <a:prstGeom prst="rect">
            <a:avLst/>
          </a:prstGeom>
        </p:spPr>
        <p:txBody>
          <a:bodyPr wrap="square">
            <a:spAutoFit/>
          </a:bodyPr>
          <a:lstStyle/>
          <a:p>
            <a:r>
              <a:rPr lang="en" smtClean="0">
                <a:latin typeface="Palatino Linotype" pitchFamily="18" charset="0"/>
              </a:rPr>
              <a:t>Classic triad: occasional flushing (fl </a:t>
            </a:r>
            <a:r>
              <a:rPr lang="en" dirty="0" smtClean="0">
                <a:latin typeface="Palatino Linotype" pitchFamily="18" charset="0"/>
              </a:rPr>
              <a:t>e </a:t>
            </a:r>
            <a:r>
              <a:rPr lang="en" smtClean="0">
                <a:latin typeface="Palatino Linotype" pitchFamily="18" charset="0"/>
              </a:rPr>
              <a:t>shing), diarrhea, valvular heart defect</a:t>
            </a:r>
            <a:endParaRPr lang="en-US" dirty="0">
              <a:latin typeface="Palatino Linotype" pitchFamily="18" charset="0"/>
            </a:endParaRPr>
          </a:p>
        </p:txBody>
      </p:sp>
      <p:sp>
        <p:nvSpPr>
          <p:cNvPr id="7" name="Text Placeholder 4"/>
          <p:cNvSpPr txBox="1">
            <a:spLocks/>
          </p:cNvSpPr>
          <p:nvPr/>
        </p:nvSpPr>
        <p:spPr>
          <a:xfrm>
            <a:off x="5334000" y="4572000"/>
            <a:ext cx="1905000" cy="367571"/>
          </a:xfrm>
          <a:prstGeom prst="rect">
            <a:avLst/>
          </a:prstGeom>
          <a:solidFill>
            <a:schemeClr val="bg1"/>
          </a:solidFill>
        </p:spPr>
        <p:txBody>
          <a:bodyPr vert="horz" lIns="91440" tIns="45720" rIns="91440" bIns="45720" rtlCol="0" anchor="b" anchorCtr="0">
            <a:noAutofit/>
          </a:bodyPr>
          <a:lstStyle/>
          <a:p>
            <a:pPr marL="0" marR="0" lvl="0" indent="0" algn="l" defTabSz="914400" rtl="0" eaLnBrk="1" fontAlgn="auto" latinLnBrk="0" hangingPunct="1">
              <a:lnSpc>
                <a:spcPct val="95000"/>
              </a:lnSpc>
              <a:spcBef>
                <a:spcPct val="20000"/>
              </a:spcBef>
              <a:spcAft>
                <a:spcPts val="0"/>
              </a:spcAft>
              <a:buClrTx/>
              <a:buSzTx/>
              <a:buFont typeface="Arial" pitchFamily="34" charset="0"/>
              <a:buNone/>
              <a:tabLst/>
              <a:defRPr/>
            </a:pPr>
            <a:r>
              <a:rPr kumimoji="0" lang="en" sz="2000" b="1" i="0" u="none" strike="noStrike" kern="1200" cap="none" spc="0" normalizeH="0" baseline="0" noProof="0" dirty="0" smtClean="0">
                <a:ln>
                  <a:noFill/>
                </a:ln>
                <a:solidFill>
                  <a:schemeClr val="tx1"/>
                </a:solidFill>
                <a:effectLst/>
                <a:uLnTx/>
                <a:uFillTx/>
                <a:latin typeface="Palatino Linotype" pitchFamily="18" charset="0"/>
                <a:ea typeface="+mn-ea"/>
                <a:cs typeface="+mn-cs"/>
              </a:rPr>
              <a:t>dermatitis</a:t>
            </a:r>
            <a:endParaRPr kumimoji="0" lang="en-US" sz="2000" b="1" i="0" u="none" strike="noStrike" kern="1200" cap="none" spc="0" normalizeH="0" baseline="0" noProof="0" dirty="0">
              <a:ln>
                <a:noFill/>
              </a:ln>
              <a:solidFill>
                <a:schemeClr val="tx1"/>
              </a:solidFill>
              <a:effectLst/>
              <a:uLnTx/>
              <a:uFillTx/>
              <a:latin typeface="Palatino Linotype" pitchFamily="18" charset="0"/>
              <a:ea typeface="+mn-ea"/>
              <a:cs typeface="+mn-cs"/>
            </a:endParaRPr>
          </a:p>
        </p:txBody>
      </p:sp>
      <p:sp>
        <p:nvSpPr>
          <p:cNvPr id="9" name="Text Placeholder 4"/>
          <p:cNvSpPr txBox="1">
            <a:spLocks/>
          </p:cNvSpPr>
          <p:nvPr/>
        </p:nvSpPr>
        <p:spPr>
          <a:xfrm>
            <a:off x="5715000" y="3505200"/>
            <a:ext cx="1905000" cy="367571"/>
          </a:xfrm>
          <a:prstGeom prst="rect">
            <a:avLst/>
          </a:prstGeom>
          <a:solidFill>
            <a:schemeClr val="bg1"/>
          </a:solidFill>
        </p:spPr>
        <p:txBody>
          <a:bodyPr vert="horz" lIns="91440" tIns="45720" rIns="91440" bIns="45720" rtlCol="0" anchor="b" anchorCtr="0">
            <a:noAutofit/>
          </a:bodyPr>
          <a:lstStyle/>
          <a:p>
            <a:pPr marL="0" marR="0" lvl="0" indent="0" algn="l" defTabSz="914400" rtl="0" eaLnBrk="1" fontAlgn="auto" latinLnBrk="0" hangingPunct="1">
              <a:lnSpc>
                <a:spcPct val="95000"/>
              </a:lnSpc>
              <a:spcBef>
                <a:spcPct val="20000"/>
              </a:spcBef>
              <a:spcAft>
                <a:spcPts val="0"/>
              </a:spcAft>
              <a:buClrTx/>
              <a:buSzTx/>
              <a:buFont typeface="Arial" pitchFamily="34" charset="0"/>
              <a:buNone/>
              <a:tabLst/>
              <a:defRPr/>
            </a:pPr>
            <a:r>
              <a:rPr kumimoji="0" lang="en" sz="2000" b="1" i="0" u="none" strike="noStrike" kern="1200" cap="none" spc="0" normalizeH="0" baseline="0" noProof="0" dirty="0" smtClean="0">
                <a:ln>
                  <a:noFill/>
                </a:ln>
                <a:solidFill>
                  <a:schemeClr val="tx1"/>
                </a:solidFill>
                <a:effectLst/>
                <a:uLnTx/>
                <a:uFillTx/>
                <a:latin typeface="Palatino Linotype" pitchFamily="18" charset="0"/>
                <a:ea typeface="+mn-ea"/>
                <a:cs typeface="+mn-cs"/>
              </a:rPr>
              <a:t>diarrhea</a:t>
            </a:r>
            <a:endParaRPr kumimoji="0" lang="en-US" sz="2000" b="1" i="0" u="none" strike="noStrike" kern="1200" cap="none" spc="0" normalizeH="0" baseline="0" noProof="0" dirty="0">
              <a:ln>
                <a:noFill/>
              </a:ln>
              <a:solidFill>
                <a:schemeClr val="tx1"/>
              </a:solidFill>
              <a:effectLst/>
              <a:uLnTx/>
              <a:uFillTx/>
              <a:latin typeface="Palatino Linotype" pitchFamily="18" charset="0"/>
              <a:ea typeface="+mn-ea"/>
              <a:cs typeface="+mn-cs"/>
            </a:endParaRPr>
          </a:p>
        </p:txBody>
      </p:sp>
      <p:sp>
        <p:nvSpPr>
          <p:cNvPr id="10" name="Text Placeholder 4"/>
          <p:cNvSpPr txBox="1">
            <a:spLocks/>
          </p:cNvSpPr>
          <p:nvPr/>
        </p:nvSpPr>
        <p:spPr>
          <a:xfrm>
            <a:off x="5410200" y="2286000"/>
            <a:ext cx="1905000" cy="367571"/>
          </a:xfrm>
          <a:prstGeom prst="rect">
            <a:avLst/>
          </a:prstGeom>
          <a:solidFill>
            <a:schemeClr val="bg1"/>
          </a:solidFill>
        </p:spPr>
        <p:txBody>
          <a:bodyPr vert="horz" lIns="91440" tIns="45720" rIns="91440" bIns="45720" rtlCol="0" anchor="b" anchorCtr="0">
            <a:noAutofit/>
          </a:bodyPr>
          <a:lstStyle/>
          <a:p>
            <a:pPr marL="0" marR="0" lvl="0" indent="0" algn="l" defTabSz="914400" rtl="0" eaLnBrk="1" fontAlgn="auto" latinLnBrk="0" hangingPunct="1">
              <a:lnSpc>
                <a:spcPct val="95000"/>
              </a:lnSpc>
              <a:spcBef>
                <a:spcPct val="20000"/>
              </a:spcBef>
              <a:spcAft>
                <a:spcPts val="0"/>
              </a:spcAft>
              <a:buClrTx/>
              <a:buSzTx/>
              <a:buFont typeface="Arial" pitchFamily="34" charset="0"/>
              <a:buNone/>
              <a:tabLst/>
              <a:defRPr/>
            </a:pPr>
            <a:r>
              <a:rPr kumimoji="0" lang="en" sz="2000" b="1" i="0" u="none" strike="noStrike" kern="1200" cap="none" spc="0" normalizeH="0" baseline="0" noProof="0" dirty="0" smtClean="0">
                <a:ln>
                  <a:noFill/>
                </a:ln>
                <a:solidFill>
                  <a:schemeClr val="tx1"/>
                </a:solidFill>
                <a:effectLst/>
                <a:uLnTx/>
                <a:uFillTx/>
                <a:latin typeface="Palatino Linotype" pitchFamily="18" charset="0"/>
                <a:ea typeface="+mn-ea"/>
                <a:cs typeface="+mn-cs"/>
              </a:rPr>
              <a:t>heart disease</a:t>
            </a:r>
            <a:endParaRPr kumimoji="0" lang="en-US" sz="2000" b="1" i="0" u="none" strike="noStrike" kern="1200" cap="none" spc="0" normalizeH="0" baseline="0" noProof="0" dirty="0">
              <a:ln>
                <a:noFill/>
              </a:ln>
              <a:solidFill>
                <a:schemeClr val="tx1"/>
              </a:solidFill>
              <a:effectLst/>
              <a:uLnTx/>
              <a:uFillTx/>
              <a:latin typeface="Palatino Linotype" pitchFamily="18" charset="0"/>
              <a:ea typeface="+mn-ea"/>
              <a:cs typeface="+mn-cs"/>
            </a:endParaRPr>
          </a:p>
        </p:txBody>
      </p:sp>
      <p:sp>
        <p:nvSpPr>
          <p:cNvPr id="11" name="Text Placeholder 4"/>
          <p:cNvSpPr txBox="1">
            <a:spLocks/>
          </p:cNvSpPr>
          <p:nvPr/>
        </p:nvSpPr>
        <p:spPr>
          <a:xfrm>
            <a:off x="5105400" y="1537429"/>
            <a:ext cx="2209800" cy="367571"/>
          </a:xfrm>
          <a:prstGeom prst="rect">
            <a:avLst/>
          </a:prstGeom>
          <a:solidFill>
            <a:schemeClr val="bg1"/>
          </a:solidFill>
        </p:spPr>
        <p:txBody>
          <a:bodyPr vert="horz" lIns="91440" tIns="45720" rIns="91440" bIns="45720" rtlCol="0" anchor="b" anchorCtr="0">
            <a:noAutofit/>
          </a:bodyPr>
          <a:lstStyle/>
          <a:p>
            <a:pPr marL="0" marR="0" lvl="0" indent="0" algn="l" defTabSz="914400" rtl="0" eaLnBrk="1" fontAlgn="auto" latinLnBrk="0" hangingPunct="1">
              <a:lnSpc>
                <a:spcPct val="95000"/>
              </a:lnSpc>
              <a:spcBef>
                <a:spcPct val="20000"/>
              </a:spcBef>
              <a:spcAft>
                <a:spcPts val="0"/>
              </a:spcAft>
              <a:buClrTx/>
              <a:buSzTx/>
              <a:buFont typeface="Arial" pitchFamily="34" charset="0"/>
              <a:buNone/>
              <a:tabLst/>
              <a:defRPr/>
            </a:pPr>
            <a:r>
              <a:rPr lang="en" sz="2000" b="1" dirty="0" smtClean="0">
                <a:latin typeface="Palatino Linotype" pitchFamily="18" charset="0"/>
              </a:rPr>
              <a:t>facial redness</a:t>
            </a:r>
            <a:endParaRPr kumimoji="0" lang="en-US" sz="2000" b="1" i="0" u="none" strike="noStrike" kern="1200" cap="none" spc="0" normalizeH="0" baseline="0" noProof="0" dirty="0">
              <a:ln>
                <a:noFill/>
              </a:ln>
              <a:solidFill>
                <a:schemeClr val="tx1"/>
              </a:solidFill>
              <a:effectLst/>
              <a:uLnTx/>
              <a:uFillTx/>
              <a:latin typeface="Palatino Linotype" pitchFamily="18" charset="0"/>
              <a:ea typeface="+mn-ea"/>
              <a:cs typeface="+mn-cs"/>
            </a:endParaRPr>
          </a:p>
        </p:txBody>
      </p:sp>
    </p:spTree>
    <p:extLst>
      <p:ext uri="{BB962C8B-B14F-4D97-AF65-F5344CB8AC3E}">
        <p14:creationId xmlns="" xmlns:p14="http://schemas.microsoft.com/office/powerpoint/2010/main" val="119142876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pPr>
            <a:r>
              <a:rPr lang="en" sz="2000" b="1" dirty="0" smtClean="0">
                <a:latin typeface="Palatino Linotype" pitchFamily="18" charset="0"/>
              </a:rPr>
              <a:t>Endoscopy (importance in diagnosis </a:t>
            </a:r>
            <a:r>
              <a:rPr lang="en" sz="2000" b="1" smtClean="0">
                <a:latin typeface="Palatino Linotype" pitchFamily="18" charset="0"/>
              </a:rPr>
              <a:t>, staging and treatment </a:t>
            </a:r>
            <a:r>
              <a:rPr lang="en" sz="2000" b="1" dirty="0" smtClean="0">
                <a:latin typeface="Palatino Linotype" pitchFamily="18" charset="0"/>
              </a:rPr>
              <a:t>)</a:t>
            </a:r>
            <a:endParaRPr lang="x-none" sz="2000" b="1" smtClean="0">
              <a:latin typeface="Palatino Linotype" pitchFamily="18" charset="0"/>
            </a:endParaRPr>
          </a:p>
          <a:p>
            <a:pPr>
              <a:lnSpc>
                <a:spcPct val="150000"/>
              </a:lnSpc>
            </a:pPr>
            <a:r>
              <a:rPr lang="en" sz="2000" dirty="0" smtClean="0">
                <a:latin typeface="Palatino Linotype" pitchFamily="18" charset="0"/>
              </a:rPr>
              <a:t>EGDS</a:t>
            </a:r>
            <a:endParaRPr lang="x-none" sz="2000" smtClean="0">
              <a:latin typeface="Palatino Linotype" pitchFamily="18" charset="0"/>
            </a:endParaRPr>
          </a:p>
          <a:p>
            <a:pPr>
              <a:lnSpc>
                <a:spcPct val="150000"/>
              </a:lnSpc>
            </a:pPr>
            <a:r>
              <a:rPr lang="en" sz="2000" smtClean="0">
                <a:latin typeface="Palatino Linotype" pitchFamily="18" charset="0"/>
              </a:rPr>
              <a:t>Colonoscopy</a:t>
            </a:r>
          </a:p>
          <a:p>
            <a:pPr>
              <a:lnSpc>
                <a:spcPct val="150000"/>
              </a:lnSpc>
            </a:pPr>
            <a:r>
              <a:rPr lang="en" sz="2000" smtClean="0">
                <a:latin typeface="Palatino Linotype" pitchFamily="18" charset="0"/>
              </a:rPr>
              <a:t>Double balloon enteroscopy</a:t>
            </a:r>
          </a:p>
          <a:p>
            <a:pPr>
              <a:lnSpc>
                <a:spcPct val="150000"/>
              </a:lnSpc>
            </a:pPr>
            <a:r>
              <a:rPr lang="en" sz="2000" smtClean="0">
                <a:latin typeface="Palatino Linotype" pitchFamily="18" charset="0"/>
              </a:rPr>
              <a:t>Endo video capsule</a:t>
            </a:r>
          </a:p>
          <a:p>
            <a:pPr>
              <a:lnSpc>
                <a:spcPct val="150000"/>
              </a:lnSpc>
            </a:pPr>
            <a:r>
              <a:rPr lang="en" sz="2000" smtClean="0">
                <a:latin typeface="Palatino Linotype" pitchFamily="18" charset="0"/>
              </a:rPr>
              <a:t>Endoscopic ultrasound</a:t>
            </a:r>
          </a:p>
          <a:p>
            <a:endParaRPr lang="en-US" dirty="0"/>
          </a:p>
        </p:txBody>
      </p:sp>
      <p:sp>
        <p:nvSpPr>
          <p:cNvPr id="4" name="Rectangle 2"/>
          <p:cNvSpPr txBox="1">
            <a:spLocks noChangeArrowheads="1"/>
          </p:cNvSpPr>
          <p:nvPr/>
        </p:nvSpPr>
        <p:spPr>
          <a:xfrm>
            <a:off x="0" y="0"/>
            <a:ext cx="9144000" cy="533400"/>
          </a:xfrm>
          <a:prstGeom prst="rect">
            <a:avLst/>
          </a:prstGeom>
          <a:solidFill>
            <a:schemeClr val="bg1"/>
          </a:solidFill>
        </p:spPr>
        <p:txBody>
          <a:bodyPr/>
          <a:lstStyle/>
          <a:p>
            <a:pPr lvl="0" algn="ctr">
              <a:spcBef>
                <a:spcPct val="0"/>
              </a:spcBef>
            </a:pPr>
            <a:r>
              <a:rPr lang="en" sz="2000" b="1" dirty="0" smtClean="0">
                <a:latin typeface="Palatino Linotype" pitchFamily="18" charset="0"/>
              </a:rPr>
              <a:t>NET-v </a:t>
            </a:r>
            <a:r>
              <a:rPr lang="en" sz="2000" b="1" smtClean="0">
                <a:latin typeface="Palatino Linotype" pitchFamily="18" charset="0"/>
              </a:rPr>
              <a:t>imaging methods of primary NET and metastases</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5400"/>
            <a:ext cx="9144000" cy="3859518"/>
          </a:xfrm>
          <a:prstGeom prst="rect">
            <a:avLst/>
          </a:prstGeom>
        </p:spPr>
        <p:txBody>
          <a:bodyPr wrap="square">
            <a:spAutoFit/>
          </a:bodyPr>
          <a:lstStyle/>
          <a:p>
            <a:pPr>
              <a:lnSpc>
                <a:spcPct val="160000"/>
              </a:lnSpc>
            </a:pPr>
            <a:endParaRPr lang="sr-Cyrl-RS" b="1" dirty="0" smtClean="0">
              <a:latin typeface="Palatino Linotype" pitchFamily="18" charset="0"/>
            </a:endParaRPr>
          </a:p>
          <a:p>
            <a:pPr>
              <a:lnSpc>
                <a:spcPct val="150000"/>
              </a:lnSpc>
            </a:pPr>
            <a:r>
              <a:rPr lang="en" b="1" smtClean="0">
                <a:latin typeface="Palatino Linotype" pitchFamily="18" charset="0"/>
              </a:rPr>
              <a:t>Ultrasound </a:t>
            </a:r>
            <a:r>
              <a:rPr lang="en" b="1" dirty="0" smtClean="0">
                <a:latin typeface="Palatino Linotype" pitchFamily="18" charset="0"/>
              </a:rPr>
              <a:t>of </a:t>
            </a:r>
            <a:r>
              <a:rPr lang="en" b="1" smtClean="0">
                <a:latin typeface="Palatino Linotype" pitchFamily="18" charset="0"/>
              </a:rPr>
              <a:t>the abdomen </a:t>
            </a:r>
            <a:r>
              <a:rPr lang="en" dirty="0" smtClean="0">
                <a:latin typeface="Palatino Linotype" pitchFamily="18" charset="0"/>
              </a:rPr>
              <a:t>: diagnosis of the primary tumor, but also </a:t>
            </a:r>
            <a:r>
              <a:rPr lang="en" smtClean="0">
                <a:latin typeface="Palatino Linotype" pitchFamily="18" charset="0"/>
              </a:rPr>
              <a:t>of metastatic liver </a:t>
            </a:r>
            <a:r>
              <a:rPr lang="en">
                <a:latin typeface="Palatino Linotype" pitchFamily="18" charset="0"/>
              </a:rPr>
              <a:t>disease </a:t>
            </a:r>
            <a:r>
              <a:rPr lang="en" dirty="0" smtClean="0">
                <a:latin typeface="Palatino Linotype" pitchFamily="18" charset="0"/>
              </a:rPr>
              <a:t>,</a:t>
            </a:r>
            <a:r>
              <a:rPr lang="en" smtClean="0">
                <a:latin typeface="Palatino Linotype" pitchFamily="18" charset="0"/>
              </a:rPr>
              <a:t> </a:t>
            </a:r>
            <a:r>
              <a:rPr lang="en" dirty="0" smtClean="0">
                <a:latin typeface="Palatino Linotype" pitchFamily="18" charset="0"/>
              </a:rPr>
              <a:t>with </a:t>
            </a:r>
            <a:r>
              <a:rPr lang="en" smtClean="0">
                <a:latin typeface="Palatino Linotype" pitchFamily="18" charset="0"/>
              </a:rPr>
              <a:t>a biopsy </a:t>
            </a:r>
            <a:r>
              <a:rPr lang="en" dirty="0" smtClean="0">
                <a:latin typeface="Palatino Linotype" pitchFamily="18" charset="0"/>
              </a:rPr>
              <a:t>in</a:t>
            </a:r>
            <a:r>
              <a:rPr lang="en" smtClean="0">
                <a:latin typeface="Palatino Linotype" pitchFamily="18" charset="0"/>
              </a:rPr>
              <a:t> </a:t>
            </a:r>
            <a:r>
              <a:rPr lang="en">
                <a:latin typeface="Palatino Linotype" pitchFamily="18" charset="0"/>
              </a:rPr>
              <a:t>and </a:t>
            </a:r>
            <a:r>
              <a:rPr lang="en" smtClean="0">
                <a:latin typeface="Palatino Linotype" pitchFamily="18" charset="0"/>
              </a:rPr>
              <a:t>histopathological </a:t>
            </a:r>
            <a:r>
              <a:rPr lang="en" dirty="0" smtClean="0">
                <a:latin typeface="Palatino Linotype" pitchFamily="18" charset="0"/>
              </a:rPr>
              <a:t>verification </a:t>
            </a:r>
            <a:r>
              <a:rPr lang="en" smtClean="0">
                <a:latin typeface="Palatino Linotype" pitchFamily="18" charset="0"/>
              </a:rPr>
              <a:t>_ </a:t>
            </a:r>
            <a:r>
              <a:rPr lang="en" dirty="0" smtClean="0">
                <a:latin typeface="Palatino Linotype" pitchFamily="18" charset="0"/>
              </a:rPr>
              <a:t>_</a:t>
            </a:r>
          </a:p>
          <a:p>
            <a:pPr>
              <a:lnSpc>
                <a:spcPct val="150000"/>
              </a:lnSpc>
            </a:pPr>
            <a:r>
              <a:rPr lang="en" b="1" dirty="0" smtClean="0">
                <a:latin typeface="Palatino Linotype" pitchFamily="18" charset="0"/>
              </a:rPr>
              <a:t>Endoscopic ultrasound </a:t>
            </a:r>
            <a:r>
              <a:rPr lang="en" dirty="0" smtClean="0">
                <a:latin typeface="Palatino Linotype" pitchFamily="18" charset="0"/>
              </a:rPr>
              <a:t>(submucosal lesions)</a:t>
            </a:r>
            <a:endParaRPr lang="x-none" dirty="0">
              <a:latin typeface="Palatino Linotype" pitchFamily="18" charset="0"/>
            </a:endParaRPr>
          </a:p>
          <a:p>
            <a:pPr>
              <a:lnSpc>
                <a:spcPct val="150000"/>
              </a:lnSpc>
            </a:pPr>
            <a:r>
              <a:rPr lang="en" b="1">
                <a:latin typeface="Palatino Linotype" pitchFamily="18" charset="0"/>
              </a:rPr>
              <a:t>Computed </a:t>
            </a:r>
            <a:r>
              <a:rPr lang="en" b="1" smtClean="0">
                <a:latin typeface="Palatino Linotype" pitchFamily="18" charset="0"/>
              </a:rPr>
              <a:t>tomography </a:t>
            </a:r>
            <a:r>
              <a:rPr lang="en" dirty="0" smtClean="0">
                <a:latin typeface="Palatino Linotype" pitchFamily="18" charset="0"/>
              </a:rPr>
              <a:t>: </a:t>
            </a:r>
            <a:r>
              <a:rPr lang="en" smtClean="0">
                <a:latin typeface="Palatino Linotype" pitchFamily="18" charset="0"/>
              </a:rPr>
              <a:t>a diagnostic </a:t>
            </a:r>
            <a:r>
              <a:rPr lang="en" dirty="0">
                <a:latin typeface="Palatino Linotype" pitchFamily="18" charset="0"/>
              </a:rPr>
              <a:t>procedure </a:t>
            </a:r>
            <a:r>
              <a:rPr lang="en">
                <a:latin typeface="Palatino Linotype" pitchFamily="18" charset="0"/>
              </a:rPr>
              <a:t>for </a:t>
            </a:r>
            <a:r>
              <a:rPr lang="en" smtClean="0">
                <a:latin typeface="Palatino Linotype" pitchFamily="18" charset="0"/>
              </a:rPr>
              <a:t>tumor </a:t>
            </a:r>
            <a:r>
              <a:rPr lang="en" dirty="0" smtClean="0">
                <a:latin typeface="Palatino Linotype" pitchFamily="18" charset="0"/>
              </a:rPr>
              <a:t>visualization and staging , sovereign in lung and mediastinal tumors</a:t>
            </a:r>
            <a:endParaRPr lang="x-none" dirty="0">
              <a:latin typeface="Palatino Linotype" pitchFamily="18" charset="0"/>
            </a:endParaRPr>
          </a:p>
          <a:p>
            <a:pPr>
              <a:lnSpc>
                <a:spcPct val="150000"/>
              </a:lnSpc>
            </a:pPr>
            <a:r>
              <a:rPr lang="en" b="1" dirty="0">
                <a:latin typeface="Palatino Linotype" pitchFamily="18" charset="0"/>
              </a:rPr>
              <a:t>for NMR</a:t>
            </a:r>
            <a:r>
              <a:rPr lang="en" dirty="0">
                <a:latin typeface="Palatino Linotype" pitchFamily="18" charset="0"/>
              </a:rPr>
              <a:t> </a:t>
            </a:r>
            <a:r>
              <a:rPr lang="en" dirty="0" err="1">
                <a:latin typeface="Palatino Linotype" pitchFamily="18" charset="0"/>
              </a:rPr>
              <a:t>diagnosing </a:t>
            </a:r>
            <a:r>
              <a:rPr lang="en" dirty="0">
                <a:latin typeface="Palatino Linotype" pitchFamily="18" charset="0"/>
              </a:rPr>
              <a:t>metastases in the liver, </a:t>
            </a:r>
            <a:r>
              <a:rPr lang="en" dirty="0" err="1">
                <a:latin typeface="Palatino Linotype" pitchFamily="18" charset="0"/>
              </a:rPr>
              <a:t>metastatic </a:t>
            </a:r>
            <a:r>
              <a:rPr lang="en" dirty="0">
                <a:latin typeface="Palatino Linotype" pitchFamily="18" charset="0"/>
              </a:rPr>
              <a:t>lymph glands </a:t>
            </a:r>
            <a:r>
              <a:rPr lang="en">
                <a:latin typeface="Palatino Linotype" pitchFamily="18" charset="0"/>
              </a:rPr>
              <a:t>in </a:t>
            </a:r>
            <a:r>
              <a:rPr lang="en" smtClean="0">
                <a:latin typeface="Palatino Linotype" pitchFamily="18" charset="0"/>
              </a:rPr>
              <a:t>the abdomen</a:t>
            </a:r>
            <a:endParaRPr lang="sr-Cyrl-RS" dirty="0" smtClean="0">
              <a:latin typeface="Palatino Linotype" pitchFamily="18" charset="0"/>
            </a:endParaRPr>
          </a:p>
          <a:p>
            <a:pPr>
              <a:lnSpc>
                <a:spcPct val="150000"/>
              </a:lnSpc>
            </a:pPr>
            <a:r>
              <a:rPr lang="en" b="1" dirty="0" smtClean="0">
                <a:latin typeface="Palatino Linotype" pitchFamily="18" charset="0"/>
              </a:rPr>
              <a:t>MR enterography - </a:t>
            </a:r>
            <a:r>
              <a:rPr lang="en" dirty="0" smtClean="0">
                <a:latin typeface="Palatino Linotype" pitchFamily="18" charset="0"/>
              </a:rPr>
              <a:t>visualization</a:t>
            </a:r>
            <a:r>
              <a:rPr lang="en" b="1" dirty="0" smtClean="0">
                <a:latin typeface="Palatino Linotype" pitchFamily="18" charset="0"/>
              </a:rPr>
              <a:t> </a:t>
            </a:r>
            <a:r>
              <a:rPr lang="en" dirty="0" smtClean="0">
                <a:latin typeface="Palatino Linotype" pitchFamily="18" charset="0"/>
              </a:rPr>
              <a:t>small intestine</a:t>
            </a:r>
            <a:endParaRPr lang="x-none" dirty="0">
              <a:latin typeface="Palatino Linotype" pitchFamily="18" charset="0"/>
            </a:endParaRPr>
          </a:p>
        </p:txBody>
      </p:sp>
      <p:sp>
        <p:nvSpPr>
          <p:cNvPr id="3" name="Rectangle 2"/>
          <p:cNvSpPr txBox="1">
            <a:spLocks noChangeArrowheads="1"/>
          </p:cNvSpPr>
          <p:nvPr/>
        </p:nvSpPr>
        <p:spPr>
          <a:xfrm>
            <a:off x="0" y="-266700"/>
            <a:ext cx="9144000" cy="533400"/>
          </a:xfrm>
          <a:prstGeom prst="rect">
            <a:avLst/>
          </a:prstGeom>
          <a:solidFill>
            <a:schemeClr val="bg1"/>
          </a:solidFill>
        </p:spPr>
        <p:txBody>
          <a:bodyPr/>
          <a:lstStyle/>
          <a:p>
            <a:pPr lvl="0" algn="ctr">
              <a:spcBef>
                <a:spcPct val="0"/>
              </a:spcBef>
            </a:pPr>
            <a:r>
              <a:rPr lang="en" sz="2000" b="1" dirty="0" smtClean="0">
                <a:latin typeface="Palatino Linotype" pitchFamily="18" charset="0"/>
              </a:rPr>
              <a:t>NET-v </a:t>
            </a:r>
            <a:r>
              <a:rPr lang="en" sz="2000" b="1" smtClean="0">
                <a:latin typeface="Palatino Linotype" pitchFamily="18" charset="0"/>
              </a:rPr>
              <a:t>imaging methods of primary NET and metastases</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6719776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0" y="0"/>
            <a:ext cx="9144000" cy="914400"/>
          </a:xfrm>
          <a:prstGeom prst="rect">
            <a:avLst/>
          </a:prstGeom>
          <a:solidFill>
            <a:schemeClr val="bg1"/>
          </a:solidFill>
        </p:spPr>
        <p:txBody>
          <a:bodyPr/>
          <a:lstStyle/>
          <a:p>
            <a:pPr lvl="0" algn="ctr">
              <a:spcBef>
                <a:spcPct val="0"/>
              </a:spcBef>
            </a:pPr>
            <a:r>
              <a:rPr lang="en" sz="2000" b="1" dirty="0" smtClean="0">
                <a:latin typeface="Palatino Linotype" pitchFamily="18" charset="0"/>
              </a:rPr>
              <a:t>NET-v </a:t>
            </a:r>
            <a:r>
              <a:rPr lang="en" sz="2000" b="1" smtClean="0">
                <a:latin typeface="Palatino Linotype" pitchFamily="18" charset="0"/>
              </a:rPr>
              <a:t>imaging methods of primary NET and metastases</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
        <p:nvSpPr>
          <p:cNvPr id="3" name="Content Placeholder 2"/>
          <p:cNvSpPr>
            <a:spLocks noGrp="1"/>
          </p:cNvSpPr>
          <p:nvPr>
            <p:ph idx="1"/>
          </p:nvPr>
        </p:nvSpPr>
        <p:spPr/>
        <p:txBody>
          <a:bodyPr>
            <a:normAutofit/>
          </a:bodyPr>
          <a:lstStyle/>
          <a:p>
            <a:pPr>
              <a:lnSpc>
                <a:spcPct val="150000"/>
              </a:lnSpc>
            </a:pPr>
            <a:r>
              <a:rPr lang="en" sz="1800" b="1" smtClean="0">
                <a:latin typeface="Palatino Linotype" pitchFamily="18" charset="0"/>
              </a:rPr>
              <a:t>Positron emission tomography (PET) </a:t>
            </a:r>
            <a:r>
              <a:rPr lang="en" sz="1800" smtClean="0">
                <a:latin typeface="Palatino Linotype" pitchFamily="18" charset="0"/>
              </a:rPr>
              <a:t>with the use of 5-hydroxy tryptophan (5-HTP) labeled with </a:t>
            </a:r>
            <a:r>
              <a:rPr lang="en" sz="1800" baseline="30000" smtClean="0">
                <a:latin typeface="Palatino Linotype" pitchFamily="18" charset="0"/>
              </a:rPr>
              <a:t>11 </a:t>
            </a:r>
            <a:r>
              <a:rPr lang="en" sz="1800" smtClean="0">
                <a:latin typeface="Palatino Linotype" pitchFamily="18" charset="0"/>
              </a:rPr>
              <a:t>C is a diagnostic method with proven efficiency in localizing carcinoid tumors with a size of about 0.5 cm, </a:t>
            </a:r>
            <a:r>
              <a:rPr lang="en" sz="1800" dirty="0" smtClean="0">
                <a:latin typeface="Palatino Linotype" pitchFamily="18" charset="0"/>
              </a:rPr>
              <a:t>while simultaneously detecting the metabolic activity of the tumor ( </a:t>
            </a:r>
            <a:r>
              <a:rPr lang="en" sz="1800" smtClean="0">
                <a:latin typeface="Palatino Linotype" pitchFamily="18" charset="0"/>
              </a:rPr>
              <a:t>5-HTP precursor in serotonin synthesis </a:t>
            </a:r>
            <a:r>
              <a:rPr lang="en" sz="1800" dirty="0" smtClean="0">
                <a:latin typeface="Palatino Linotype" pitchFamily="18" charset="0"/>
              </a:rPr>
              <a:t>)</a:t>
            </a:r>
            <a:endParaRPr lang="x-none" sz="1800" smtClean="0">
              <a:latin typeface="Palatino Linotype" pitchFamily="18" charset="0"/>
            </a:endParaRPr>
          </a:p>
          <a:p>
            <a:pPr>
              <a:lnSpc>
                <a:spcPct val="150000"/>
              </a:lnSpc>
            </a:pPr>
            <a:r>
              <a:rPr lang="en" sz="1800" b="1" smtClean="0">
                <a:latin typeface="Palatino Linotype" pitchFamily="18" charset="0"/>
              </a:rPr>
              <a:t>Somatostatin receptor scintrigraphy (SRS, Octreoscan)</a:t>
            </a:r>
            <a:r>
              <a:rPr lang="en" sz="1800" b="1" dirty="0" smtClean="0">
                <a:latin typeface="Palatino Linotype" pitchFamily="18" charset="0"/>
              </a:rPr>
              <a:t> </a:t>
            </a:r>
            <a:r>
              <a:rPr lang="en" sz="1800" dirty="0" smtClean="0">
                <a:latin typeface="Palatino Linotype" pitchFamily="18" charset="0"/>
              </a:rPr>
              <a:t>detects </a:t>
            </a:r>
            <a:r>
              <a:rPr lang="en" sz="1800" smtClean="0">
                <a:latin typeface="Palatino Linotype" pitchFamily="18" charset="0"/>
              </a:rPr>
              <a:t>tumors that express somatostatin receptors </a:t>
            </a:r>
            <a:r>
              <a:rPr lang="en" sz="1800" dirty="0" smtClean="0">
                <a:latin typeface="Palatino Linotype" pitchFamily="18" charset="0"/>
              </a:rPr>
              <a:t>( </a:t>
            </a:r>
            <a:r>
              <a:rPr lang="en" sz="1800" smtClean="0">
                <a:latin typeface="Palatino Linotype" pitchFamily="18" charset="0"/>
              </a:rPr>
              <a:t>in 80-100% of neuroendocrine tumors and found in both primary and metastatic tumors </a:t>
            </a:r>
            <a:r>
              <a:rPr lang="en" sz="1800" dirty="0" smtClean="0">
                <a:latin typeface="Palatino Linotype" pitchFamily="18" charset="0"/>
              </a:rPr>
              <a:t>)</a:t>
            </a:r>
            <a:endParaRPr lang="x-none" sz="1800" smtClean="0">
              <a:latin typeface="Palatino Linotype" pitchFamily="18" charset="0"/>
            </a:endParaRP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0" y="0"/>
            <a:ext cx="9144000" cy="762000"/>
          </a:xfrm>
          <a:prstGeom prst="rect">
            <a:avLst/>
          </a:prstGeom>
          <a:solidFill>
            <a:schemeClr val="bg1"/>
          </a:solidFill>
        </p:spPr>
        <p:txBody>
          <a:bodyPr/>
          <a:lstStyle/>
          <a:p>
            <a:pPr lvl="0" algn="ctr">
              <a:spcBef>
                <a:spcPct val="0"/>
              </a:spcBef>
            </a:pPr>
            <a:r>
              <a:rPr lang="en" sz="2000" b="1" dirty="0" smtClean="0">
                <a:latin typeface="Palatino Linotype" pitchFamily="18" charset="0"/>
              </a:rPr>
              <a:t>NET - diagnostics and therapy</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
        <p:nvSpPr>
          <p:cNvPr id="3" name="Content Placeholder 2"/>
          <p:cNvSpPr>
            <a:spLocks noGrp="1"/>
          </p:cNvSpPr>
          <p:nvPr>
            <p:ph idx="1"/>
          </p:nvPr>
        </p:nvSpPr>
        <p:spPr/>
        <p:txBody>
          <a:bodyPr/>
          <a:lstStyle/>
          <a:p>
            <a:endParaRPr lang="sr-Cyrl-RS" dirty="0" smtClean="0">
              <a:latin typeface="Palatino Linotype" pitchFamily="18" charset="0"/>
            </a:endParaRPr>
          </a:p>
          <a:p>
            <a:endParaRPr lang="en-US" dirty="0"/>
          </a:p>
        </p:txBody>
      </p:sp>
      <p:sp>
        <p:nvSpPr>
          <p:cNvPr id="5" name="Rectangle 4"/>
          <p:cNvSpPr/>
          <p:nvPr/>
        </p:nvSpPr>
        <p:spPr>
          <a:xfrm>
            <a:off x="152400" y="762000"/>
            <a:ext cx="7924800" cy="5770811"/>
          </a:xfrm>
          <a:prstGeom prst="rect">
            <a:avLst/>
          </a:prstGeom>
        </p:spPr>
        <p:txBody>
          <a:bodyPr wrap="square">
            <a:spAutoFit/>
          </a:bodyPr>
          <a:lstStyle/>
          <a:p>
            <a:pPr>
              <a:lnSpc>
                <a:spcPct val="150000"/>
              </a:lnSpc>
            </a:pPr>
            <a:r>
              <a:rPr lang="en" b="1" dirty="0" smtClean="0">
                <a:latin typeface="Palatino Linotype" pitchFamily="18" charset="0"/>
              </a:rPr>
              <a:t>Diagnosis </a:t>
            </a:r>
            <a:r>
              <a:rPr lang="en" dirty="0" smtClean="0">
                <a:latin typeface="Palatino Linotype" pitchFamily="18" charset="0"/>
              </a:rPr>
              <a:t>:</a:t>
            </a:r>
          </a:p>
          <a:p>
            <a:pPr>
              <a:lnSpc>
                <a:spcPct val="150000"/>
              </a:lnSpc>
              <a:buFont typeface="Arial" pitchFamily="34" charset="0"/>
              <a:buChar char="•"/>
            </a:pPr>
            <a:r>
              <a:rPr lang="en" sz="1600" dirty="0" smtClean="0">
                <a:latin typeface="Palatino Linotype" pitchFamily="18" charset="0"/>
              </a:rPr>
              <a:t>clinical manifestations</a:t>
            </a:r>
          </a:p>
          <a:p>
            <a:pPr>
              <a:lnSpc>
                <a:spcPct val="150000"/>
              </a:lnSpc>
              <a:buFont typeface="Arial" pitchFamily="34" charset="0"/>
              <a:buChar char="•"/>
            </a:pPr>
            <a:r>
              <a:rPr lang="en" sz="1600" dirty="0" smtClean="0">
                <a:latin typeface="Palatino Linotype" pitchFamily="18" charset="0"/>
              </a:rPr>
              <a:t>elevated values of chromogranin A,</a:t>
            </a:r>
          </a:p>
          <a:p>
            <a:pPr>
              <a:lnSpc>
                <a:spcPct val="150000"/>
              </a:lnSpc>
              <a:buFont typeface="Arial" pitchFamily="34" charset="0"/>
              <a:buChar char="•"/>
            </a:pPr>
            <a:r>
              <a:rPr lang="en" sz="1600" smtClean="0">
                <a:latin typeface="Palatino Linotype" pitchFamily="18" charset="0"/>
              </a:rPr>
              <a:t>visualizations </a:t>
            </a:r>
            <a:r>
              <a:rPr lang="en" sz="1600" dirty="0" smtClean="0">
                <a:latin typeface="Palatino Linotype" pitchFamily="18" charset="0"/>
              </a:rPr>
              <a:t>of that method</a:t>
            </a:r>
          </a:p>
          <a:p>
            <a:pPr>
              <a:lnSpc>
                <a:spcPct val="150000"/>
              </a:lnSpc>
              <a:buFont typeface="Arial" pitchFamily="34" charset="0"/>
              <a:buChar char="•"/>
            </a:pPr>
            <a:r>
              <a:rPr lang="en" sz="1600" dirty="0" smtClean="0">
                <a:latin typeface="Palatino Linotype" pitchFamily="18" charset="0"/>
              </a:rPr>
              <a:t>RN verification</a:t>
            </a:r>
          </a:p>
          <a:p>
            <a:pPr>
              <a:lnSpc>
                <a:spcPct val="150000"/>
              </a:lnSpc>
              <a:buFont typeface="Arial" pitchFamily="34" charset="0"/>
              <a:buChar char="•"/>
            </a:pPr>
            <a:r>
              <a:rPr lang="en" sz="1600" smtClean="0">
                <a:latin typeface="Palatino Linotype" pitchFamily="18" charset="0"/>
              </a:rPr>
              <a:t>additional bio </a:t>
            </a:r>
            <a:r>
              <a:rPr lang="en" smtClean="0">
                <a:latin typeface="Palatino Linotype" pitchFamily="18" charset="0"/>
              </a:rPr>
              <a:t>markers </a:t>
            </a:r>
            <a:r>
              <a:rPr lang="en" dirty="0" smtClean="0">
                <a:latin typeface="Palatino Linotype" pitchFamily="18" charset="0"/>
              </a:rPr>
              <a:t>( </a:t>
            </a:r>
            <a:r>
              <a:rPr lang="en" sz="1600" dirty="0" smtClean="0">
                <a:latin typeface="Palatino Linotype" pitchFamily="18" charset="0"/>
              </a:rPr>
              <a:t>_</a:t>
            </a:r>
            <a:r>
              <a:rPr lang="en" smtClean="0">
                <a:latin typeface="Palatino Linotype" pitchFamily="18" charset="0"/>
              </a:rPr>
              <a:t> </a:t>
            </a:r>
            <a:r>
              <a:rPr lang="en" dirty="0" smtClean="0">
                <a:latin typeface="Palatino Linotype" pitchFamily="18" charset="0"/>
              </a:rPr>
              <a:t>5-N IAA, NSE, PP...)</a:t>
            </a:r>
            <a:endParaRPr lang="sr-Cyrl-RS" dirty="0" smtClean="0">
              <a:latin typeface="Palatino Linotype" pitchFamily="18" charset="0"/>
            </a:endParaRPr>
          </a:p>
          <a:p>
            <a:pPr marL="342900" indent="-342900">
              <a:lnSpc>
                <a:spcPct val="150000"/>
              </a:lnSpc>
            </a:pPr>
            <a:r>
              <a:rPr lang="en" b="1" dirty="0" smtClean="0">
                <a:latin typeface="Palatino Linotype" pitchFamily="18" charset="0"/>
              </a:rPr>
              <a:t>Treatment:</a:t>
            </a:r>
          </a:p>
          <a:p>
            <a:pPr marL="342900" indent="-342900">
              <a:lnSpc>
                <a:spcPct val="150000"/>
              </a:lnSpc>
              <a:buFont typeface="+mj-lt"/>
              <a:buAutoNum type="arabicPeriod"/>
            </a:pPr>
            <a:r>
              <a:rPr lang="en" sz="1600" b="1" dirty="0" smtClean="0">
                <a:latin typeface="Palatino Linotype" pitchFamily="18" charset="0"/>
              </a:rPr>
              <a:t>Stop </a:t>
            </a:r>
            <a:r>
              <a:rPr lang="en" sz="1600" b="1" smtClean="0">
                <a:latin typeface="Palatino Linotype" pitchFamily="18" charset="0"/>
              </a:rPr>
              <a:t>further tumor growth</a:t>
            </a:r>
          </a:p>
          <a:p>
            <a:pPr marL="285750" indent="-285750">
              <a:lnSpc>
                <a:spcPct val="150000"/>
              </a:lnSpc>
              <a:buFont typeface="Arial" pitchFamily="34" charset="0"/>
              <a:buChar char="•"/>
            </a:pPr>
            <a:r>
              <a:rPr lang="en" sz="1600" smtClean="0">
                <a:latin typeface="Palatino Linotype" pitchFamily="18" charset="0"/>
              </a:rPr>
              <a:t>Localized tumor-surgery</a:t>
            </a:r>
          </a:p>
          <a:p>
            <a:pPr marL="285750" indent="-285750">
              <a:lnSpc>
                <a:spcPct val="150000"/>
              </a:lnSpc>
              <a:buFont typeface="Arial" pitchFamily="34" charset="0"/>
              <a:buChar char="•"/>
            </a:pPr>
            <a:r>
              <a:rPr lang="en" sz="1600" smtClean="0">
                <a:latin typeface="Palatino Linotype" pitchFamily="18" charset="0"/>
              </a:rPr>
              <a:t>Metastatic disease - surgically reduce the tumor mass </a:t>
            </a:r>
            <a:r>
              <a:rPr lang="en" sz="1600" dirty="0" smtClean="0">
                <a:latin typeface="Palatino Linotype" pitchFamily="18" charset="0"/>
              </a:rPr>
              <a:t>, </a:t>
            </a:r>
            <a:r>
              <a:rPr lang="en" sz="1600" smtClean="0">
                <a:latin typeface="Palatino Linotype" pitchFamily="18" charset="0"/>
              </a:rPr>
              <a:t>chemotherapy </a:t>
            </a:r>
            <a:r>
              <a:rPr lang="en" sz="1600" dirty="0" smtClean="0">
                <a:latin typeface="Palatino Linotype" pitchFamily="18" charset="0"/>
              </a:rPr>
              <a:t>, mostly radioresistant</a:t>
            </a:r>
            <a:endParaRPr lang="sr-Cyrl-RS" sz="1600" b="1" dirty="0" smtClean="0">
              <a:latin typeface="Palatino Linotype" pitchFamily="18" charset="0"/>
            </a:endParaRPr>
          </a:p>
          <a:p>
            <a:pPr marL="285750" indent="-285750">
              <a:lnSpc>
                <a:spcPct val="150000"/>
              </a:lnSpc>
            </a:pPr>
            <a:r>
              <a:rPr lang="en" sz="1600" b="1" dirty="0" smtClean="0">
                <a:latin typeface="Palatino Linotype" pitchFamily="18" charset="0"/>
              </a:rPr>
              <a:t>2. </a:t>
            </a:r>
            <a:r>
              <a:rPr lang="en" sz="1600" b="1" smtClean="0">
                <a:latin typeface="Palatino Linotype" pitchFamily="18" charset="0"/>
              </a:rPr>
              <a:t>Eliminate the symptoms of excessive secretion of hormones</a:t>
            </a:r>
            <a:endParaRPr lang="x-none" smtClean="0">
              <a:latin typeface="Palatino Linotype" pitchFamily="18" charset="0"/>
            </a:endParaRPr>
          </a:p>
          <a:p>
            <a:pPr marL="342900" indent="-342900">
              <a:lnSpc>
                <a:spcPct val="150000"/>
              </a:lnSpc>
              <a:buFont typeface="Arial" pitchFamily="34" charset="0"/>
              <a:buChar char="•"/>
            </a:pPr>
            <a:r>
              <a:rPr lang="en" sz="1600" smtClean="0">
                <a:latin typeface="Palatino Linotype" pitchFamily="18" charset="0"/>
              </a:rPr>
              <a:t>Control of excessive secretion of hormones </a:t>
            </a:r>
            <a:r>
              <a:rPr lang="en" sz="1600" dirty="0" smtClean="0">
                <a:latin typeface="Palatino Linotype" pitchFamily="18" charset="0"/>
              </a:rPr>
              <a:t>( </a:t>
            </a:r>
            <a:r>
              <a:rPr lang="en" sz="1600" smtClean="0">
                <a:latin typeface="Palatino Linotype" pitchFamily="18" charset="0"/>
              </a:rPr>
              <a:t>blockade </a:t>
            </a:r>
            <a:r>
              <a:rPr lang="en" sz="1600" dirty="0" smtClean="0">
                <a:latin typeface="Palatino Linotype" pitchFamily="18" charset="0"/>
              </a:rPr>
              <a:t>of </a:t>
            </a:r>
            <a:r>
              <a:rPr lang="en" sz="1600" smtClean="0">
                <a:latin typeface="Palatino Linotype" pitchFamily="18" charset="0"/>
              </a:rPr>
              <a:t>target tissues </a:t>
            </a:r>
            <a:r>
              <a:rPr lang="en" sz="1600" dirty="0" smtClean="0">
                <a:latin typeface="Palatino Linotype" pitchFamily="18" charset="0"/>
              </a:rPr>
              <a:t>)</a:t>
            </a:r>
            <a:r>
              <a:rPr lang="en" sz="1600" smtClean="0">
                <a:latin typeface="Palatino Linotype" pitchFamily="18" charset="0"/>
              </a:rPr>
              <a:t> </a:t>
            </a:r>
          </a:p>
          <a:p>
            <a:pPr marL="342900" indent="-342900">
              <a:lnSpc>
                <a:spcPct val="150000"/>
              </a:lnSpc>
              <a:buFont typeface="Arial" pitchFamily="34" charset="0"/>
              <a:buChar char="•"/>
            </a:pPr>
            <a:r>
              <a:rPr lang="en" sz="1600" smtClean="0">
                <a:latin typeface="Palatino Linotype" pitchFamily="18" charset="0"/>
              </a:rPr>
              <a:t>Blockade of transmitter release </a:t>
            </a:r>
            <a:r>
              <a:rPr lang="en" sz="1600" dirty="0" smtClean="0">
                <a:latin typeface="Palatino Linotype" pitchFamily="18" charset="0"/>
              </a:rPr>
              <a:t>from </a:t>
            </a:r>
            <a:r>
              <a:rPr lang="en" sz="1600" smtClean="0">
                <a:latin typeface="Palatino Linotype" pitchFamily="18" charset="0"/>
              </a:rPr>
              <a:t>tumor cells with octreotide (a long-acting analogue of somatostatin </a:t>
            </a:r>
            <a:r>
              <a:rPr lang="en" sz="1600" dirty="0" smtClean="0">
                <a:latin typeface="Palatino Linotype"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TUMORS OF THE SMALL INTESTINE </a:t>
            </a:r>
            <a:r>
              <a:rPr lang="sr-Cyrl-RS" sz="3600" b="1" dirty="0" smtClean="0">
                <a:latin typeface="Palatino Linotype" pitchFamily="18" charset="0"/>
              </a:rPr>
              <a:t/>
            </a:r>
            <a:br>
              <a:rPr lang="sr-Cyrl-RS" sz="3600" b="1" dirty="0" smtClean="0">
                <a:latin typeface="Palatino Linotype" pitchFamily="18" charset="0"/>
              </a:rPr>
            </a:br>
            <a:r>
              <a:rPr lang="en" sz="3600" b="1" i="1" dirty="0" err="1" smtClean="0">
                <a:latin typeface="Palatino Linotype" pitchFamily="18" charset="0"/>
              </a:rPr>
              <a:t>Tumores</a:t>
            </a:r>
            <a:r>
              <a:rPr lang="en" sz="3600" b="1" i="1" dirty="0" smtClean="0">
                <a:latin typeface="Palatino Linotype" pitchFamily="18" charset="0"/>
              </a:rPr>
              <a:t> </a:t>
            </a:r>
            <a:r>
              <a:rPr lang="en" sz="3600" b="1" i="1" dirty="0" err="1" smtClean="0">
                <a:latin typeface="Palatino Linotype" pitchFamily="18" charset="0"/>
              </a:rPr>
              <a:t>intestines</a:t>
            </a:r>
            <a:r>
              <a:rPr lang="en" sz="3600" b="1" i="1" dirty="0" smtClean="0">
                <a:latin typeface="Palatino Linotype" pitchFamily="18" charset="0"/>
              </a:rPr>
              <a:t> </a:t>
            </a:r>
            <a:r>
              <a:rPr lang="en" sz="3600" b="1" i="1" dirty="0" err="1" smtClean="0">
                <a:latin typeface="Palatino Linotype" pitchFamily="18" charset="0"/>
              </a:rPr>
              <a:t>tenius</a:t>
            </a:r>
            <a:endParaRPr lang="sr-Cyrl-RS" sz="3600" b="1" i="1" dirty="0" smtClean="0">
              <a:latin typeface="Palatino Linotype" pitchFamily="18" charset="0"/>
            </a:endParaRPr>
          </a:p>
        </p:txBody>
      </p:sp>
      <p:pic>
        <p:nvPicPr>
          <p:cNvPr id="1026" name="Picture 2" descr="C:\Users\Ivan Jovanovic\Desktop\visual-guide-to-ibd-s1.jpg"/>
          <p:cNvPicPr>
            <a:picLocks noChangeAspect="1" noChangeArrowheads="1"/>
          </p:cNvPicPr>
          <p:nvPr/>
        </p:nvPicPr>
        <p:blipFill>
          <a:blip r:embed="rId2" cstate="print"/>
          <a:srcRect/>
          <a:stretch>
            <a:fillRect/>
          </a:stretch>
        </p:blipFill>
        <p:spPr bwMode="auto">
          <a:xfrm>
            <a:off x="0" y="1110542"/>
            <a:ext cx="9144000" cy="5747458"/>
          </a:xfrm>
          <a:prstGeom prst="rect">
            <a:avLst/>
          </a:prstGeom>
          <a:noFill/>
        </p:spPr>
      </p:pic>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sp>
        <p:nvSpPr>
          <p:cNvPr id="6" name="TextBox 5"/>
          <p:cNvSpPr txBox="1"/>
          <p:nvPr/>
        </p:nvSpPr>
        <p:spPr>
          <a:xfrm>
            <a:off x="2895600" y="1295400"/>
            <a:ext cx="990600" cy="369332"/>
          </a:xfrm>
          <a:prstGeom prst="rect">
            <a:avLst/>
          </a:prstGeom>
          <a:solidFill>
            <a:schemeClr val="tx1"/>
          </a:solidFill>
        </p:spPr>
        <p:txBody>
          <a:bodyPr wrap="square" rtlCol="0">
            <a:spAutoFit/>
          </a:bodyPr>
          <a:lstStyle/>
          <a:p>
            <a:r>
              <a:rPr lang="en" b="1" dirty="0" smtClean="0">
                <a:solidFill>
                  <a:srgbClr val="FFFF00"/>
                </a:solidFill>
                <a:latin typeface="Palatino Linotype" pitchFamily="18" charset="0"/>
              </a:rPr>
              <a:t>Colon</a:t>
            </a:r>
            <a:endParaRPr lang="en-US" b="1" dirty="0">
              <a:solidFill>
                <a:srgbClr val="FFFF00"/>
              </a:solidFill>
              <a:latin typeface="Palatino Linotype" pitchFamily="18" charset="0"/>
            </a:endParaRPr>
          </a:p>
        </p:txBody>
      </p:sp>
      <p:sp>
        <p:nvSpPr>
          <p:cNvPr id="7" name="TextBox 6"/>
          <p:cNvSpPr txBox="1"/>
          <p:nvPr/>
        </p:nvSpPr>
        <p:spPr>
          <a:xfrm>
            <a:off x="2438400" y="3135868"/>
            <a:ext cx="1828800" cy="369332"/>
          </a:xfrm>
          <a:prstGeom prst="rect">
            <a:avLst/>
          </a:prstGeom>
          <a:solidFill>
            <a:schemeClr val="tx1"/>
          </a:solidFill>
        </p:spPr>
        <p:txBody>
          <a:bodyPr wrap="square" rtlCol="0">
            <a:spAutoFit/>
          </a:bodyPr>
          <a:lstStyle/>
          <a:p>
            <a:r>
              <a:rPr lang="en" b="1" dirty="0" smtClean="0">
                <a:solidFill>
                  <a:srgbClr val="FFFF00"/>
                </a:solidFill>
                <a:latin typeface="Palatino Linotype" pitchFamily="18" charset="0"/>
              </a:rPr>
              <a:t>Small intestine</a:t>
            </a:r>
            <a:endParaRPr lang="en-US" b="1" dirty="0">
              <a:solidFill>
                <a:srgbClr val="FFFF00"/>
              </a:solidFill>
              <a:latin typeface="Palatino Linotype" pitchFamily="18" charset="0"/>
            </a:endParaRPr>
          </a:p>
        </p:txBody>
      </p:sp>
      <p:sp>
        <p:nvSpPr>
          <p:cNvPr id="8" name="TextBox 7"/>
          <p:cNvSpPr txBox="1"/>
          <p:nvPr/>
        </p:nvSpPr>
        <p:spPr>
          <a:xfrm>
            <a:off x="7315200" y="6488668"/>
            <a:ext cx="1295400" cy="369332"/>
          </a:xfrm>
          <a:prstGeom prst="rect">
            <a:avLst/>
          </a:prstGeom>
          <a:solidFill>
            <a:schemeClr val="tx1"/>
          </a:solidFill>
        </p:spPr>
        <p:txBody>
          <a:bodyPr wrap="square" rtlCol="0">
            <a:spAutoFit/>
          </a:bodyPr>
          <a:lstStyle/>
          <a:p>
            <a:r>
              <a:rPr lang="en" b="1" dirty="0" smtClean="0">
                <a:solidFill>
                  <a:srgbClr val="FFFF00"/>
                </a:solidFill>
                <a:latin typeface="Palatino Linotype" pitchFamily="18" charset="0"/>
              </a:rPr>
              <a:t>Rectum</a:t>
            </a:r>
            <a:endParaRPr lang="en-US" b="1" dirty="0">
              <a:solidFill>
                <a:srgbClr val="FFFF00"/>
              </a:solidFill>
              <a:latin typeface="Palatino Linotype" pitchFamily="18" charset="0"/>
            </a:endParaRPr>
          </a:p>
        </p:txBody>
      </p:sp>
      <p:sp>
        <p:nvSpPr>
          <p:cNvPr id="9" name="TextBox 8"/>
          <p:cNvSpPr txBox="1"/>
          <p:nvPr/>
        </p:nvSpPr>
        <p:spPr>
          <a:xfrm>
            <a:off x="2590800" y="2819400"/>
            <a:ext cx="1752600" cy="369332"/>
          </a:xfrm>
          <a:prstGeom prst="rect">
            <a:avLst/>
          </a:prstGeom>
          <a:solidFill>
            <a:schemeClr val="tx1"/>
          </a:solidFill>
        </p:spPr>
        <p:txBody>
          <a:bodyPr wrap="square" rtlCol="0">
            <a:spAutoFit/>
          </a:bodyPr>
          <a:lstStyle/>
          <a:p>
            <a:r>
              <a:rPr lang="en" b="1" dirty="0" smtClean="0">
                <a:latin typeface="Palatino Linotype" pitchFamily="18" charset="0"/>
              </a:rPr>
              <a:t>Small intestine</a:t>
            </a:r>
            <a:endParaRPr lang="en-US" b="1" dirty="0">
              <a:latin typeface="Palatino Linotype"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457200"/>
            <a:ext cx="8686800" cy="6324808"/>
          </a:xfrm>
          <a:prstGeom prst="rect">
            <a:avLst/>
          </a:prstGeom>
          <a:noFill/>
        </p:spPr>
        <p:txBody>
          <a:bodyPr wrap="square" rtlCol="0">
            <a:spAutoFit/>
          </a:bodyPr>
          <a:lstStyle/>
          <a:p>
            <a:pPr marL="285750" indent="-285750">
              <a:lnSpc>
                <a:spcPct val="150000"/>
              </a:lnSpc>
              <a:buFont typeface="Arial" pitchFamily="34" charset="0"/>
              <a:buChar char="•"/>
            </a:pPr>
            <a:r>
              <a:rPr lang="en" dirty="0" smtClean="0">
                <a:latin typeface="Palatino Linotype" pitchFamily="18" charset="0"/>
              </a:rPr>
              <a:t>Surgery</a:t>
            </a:r>
          </a:p>
          <a:p>
            <a:pPr marL="285750" indent="-285750">
              <a:lnSpc>
                <a:spcPct val="150000"/>
              </a:lnSpc>
              <a:buFont typeface="Arial" pitchFamily="34" charset="0"/>
              <a:buChar char="•"/>
            </a:pPr>
            <a:r>
              <a:rPr lang="en" dirty="0" err="1" smtClean="0">
                <a:latin typeface="Palatino Linotype" pitchFamily="18" charset="0"/>
              </a:rPr>
              <a:t>Chemotherapy</a:t>
            </a:r>
            <a:endParaRPr lang="x-none"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Radiotherapy-palliative in metastatic bone disease</a:t>
            </a:r>
          </a:p>
          <a:p>
            <a:pPr marL="285750" indent="-285750">
              <a:lnSpc>
                <a:spcPct val="150000"/>
              </a:lnSpc>
              <a:buFont typeface="Arial" pitchFamily="34" charset="0"/>
              <a:buChar char="•"/>
            </a:pPr>
            <a:r>
              <a:rPr lang="en" dirty="0" err="1" smtClean="0">
                <a:latin typeface="Palatino Linotype" pitchFamily="18" charset="0"/>
              </a:rPr>
              <a:t>Interferon </a:t>
            </a:r>
            <a:r>
              <a:rPr lang="en" dirty="0" smtClean="0">
                <a:latin typeface="Palatino Linotype" pitchFamily="18" charset="0"/>
              </a:rPr>
              <a:t>- reduces the size of the tumor mass</a:t>
            </a:r>
          </a:p>
          <a:p>
            <a:pPr marL="285750" indent="-285750">
              <a:lnSpc>
                <a:spcPct val="150000"/>
              </a:lnSpc>
              <a:buFont typeface="Arial" pitchFamily="34" charset="0"/>
              <a:buChar char="•"/>
            </a:pPr>
            <a:r>
              <a:rPr lang="en" dirty="0" err="1" smtClean="0">
                <a:latin typeface="Palatino Linotype" pitchFamily="18" charset="0"/>
              </a:rPr>
              <a:t>Octreotide </a:t>
            </a:r>
            <a:r>
              <a:rPr lang="en" dirty="0" smtClean="0">
                <a:latin typeface="Palatino Linotype" pitchFamily="18" charset="0"/>
              </a:rPr>
              <a:t>( </a:t>
            </a:r>
            <a:r>
              <a:rPr lang="en" dirty="0" err="1" smtClean="0">
                <a:latin typeface="Palatino Linotype" pitchFamily="18" charset="0"/>
              </a:rPr>
              <a:t>Sandostatin </a:t>
            </a:r>
            <a:r>
              <a:rPr lang="en" dirty="0" smtClean="0">
                <a:latin typeface="Palatino Linotype" pitchFamily="18" charset="0"/>
              </a:rPr>
              <a:t>)</a:t>
            </a:r>
          </a:p>
          <a:p>
            <a:pPr marL="285750" indent="-285750">
              <a:lnSpc>
                <a:spcPct val="150000"/>
              </a:lnSpc>
            </a:pPr>
            <a:r>
              <a:rPr lang="en" dirty="0" smtClean="0">
                <a:latin typeface="Palatino Linotype" pitchFamily="18" charset="0"/>
              </a:rPr>
              <a:t>     it works on redness within a few minutes, and on diarrhea within a few hours</a:t>
            </a:r>
          </a:p>
          <a:p>
            <a:pPr>
              <a:lnSpc>
                <a:spcPct val="150000"/>
              </a:lnSpc>
            </a:pPr>
            <a:r>
              <a:rPr lang="en" b="1" dirty="0" err="1" smtClean="0">
                <a:latin typeface="Palatino Linotype" pitchFamily="18" charset="0"/>
              </a:rPr>
              <a:t>Symptomatic </a:t>
            </a:r>
            <a:r>
              <a:rPr lang="en" b="1" dirty="0" smtClean="0">
                <a:latin typeface="Palatino Linotype" pitchFamily="18" charset="0"/>
              </a:rPr>
              <a:t>therapy</a:t>
            </a:r>
          </a:p>
          <a:p>
            <a:pPr marL="285750" indent="-285750">
              <a:lnSpc>
                <a:spcPct val="150000"/>
              </a:lnSpc>
              <a:buFont typeface="Arial" pitchFamily="34" charset="0"/>
              <a:buChar char="•"/>
            </a:pPr>
            <a:r>
              <a:rPr lang="en" dirty="0" err="1" smtClean="0">
                <a:latin typeface="Palatino Linotype" pitchFamily="18" charset="0"/>
              </a:rPr>
              <a:t>Loperamide </a:t>
            </a:r>
            <a:r>
              <a:rPr lang="en" dirty="0" smtClean="0">
                <a:latin typeface="Palatino Linotype" pitchFamily="18" charset="0"/>
              </a:rPr>
              <a:t>(diarrhea) and </a:t>
            </a:r>
            <a:r>
              <a:rPr lang="en" dirty="0" err="1" smtClean="0">
                <a:latin typeface="Palatino Linotype" pitchFamily="18" charset="0"/>
              </a:rPr>
              <a:t>serotonin </a:t>
            </a:r>
            <a:r>
              <a:rPr lang="en" dirty="0" smtClean="0">
                <a:latin typeface="Palatino Linotype" pitchFamily="18" charset="0"/>
              </a:rPr>
              <a:t>antagonists (diarrhea)</a:t>
            </a:r>
          </a:p>
          <a:p>
            <a:pPr marL="285750" indent="-285750">
              <a:lnSpc>
                <a:spcPct val="150000"/>
              </a:lnSpc>
              <a:buFont typeface="Arial" pitchFamily="34" charset="0"/>
              <a:buChar char="•"/>
            </a:pPr>
            <a:r>
              <a:rPr lang="en" dirty="0" err="1" smtClean="0">
                <a:latin typeface="Palatino Linotype" pitchFamily="18" charset="0"/>
              </a:rPr>
              <a:t>expanders </a:t>
            </a:r>
            <a:r>
              <a:rPr lang="en" dirty="0" smtClean="0">
                <a:latin typeface="Palatino Linotype" pitchFamily="18" charset="0"/>
              </a:rPr>
              <a:t>( </a:t>
            </a:r>
            <a:r>
              <a:rPr lang="en" dirty="0" err="1" smtClean="0">
                <a:latin typeface="Palatino Linotype" pitchFamily="18" charset="0"/>
              </a:rPr>
              <a:t>hypotension </a:t>
            </a:r>
            <a:r>
              <a:rPr lang="en" dirty="0" smtClean="0">
                <a:latin typeface="Palatino Linotype" pitchFamily="18" charset="0"/>
              </a:rPr>
              <a:t>, do not give </a:t>
            </a:r>
            <a:r>
              <a:rPr lang="en" dirty="0" err="1" smtClean="0">
                <a:latin typeface="Palatino Linotype" pitchFamily="18" charset="0"/>
              </a:rPr>
              <a:t>catecholamines </a:t>
            </a:r>
            <a:r>
              <a:rPr lang="en" dirty="0" smtClean="0">
                <a:latin typeface="Palatino Linotype" pitchFamily="18" charset="0"/>
              </a:rPr>
              <a:t>that release </a:t>
            </a:r>
            <a:r>
              <a:rPr lang="en" dirty="0" err="1" smtClean="0">
                <a:latin typeface="Palatino Linotype" pitchFamily="18" charset="0"/>
              </a:rPr>
              <a:t>vasoactive </a:t>
            </a:r>
            <a:r>
              <a:rPr lang="en" dirty="0" smtClean="0">
                <a:latin typeface="Palatino Linotype" pitchFamily="18" charset="0"/>
              </a:rPr>
              <a:t>substances)</a:t>
            </a:r>
          </a:p>
          <a:p>
            <a:pPr marL="285750" indent="-285750">
              <a:lnSpc>
                <a:spcPct val="150000"/>
              </a:lnSpc>
              <a:buFont typeface="Arial" pitchFamily="34" charset="0"/>
              <a:buChar char="•"/>
            </a:pPr>
            <a:r>
              <a:rPr lang="en" dirty="0" err="1" smtClean="0">
                <a:latin typeface="Palatino Linotype" pitchFamily="18" charset="0"/>
              </a:rPr>
              <a:t>Blockers of </a:t>
            </a:r>
            <a:r>
              <a:rPr lang="en" dirty="0" smtClean="0">
                <a:latin typeface="Palatino Linotype" pitchFamily="18" charset="0"/>
              </a:rPr>
              <a:t>H </a:t>
            </a:r>
            <a:r>
              <a:rPr lang="en" baseline="-25000" dirty="0" smtClean="0">
                <a:latin typeface="Palatino Linotype" pitchFamily="18" charset="0"/>
              </a:rPr>
              <a:t>1 </a:t>
            </a:r>
            <a:r>
              <a:rPr lang="en" dirty="0" smtClean="0">
                <a:latin typeface="Palatino Linotype" pitchFamily="18" charset="0"/>
              </a:rPr>
              <a:t>and H </a:t>
            </a:r>
            <a:r>
              <a:rPr lang="en" baseline="-25000" dirty="0" smtClean="0">
                <a:latin typeface="Palatino Linotype" pitchFamily="18" charset="0"/>
              </a:rPr>
              <a:t>2 </a:t>
            </a:r>
            <a:r>
              <a:rPr lang="en" dirty="0" smtClean="0">
                <a:latin typeface="Palatino Linotype" pitchFamily="18" charset="0"/>
              </a:rPr>
              <a:t>receptors (redness and systemic </a:t>
            </a:r>
            <a:r>
              <a:rPr lang="en" dirty="0" err="1" smtClean="0">
                <a:latin typeface="Palatino Linotype" pitchFamily="18" charset="0"/>
              </a:rPr>
              <a:t>vasodilatation </a:t>
            </a:r>
            <a:r>
              <a:rPr lang="en" dirty="0" smtClean="0">
                <a:latin typeface="Palatino Linotype" pitchFamily="18" charset="0"/>
              </a:rPr>
              <a:t>)</a:t>
            </a:r>
          </a:p>
          <a:p>
            <a:pPr marL="285750" indent="-285750">
              <a:lnSpc>
                <a:spcPct val="150000"/>
              </a:lnSpc>
              <a:buFont typeface="Arial" pitchFamily="34" charset="0"/>
              <a:buChar char="•"/>
            </a:pPr>
            <a:r>
              <a:rPr lang="en" dirty="0">
                <a:latin typeface="Palatino Linotype" pitchFamily="18" charset="0"/>
              </a:rPr>
              <a:t>T </a:t>
            </a:r>
            <a:r>
              <a:rPr lang="en" dirty="0" smtClean="0">
                <a:latin typeface="Palatino Linotype" pitchFamily="18" charset="0"/>
              </a:rPr>
              <a:t>eophylline and </a:t>
            </a:r>
            <a:r>
              <a:rPr lang="en" dirty="0" err="1" smtClean="0">
                <a:latin typeface="Palatino Linotype" pitchFamily="18" charset="0"/>
              </a:rPr>
              <a:t>corticosteroids </a:t>
            </a:r>
            <a:r>
              <a:rPr lang="en" dirty="0" smtClean="0">
                <a:latin typeface="Palatino Linotype" pitchFamily="18" charset="0"/>
              </a:rPr>
              <a:t>( </a:t>
            </a:r>
            <a:r>
              <a:rPr lang="en" dirty="0" err="1" smtClean="0">
                <a:latin typeface="Palatino Linotype" pitchFamily="18" charset="0"/>
              </a:rPr>
              <a:t>bronchoobstruction </a:t>
            </a:r>
            <a:r>
              <a:rPr lang="en" dirty="0" smtClean="0">
                <a:latin typeface="Palatino Linotype" pitchFamily="18" charset="0"/>
              </a:rPr>
              <a:t>, </a:t>
            </a:r>
            <a:r>
              <a:rPr lang="en" dirty="0" err="1" smtClean="0">
                <a:latin typeface="Palatino Linotype" pitchFamily="18" charset="0"/>
              </a:rPr>
              <a:t>dyspnea </a:t>
            </a:r>
            <a:r>
              <a:rPr lang="en" dirty="0" smtClean="0">
                <a:latin typeface="Palatino Linotype" pitchFamily="18" charset="0"/>
              </a:rPr>
              <a:t>)</a:t>
            </a:r>
          </a:p>
          <a:p>
            <a:pPr marL="285750" indent="-285750">
              <a:lnSpc>
                <a:spcPct val="150000"/>
              </a:lnSpc>
              <a:buFont typeface="Arial" pitchFamily="34" charset="0"/>
              <a:buChar char="•"/>
            </a:pPr>
            <a:r>
              <a:rPr lang="en" dirty="0" err="1" smtClean="0">
                <a:latin typeface="Palatino Linotype" pitchFamily="18" charset="0"/>
              </a:rPr>
              <a:t>Valvular </a:t>
            </a:r>
            <a:r>
              <a:rPr lang="en" dirty="0" smtClean="0">
                <a:latin typeface="Palatino Linotype" pitchFamily="18" charset="0"/>
              </a:rPr>
              <a:t>heart disease - resistant to therapy</a:t>
            </a:r>
          </a:p>
          <a:p>
            <a:pPr marL="285750" indent="-285750">
              <a:lnSpc>
                <a:spcPct val="150000"/>
              </a:lnSpc>
              <a:buFont typeface="Arial" pitchFamily="34" charset="0"/>
              <a:buChar char="•"/>
            </a:pPr>
            <a:r>
              <a:rPr lang="en" dirty="0" smtClean="0">
                <a:latin typeface="Palatino Linotype" pitchFamily="18" charset="0"/>
              </a:rPr>
              <a:t>When 5-HIAA values are &gt;100 mg /day, give </a:t>
            </a:r>
            <a:r>
              <a:rPr lang="en" dirty="0" err="1" smtClean="0">
                <a:latin typeface="Palatino Linotype" pitchFamily="18" charset="0"/>
              </a:rPr>
              <a:t>niacin </a:t>
            </a:r>
            <a:r>
              <a:rPr lang="en" dirty="0" smtClean="0">
                <a:latin typeface="Palatino Linotype" pitchFamily="18" charset="0"/>
              </a:rPr>
              <a:t>(pellagra)</a:t>
            </a: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CARCINOID SYNDROME - THERAPY</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30010722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304800"/>
            <a:ext cx="8382000" cy="6047809"/>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Tumors of </a:t>
            </a:r>
            <a:r>
              <a:rPr lang="en" sz="1600" dirty="0" smtClean="0">
                <a:latin typeface="Palatino Linotype" pitchFamily="18" charset="0"/>
              </a:rPr>
              <a:t>beta cells </a:t>
            </a:r>
            <a:r>
              <a:rPr lang="en" sz="1600" dirty="0" err="1" smtClean="0">
                <a:latin typeface="Palatino Linotype" pitchFamily="18" charset="0"/>
              </a:rPr>
              <a:t>of Langerhans</a:t>
            </a:r>
            <a:r>
              <a:rPr lang="en" sz="1600" dirty="0" smtClean="0">
                <a:latin typeface="Palatino Linotype" pitchFamily="18" charset="0"/>
              </a:rPr>
              <a:t> </a:t>
            </a:r>
            <a:r>
              <a:rPr lang="en" sz="1600" dirty="0" err="1" smtClean="0">
                <a:latin typeface="Palatino Linotype" pitchFamily="18" charset="0"/>
              </a:rPr>
              <a:t>islets </a:t>
            </a:r>
            <a:r>
              <a:rPr lang="en" sz="1600" dirty="0" smtClean="0">
                <a:latin typeface="Palatino Linotype" pitchFamily="18" charset="0"/>
              </a:rPr>
              <a:t>, with autonomous </a:t>
            </a:r>
            <a:r>
              <a:rPr lang="en" sz="1600" dirty="0" err="1" smtClean="0">
                <a:latin typeface="Palatino Linotype" pitchFamily="18" charset="0"/>
              </a:rPr>
              <a:t>hypersecretion </a:t>
            </a:r>
            <a:r>
              <a:rPr lang="en" sz="1600" dirty="0" smtClean="0">
                <a:latin typeface="Palatino Linotype" pitchFamily="18" charset="0"/>
              </a:rPr>
              <a:t>of insulin </a:t>
            </a:r>
            <a:r>
              <a:rPr lang="en" sz="1600" smtClean="0">
                <a:latin typeface="Palatino Linotype" pitchFamily="18" charset="0"/>
              </a:rPr>
              <a:t>, </a:t>
            </a:r>
            <a:r>
              <a:rPr lang="en" sz="1600" dirty="0" smtClean="0">
                <a:latin typeface="Palatino Linotype" pitchFamily="18" charset="0"/>
              </a:rPr>
              <a:t>which</a:t>
            </a:r>
            <a:r>
              <a:rPr lang="en" sz="1600" smtClean="0">
                <a:latin typeface="Palatino Linotype" pitchFamily="18" charset="0"/>
              </a:rPr>
              <a:t> </a:t>
            </a:r>
            <a:r>
              <a:rPr lang="en" sz="1600" dirty="0" smtClean="0">
                <a:latin typeface="Palatino Linotype" pitchFamily="18" charset="0"/>
              </a:rPr>
              <a:t>cause </a:t>
            </a:r>
            <a:r>
              <a:rPr lang="en" sz="1600" smtClean="0">
                <a:latin typeface="Palatino Linotype" pitchFamily="18" charset="0"/>
              </a:rPr>
              <a:t>symptoms of hypoglycemia, </a:t>
            </a:r>
            <a:r>
              <a:rPr lang="en" sz="1600" dirty="0" smtClean="0">
                <a:latin typeface="Palatino Linotype" pitchFamily="18" charset="0"/>
              </a:rPr>
              <a:t>more common </a:t>
            </a:r>
            <a:r>
              <a:rPr lang="en" sz="1600" smtClean="0">
                <a:latin typeface="Palatino Linotype" pitchFamily="18" charset="0"/>
              </a:rPr>
              <a:t>in women </a:t>
            </a:r>
            <a:r>
              <a:rPr lang="en" sz="1600" dirty="0" smtClean="0">
                <a:latin typeface="Palatino Linotype" pitchFamily="18" charset="0"/>
              </a:rPr>
              <a:t>. If they occur in children and young adults, diffuse beta-cell adenomatosis and nesidioblastosis must be ruled out.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Small (0.5-5 cm), </a:t>
            </a:r>
            <a:r>
              <a:rPr lang="en" sz="1600" dirty="0" err="1" smtClean="0">
                <a:latin typeface="Palatino Linotype" pitchFamily="18" charset="0"/>
              </a:rPr>
              <a:t>encapsulated </a:t>
            </a:r>
            <a:r>
              <a:rPr lang="en" sz="1600" dirty="0" smtClean="0">
                <a:latin typeface="Palatino Linotype" pitchFamily="18" charset="0"/>
              </a:rPr>
              <a:t>, well </a:t>
            </a:r>
            <a:r>
              <a:rPr lang="en" sz="1600" dirty="0" err="1" smtClean="0">
                <a:latin typeface="Palatino Linotype" pitchFamily="18" charset="0"/>
              </a:rPr>
              <a:t>blooded</a:t>
            </a:r>
            <a:r>
              <a:rPr lang="en" sz="1600" dirty="0" smtClean="0">
                <a:latin typeface="Palatino Linotype" pitchFamily="18" charset="0"/>
              </a:rPr>
              <a:t> </a:t>
            </a:r>
            <a:r>
              <a:rPr lang="en" sz="1600" dirty="0" err="1" smtClean="0">
                <a:latin typeface="Palatino Linotype" pitchFamily="18" charset="0"/>
              </a:rPr>
              <a:t>solitary </a:t>
            </a:r>
            <a:r>
              <a:rPr lang="en" sz="1600" dirty="0" smtClean="0">
                <a:latin typeface="Palatino Linotype" pitchFamily="18" charset="0"/>
              </a:rPr>
              <a:t>nodule, located in the pancreas, equally distributed in the head, body </a:t>
            </a:r>
            <a:r>
              <a:rPr lang="en" sz="1600" smtClean="0">
                <a:latin typeface="Palatino Linotype" pitchFamily="18" charset="0"/>
              </a:rPr>
              <a:t>and tail </a:t>
            </a:r>
            <a:r>
              <a:rPr lang="en" sz="1600" dirty="0" smtClean="0">
                <a:latin typeface="Palatino Linotype" pitchFamily="18" charset="0"/>
              </a:rPr>
              <a:t>, </a:t>
            </a:r>
            <a:r>
              <a:rPr lang="en" sz="1600" smtClean="0">
                <a:latin typeface="Palatino Linotype" pitchFamily="18" charset="0"/>
              </a:rPr>
              <a:t>10 </a:t>
            </a:r>
            <a:r>
              <a:rPr lang="en" sz="1600" dirty="0" smtClean="0">
                <a:latin typeface="Palatino Linotype" pitchFamily="18" charset="0"/>
              </a:rPr>
              <a:t>% are malignant and then they are </a:t>
            </a:r>
            <a:r>
              <a:rPr lang="en" sz="1600" smtClean="0">
                <a:latin typeface="Palatino Linotype" pitchFamily="18" charset="0"/>
              </a:rPr>
              <a:t>larger in diameter </a:t>
            </a:r>
            <a:r>
              <a:rPr lang="en" sz="1600" dirty="0" smtClean="0">
                <a:latin typeface="Palatino Linotype" pitchFamily="18" charset="0"/>
              </a:rPr>
              <a:t>, they </a:t>
            </a:r>
            <a:r>
              <a:rPr lang="en" sz="1600" smtClean="0">
                <a:latin typeface="Palatino Linotype" pitchFamily="18" charset="0"/>
              </a:rPr>
              <a:t>metastasize </a:t>
            </a:r>
            <a:r>
              <a:rPr lang="en" sz="1600" dirty="0" smtClean="0">
                <a:latin typeface="Palatino Linotype" pitchFamily="18" charset="0"/>
              </a:rPr>
              <a:t>mainly to the liver and regional </a:t>
            </a:r>
            <a:r>
              <a:rPr lang="en" sz="1600" smtClean="0">
                <a:latin typeface="Palatino Linotype" pitchFamily="18" charset="0"/>
              </a:rPr>
              <a:t>lymph glands</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Whipple's </a:t>
            </a:r>
            <a:r>
              <a:rPr lang="en" sz="1600" dirty="0" smtClean="0">
                <a:latin typeface="Palatino Linotype" pitchFamily="18" charset="0"/>
              </a:rPr>
              <a:t>triad: hypoglycemia on an empty stomach, symptoms of hypoglycemia, rapid relief of symptoms after IV administration of glucose.</a:t>
            </a:r>
            <a:endParaRPr lang="x-none" sz="1600" dirty="0" smtClean="0">
              <a:latin typeface="Palatino Linotype" pitchFamily="18" charset="0"/>
            </a:endParaRPr>
          </a:p>
          <a:p>
            <a:pPr>
              <a:lnSpc>
                <a:spcPct val="150000"/>
              </a:lnSpc>
            </a:pPr>
            <a:r>
              <a:rPr lang="en" sz="1600" b="1">
                <a:latin typeface="Palatino Linotype" pitchFamily="18" charset="0"/>
              </a:rPr>
              <a:t>SYMPTOMS OF HYPOGLYCEMIA</a:t>
            </a:r>
          </a:p>
          <a:p>
            <a:pPr marL="285750" indent="-285750">
              <a:lnSpc>
                <a:spcPct val="150000"/>
              </a:lnSpc>
              <a:buFont typeface="Wingdings" pitchFamily="2" charset="2"/>
              <a:buChar char="§"/>
            </a:pPr>
            <a:r>
              <a:rPr lang="en" sz="1600" smtClean="0">
                <a:latin typeface="Palatino Linotype" pitchFamily="18" charset="0"/>
              </a:rPr>
              <a:t>Adrenergic </a:t>
            </a:r>
            <a:r>
              <a:rPr lang="en" sz="1600" dirty="0" smtClean="0">
                <a:latin typeface="Palatino Linotype" pitchFamily="18" charset="0"/>
              </a:rPr>
              <a:t>: </a:t>
            </a:r>
            <a:r>
              <a:rPr lang="en" sz="1600" smtClean="0">
                <a:latin typeface="Palatino Linotype" pitchFamily="18" charset="0"/>
              </a:rPr>
              <a:t>response </a:t>
            </a:r>
            <a:r>
              <a:rPr lang="en" sz="1600">
                <a:latin typeface="Palatino Linotype" pitchFamily="18" charset="0"/>
              </a:rPr>
              <a:t>to a rapid drop in </a:t>
            </a:r>
            <a:r>
              <a:rPr lang="en" sz="1600" smtClean="0">
                <a:latin typeface="Palatino Linotype" pitchFamily="18" charset="0"/>
              </a:rPr>
              <a:t>glucose </a:t>
            </a:r>
            <a:r>
              <a:rPr lang="en" sz="1600" dirty="0" smtClean="0">
                <a:latin typeface="Palatino Linotype" pitchFamily="18" charset="0"/>
              </a:rPr>
              <a:t>: tachycardia, sweating, pale skin, tremors, hunger, malaise, nausea</a:t>
            </a:r>
            <a:endParaRPr lang="x-none" sz="160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Neuroglycopenia : </a:t>
            </a:r>
            <a:r>
              <a:rPr lang="en" sz="1600" smtClean="0">
                <a:latin typeface="Palatino Linotype" pitchFamily="18" charset="0"/>
              </a:rPr>
              <a:t>due to </a:t>
            </a:r>
            <a:r>
              <a:rPr lang="en" sz="1600">
                <a:latin typeface="Palatino Linotype" pitchFamily="18" charset="0"/>
              </a:rPr>
              <a:t>prolonged hypoenergosis </a:t>
            </a:r>
            <a:r>
              <a:rPr lang="en" sz="1600" smtClean="0">
                <a:latin typeface="Palatino Linotype" pitchFamily="18" charset="0"/>
              </a:rPr>
              <a:t>of the brain </a:t>
            </a:r>
            <a:r>
              <a:rPr lang="en" sz="1600" dirty="0" smtClean="0">
                <a:latin typeface="Palatino Linotype" pitchFamily="18" charset="0"/>
              </a:rPr>
              <a:t>: concentration disorder, visual disorder, behavior disorder, irritability, headache, convulsions, coma</a:t>
            </a:r>
            <a:endParaRPr lang="x-none" sz="1600">
              <a:latin typeface="Palatino Linotype" pitchFamily="18" charset="0"/>
            </a:endParaRPr>
          </a:p>
          <a:p>
            <a:pPr marL="285750" indent="-285750">
              <a:lnSpc>
                <a:spcPct val="150000"/>
              </a:lnSpc>
              <a:buFont typeface="Wingdings" pitchFamily="2" charset="2"/>
              <a:buChar char="§"/>
            </a:pPr>
            <a:endParaRPr lang="x-none"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INSULIN</a:t>
            </a:r>
            <a:endParaRPr kumimoji="0" lang="en-US" sz="2000" b="1" i="0" u="none" strike="noStrike" kern="1200" cap="none" spc="0" normalizeH="0" baseline="0" noProof="0" dirty="0">
              <a:ln>
                <a:noFill/>
              </a:ln>
              <a:solidFill>
                <a:srgbClr val="00B0F0"/>
              </a:solidFill>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22782299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1600" y="642123"/>
            <a:ext cx="8813800" cy="5262979"/>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low fasting </a:t>
            </a:r>
            <a:r>
              <a:rPr lang="en" sz="1600" smtClean="0">
                <a:latin typeface="Palatino Linotype" pitchFamily="18" charset="0"/>
              </a:rPr>
              <a:t>glycemia values </a:t>
            </a:r>
            <a:r>
              <a:rPr lang="en" sz="1600" dirty="0" smtClean="0">
                <a:latin typeface="Palatino Linotype" pitchFamily="18" charset="0"/>
              </a:rPr>
              <a:t>(lower than 2.5 </a:t>
            </a:r>
            <a:r>
              <a:rPr lang="en" sz="1600" err="1" smtClean="0">
                <a:latin typeface="Palatino Linotype" pitchFamily="18" charset="0"/>
              </a:rPr>
              <a:t>mmol </a:t>
            </a:r>
            <a:r>
              <a:rPr lang="en" sz="1600" smtClean="0">
                <a:latin typeface="Palatino Linotype" pitchFamily="18" charset="0"/>
              </a:rPr>
              <a:t>/l) </a:t>
            </a:r>
            <a:r>
              <a:rPr lang="en" sz="1600" dirty="0" smtClean="0">
                <a:latin typeface="Palatino Linotype" pitchFamily="18" charset="0"/>
              </a:rPr>
              <a:t>with normal or elevated plasma insulin values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and </a:t>
            </a:r>
            <a:r>
              <a:rPr lang="en" sz="1600" smtClean="0">
                <a:latin typeface="Palatino Linotype" pitchFamily="18" charset="0"/>
              </a:rPr>
              <a:t>100-time </a:t>
            </a:r>
            <a:r>
              <a:rPr lang="en" sz="1600" dirty="0" smtClean="0">
                <a:latin typeface="Palatino Linotype" pitchFamily="18" charset="0"/>
              </a:rPr>
              <a:t>determination of glucose, insulin </a:t>
            </a:r>
            <a:r>
              <a:rPr lang="en" sz="1600" smtClean="0">
                <a:latin typeface="Palatino Linotype" pitchFamily="18" charset="0"/>
              </a:rPr>
              <a:t>, and </a:t>
            </a:r>
            <a:r>
              <a:rPr lang="en" sz="1600" dirty="0" smtClean="0">
                <a:latin typeface="Palatino Linotype" pitchFamily="18" charset="0"/>
              </a:rPr>
              <a:t>S </a:t>
            </a:r>
            <a:r>
              <a:rPr lang="en" sz="1600" smtClean="0">
                <a:latin typeface="Palatino Linotype" pitchFamily="18" charset="0"/>
              </a:rPr>
              <a:t>-peptide </a:t>
            </a:r>
            <a:r>
              <a:rPr lang="en" sz="1600" dirty="0" smtClean="0">
                <a:latin typeface="Palatino Linotype" pitchFamily="18" charset="0"/>
              </a:rPr>
              <a:t>in plasma, </a:t>
            </a:r>
            <a:r>
              <a:rPr lang="en" sz="1600" dirty="0" err="1" smtClean="0">
                <a:latin typeface="Palatino Linotype" pitchFamily="18" charset="0"/>
              </a:rPr>
              <a:t>fasting </a:t>
            </a:r>
            <a:r>
              <a:rPr lang="en" sz="1600" dirty="0" smtClean="0">
                <a:latin typeface="Palatino Linotype" pitchFamily="18" charset="0"/>
              </a:rPr>
              <a:t>and during </a:t>
            </a:r>
            <a:r>
              <a:rPr lang="en" sz="1600" dirty="0" err="1" smtClean="0">
                <a:latin typeface="Palatino Linotype" pitchFamily="18" charset="0"/>
              </a:rPr>
              <a:t>hypoglycemia</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abnormally high insulin values (normal values 5-25 </a:t>
            </a:r>
            <a:r>
              <a:rPr lang="en" sz="1600" dirty="0" err="1" smtClean="0">
                <a:latin typeface="Palatino Linotype" pitchFamily="18" charset="0"/>
              </a:rPr>
              <a:t>mlU </a:t>
            </a:r>
            <a:r>
              <a:rPr lang="en" sz="1600" dirty="0" smtClean="0">
                <a:latin typeface="Palatino Linotype" pitchFamily="18" charset="0"/>
              </a:rPr>
              <a:t>/ml) with simultaneously low blood glucose values and high </a:t>
            </a:r>
            <a:r>
              <a:rPr lang="en" sz="1600" smtClean="0">
                <a:latin typeface="Palatino Linotype" pitchFamily="18" charset="0"/>
              </a:rPr>
              <a:t>insulin </a:t>
            </a:r>
            <a:r>
              <a:rPr lang="en" sz="1600" dirty="0" err="1" smtClean="0">
                <a:latin typeface="Palatino Linotype" pitchFamily="18" charset="0"/>
              </a:rPr>
              <a:t>equimolar</a:t>
            </a:r>
            <a:r>
              <a:rPr lang="en" sz="1600" dirty="0" smtClean="0">
                <a:latin typeface="Palatino Linotype" pitchFamily="18" charset="0"/>
              </a:rPr>
              <a:t> </a:t>
            </a:r>
            <a:r>
              <a:rPr lang="en" sz="1600" smtClean="0">
                <a:latin typeface="Palatino Linotype" pitchFamily="18" charset="0"/>
              </a:rPr>
              <a:t>amounts of </a:t>
            </a:r>
            <a:r>
              <a:rPr lang="en" sz="1600" dirty="0" smtClean="0">
                <a:latin typeface="Palatino Linotype" pitchFamily="18" charset="0"/>
              </a:rPr>
              <a:t>S </a:t>
            </a:r>
            <a:r>
              <a:rPr lang="en" sz="1600" smtClean="0">
                <a:latin typeface="Palatino Linotype" pitchFamily="18" charset="0"/>
              </a:rPr>
              <a:t>-peptide </a:t>
            </a:r>
            <a:r>
              <a:rPr lang="en" sz="1600" dirty="0" smtClean="0">
                <a:latin typeface="Palatino Linotype" pitchFamily="18" charset="0"/>
              </a:rPr>
              <a:t>indicate organic </a:t>
            </a:r>
            <a:r>
              <a:rPr lang="en" sz="1600" dirty="0" err="1" smtClean="0">
                <a:latin typeface="Palatino Linotype" pitchFamily="18" charset="0"/>
              </a:rPr>
              <a:t>hypoglycemia</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insulin/glucose ratio in plasma greater than </a:t>
            </a:r>
            <a:r>
              <a:rPr lang="en" sz="1600" smtClean="0">
                <a:latin typeface="Palatino Linotype" pitchFamily="18" charset="0"/>
              </a:rPr>
              <a:t>9</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value</a:t>
            </a:r>
            <a:r>
              <a:rPr lang="en" sz="1600" smtClean="0">
                <a:latin typeface="Palatino Linotype" pitchFamily="18" charset="0"/>
              </a:rPr>
              <a:t> </a:t>
            </a:r>
            <a:r>
              <a:rPr lang="en" sz="1600" dirty="0" err="1" smtClean="0">
                <a:latin typeface="Palatino Linotype" pitchFamily="18" charset="0"/>
              </a:rPr>
              <a:t>circulating</a:t>
            </a:r>
            <a:r>
              <a:rPr lang="en" sz="1600" dirty="0" smtClean="0">
                <a:latin typeface="Palatino Linotype" pitchFamily="18" charset="0"/>
              </a:rPr>
              <a:t> </a:t>
            </a:r>
            <a:r>
              <a:rPr lang="en" sz="1600" dirty="0" err="1" smtClean="0">
                <a:latin typeface="Palatino Linotype" pitchFamily="18" charset="0"/>
              </a:rPr>
              <a:t>proinsulin </a:t>
            </a:r>
            <a:r>
              <a:rPr lang="en" sz="1600" dirty="0" smtClean="0">
                <a:latin typeface="Palatino Linotype" pitchFamily="18" charset="0"/>
              </a:rPr>
              <a:t>(normally makes up less than 20% of insulin </a:t>
            </a:r>
            <a:r>
              <a:rPr lang="en" sz="1600" dirty="0" err="1" smtClean="0">
                <a:latin typeface="Palatino Linotype" pitchFamily="18" charset="0"/>
              </a:rPr>
              <a:t>immunoreactivity </a:t>
            </a:r>
            <a:r>
              <a:rPr lang="en" sz="1600" dirty="0" smtClean="0">
                <a:latin typeface="Palatino Linotype" pitchFamily="18" charset="0"/>
              </a:rPr>
              <a:t>in plasma), in patients with </a:t>
            </a:r>
            <a:r>
              <a:rPr lang="en" sz="1600" dirty="0" err="1" smtClean="0">
                <a:latin typeface="Palatino Linotype" pitchFamily="18" charset="0"/>
              </a:rPr>
              <a:t>insulinoma </a:t>
            </a:r>
            <a:r>
              <a:rPr lang="en" sz="1600" dirty="0" smtClean="0">
                <a:latin typeface="Palatino Linotype" pitchFamily="18" charset="0"/>
              </a:rPr>
              <a:t>it is increased several times</a:t>
            </a:r>
          </a:p>
          <a:p>
            <a:pPr marL="285750" indent="-285750">
              <a:lnSpc>
                <a:spcPct val="150000"/>
              </a:lnSpc>
              <a:buFont typeface="Wingdings" pitchFamily="2" charset="2"/>
              <a:buChar char="§"/>
            </a:pPr>
            <a:r>
              <a:rPr lang="en" sz="1600" dirty="0" smtClean="0">
                <a:latin typeface="Palatino Linotype" pitchFamily="18" charset="0"/>
              </a:rPr>
              <a:t>It is important to </a:t>
            </a:r>
            <a:r>
              <a:rPr lang="en" sz="1600" smtClean="0">
                <a:latin typeface="Palatino Linotype" pitchFamily="18" charset="0"/>
              </a:rPr>
              <a:t>regulate </a:t>
            </a:r>
            <a:r>
              <a:rPr lang="en" sz="1600" dirty="0" smtClean="0">
                <a:latin typeface="Palatino Linotype" pitchFamily="18" charset="0"/>
              </a:rPr>
              <a:t>S </a:t>
            </a:r>
            <a:r>
              <a:rPr lang="en" sz="1600" smtClean="0">
                <a:latin typeface="Palatino Linotype" pitchFamily="18" charset="0"/>
              </a:rPr>
              <a:t>-peptide </a:t>
            </a:r>
            <a:r>
              <a:rPr lang="en" sz="1600" dirty="0" smtClean="0">
                <a:latin typeface="Palatino Linotype" pitchFamily="18" charset="0"/>
              </a:rPr>
              <a:t>and to rule out </a:t>
            </a:r>
            <a:r>
              <a:rPr lang="en" sz="1600" dirty="0" err="1" smtClean="0">
                <a:latin typeface="Palatino Linotype" pitchFamily="18" charset="0"/>
              </a:rPr>
              <a:t>exogenously </a:t>
            </a:r>
            <a:r>
              <a:rPr lang="en" sz="1600" dirty="0" smtClean="0">
                <a:latin typeface="Palatino Linotype" pitchFamily="18" charset="0"/>
              </a:rPr>
              <a:t>caused </a:t>
            </a:r>
            <a:r>
              <a:rPr lang="en" sz="1600" dirty="0" err="1" smtClean="0">
                <a:latin typeface="Palatino Linotype" pitchFamily="18" charset="0"/>
              </a:rPr>
              <a:t>hypoglycemia </a:t>
            </a:r>
            <a:r>
              <a:rPr lang="en" sz="1600" dirty="0" smtClean="0">
                <a:latin typeface="Palatino Linotype" pitchFamily="18" charset="0"/>
              </a:rPr>
              <a:t>(high insulin value and low S </a:t>
            </a:r>
            <a:r>
              <a:rPr lang="en" sz="1600" smtClean="0">
                <a:latin typeface="Palatino Linotype" pitchFamily="18" charset="0"/>
              </a:rPr>
              <a:t>-peptide value </a:t>
            </a:r>
            <a:r>
              <a:rPr lang="en" sz="1600" dirty="0" smtClean="0">
                <a:latin typeface="Palatino Linotype" pitchFamily="18" charset="0"/>
              </a:rPr>
              <a:t>, initiated high dose of insulin)</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INSULIN diagnosis</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2702044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923587"/>
            <a:ext cx="8305800" cy="4154984"/>
          </a:xfrm>
          <a:prstGeom prst="rect">
            <a:avLst/>
          </a:prstGeom>
          <a:noFill/>
        </p:spPr>
        <p:txBody>
          <a:bodyPr wrap="square" rtlCol="0">
            <a:spAutoFit/>
          </a:bodyPr>
          <a:lstStyle/>
          <a:p>
            <a:pPr>
              <a:lnSpc>
                <a:spcPct val="150000"/>
              </a:lnSpc>
            </a:pPr>
            <a:r>
              <a:rPr lang="en" sz="1600" b="1" dirty="0" smtClean="0">
                <a:latin typeface="Palatino Linotype" pitchFamily="18" charset="0"/>
              </a:rPr>
              <a:t>Dynamic (with </a:t>
            </a:r>
            <a:r>
              <a:rPr lang="en" sz="1600" b="1" smtClean="0">
                <a:latin typeface="Palatino Linotype" pitchFamily="18" charset="0"/>
              </a:rPr>
              <a:t>precision </a:t>
            </a:r>
            <a:r>
              <a:rPr lang="en" sz="1600" b="1" dirty="0" smtClean="0">
                <a:latin typeface="Palatino Linotype" pitchFamily="18" charset="0"/>
              </a:rPr>
              <a:t>)</a:t>
            </a:r>
            <a:r>
              <a:rPr lang="en" sz="1600" b="1" smtClean="0">
                <a:latin typeface="Palatino Linotype" pitchFamily="18" charset="0"/>
              </a:rPr>
              <a:t> </a:t>
            </a:r>
            <a:r>
              <a:rPr lang="en" sz="1600" b="1" dirty="0" smtClean="0">
                <a:latin typeface="Palatino Linotype" pitchFamily="18" charset="0"/>
              </a:rPr>
              <a:t>tests:</a:t>
            </a:r>
          </a:p>
          <a:p>
            <a:pPr marL="285750" indent="-285750">
              <a:lnSpc>
                <a:spcPct val="150000"/>
              </a:lnSpc>
              <a:buFont typeface="Wingdings" pitchFamily="2" charset="2"/>
              <a:buChar char="§"/>
            </a:pPr>
            <a:r>
              <a:rPr lang="en" sz="1600" smtClean="0">
                <a:latin typeface="Palatino Linotype" pitchFamily="18" charset="0"/>
              </a:rPr>
              <a:t>72- </a:t>
            </a:r>
            <a:r>
              <a:rPr lang="en" sz="1600" dirty="0" smtClean="0">
                <a:latin typeface="Palatino Linotype" pitchFamily="18" charset="0"/>
              </a:rPr>
              <a:t>hour fasting </a:t>
            </a:r>
            <a:r>
              <a:rPr lang="en" sz="1600" smtClean="0">
                <a:latin typeface="Palatino Linotype" pitchFamily="18" charset="0"/>
              </a:rPr>
              <a:t>test </a:t>
            </a:r>
            <a:r>
              <a:rPr lang="en" sz="1600" dirty="0" smtClean="0">
                <a:latin typeface="Palatino Linotype" pitchFamily="18" charset="0"/>
              </a:rPr>
              <a:t>with continuous (every 6 hours on the first day, i.e. every 4 hours on the 2nd and 3rd day of the test) monitoring of parameters (glucose, insulin </a:t>
            </a:r>
            <a:r>
              <a:rPr lang="en" sz="1600" smtClean="0">
                <a:latin typeface="Palatino Linotype" pitchFamily="18" charset="0"/>
              </a:rPr>
              <a:t>, </a:t>
            </a:r>
            <a:r>
              <a:rPr lang="en" sz="1600" dirty="0" smtClean="0">
                <a:latin typeface="Palatino Linotype" pitchFamily="18" charset="0"/>
              </a:rPr>
              <a:t>S </a:t>
            </a:r>
            <a:r>
              <a:rPr lang="en" sz="1600" smtClean="0">
                <a:latin typeface="Palatino Linotype" pitchFamily="18" charset="0"/>
              </a:rPr>
              <a:t>-peptide </a:t>
            </a:r>
            <a:r>
              <a:rPr lang="en" sz="1600" dirty="0" smtClean="0">
                <a:latin typeface="Palatino Linotype" pitchFamily="18" charset="0"/>
              </a:rPr>
              <a:t>)</a:t>
            </a:r>
          </a:p>
          <a:p>
            <a:pPr marL="285750" indent="-285750">
              <a:lnSpc>
                <a:spcPct val="150000"/>
              </a:lnSpc>
              <a:buFont typeface="Wingdings" pitchFamily="2" charset="2"/>
              <a:buChar char="§"/>
            </a:pPr>
            <a:r>
              <a:rPr lang="en" sz="1600" dirty="0" smtClean="0">
                <a:latin typeface="Palatino Linotype" pitchFamily="18" charset="0"/>
              </a:rPr>
              <a:t>n </a:t>
            </a:r>
            <a:r>
              <a:rPr lang="en" sz="1600" smtClean="0">
                <a:latin typeface="Palatino Linotype" pitchFamily="18" charset="0"/>
              </a:rPr>
              <a:t>low </a:t>
            </a:r>
            <a:r>
              <a:rPr lang="en" sz="1600" dirty="0" smtClean="0">
                <a:latin typeface="Palatino Linotype" pitchFamily="18" charset="0"/>
              </a:rPr>
              <a:t>blood glucose values, high </a:t>
            </a:r>
            <a:r>
              <a:rPr lang="en" sz="1600" smtClean="0">
                <a:latin typeface="Palatino Linotype" pitchFamily="18" charset="0"/>
              </a:rPr>
              <a:t>insulin values </a:t>
            </a:r>
            <a:r>
              <a:rPr lang="en" sz="1600" dirty="0" smtClean="0">
                <a:latin typeface="Palatino Linotype" pitchFamily="18" charset="0"/>
              </a:rPr>
              <a:t>, without</a:t>
            </a:r>
            <a:r>
              <a:rPr lang="en" sz="1600" smtClean="0">
                <a:latin typeface="Palatino Linotype" pitchFamily="18" charset="0"/>
              </a:rPr>
              <a:t> </a:t>
            </a:r>
            <a:r>
              <a:rPr lang="en" sz="1600" dirty="0" err="1" smtClean="0">
                <a:latin typeface="Palatino Linotype" pitchFamily="18" charset="0"/>
              </a:rPr>
              <a:t>ketonuria</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Most often patients</a:t>
            </a:r>
            <a:r>
              <a:rPr lang="en" sz="1600" smtClean="0">
                <a:latin typeface="Palatino Linotype" pitchFamily="18" charset="0"/>
              </a:rPr>
              <a:t> </a:t>
            </a:r>
            <a:r>
              <a:rPr lang="en" sz="1600" dirty="0" smtClean="0">
                <a:latin typeface="Palatino Linotype" pitchFamily="18" charset="0"/>
              </a:rPr>
              <a:t>with </a:t>
            </a:r>
            <a:r>
              <a:rPr lang="en" sz="1600" dirty="0" err="1" smtClean="0">
                <a:latin typeface="Palatino Linotype" pitchFamily="18" charset="0"/>
              </a:rPr>
              <a:t>insulinoma </a:t>
            </a:r>
            <a:r>
              <a:rPr lang="en" sz="1600" dirty="0" smtClean="0">
                <a:latin typeface="Palatino Linotype" pitchFamily="18" charset="0"/>
              </a:rPr>
              <a:t>cannot withstand starvation for more than 24-48 hours</a:t>
            </a:r>
          </a:p>
          <a:p>
            <a:pPr>
              <a:lnSpc>
                <a:spcPct val="150000"/>
              </a:lnSpc>
            </a:pPr>
            <a:r>
              <a:rPr lang="en" sz="1600" b="1" dirty="0" smtClean="0">
                <a:latin typeface="Palatino Linotype" pitchFamily="18" charset="0"/>
              </a:rPr>
              <a:t>Visualization methods </a:t>
            </a:r>
            <a:r>
              <a:rPr lang="en" sz="1600" b="1" smtClean="0">
                <a:latin typeface="Palatino Linotype" pitchFamily="18" charset="0"/>
              </a:rPr>
              <a:t>:</a:t>
            </a:r>
            <a:endParaRPr lang="x-none" sz="1600" b="1"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US of the abdomen </a:t>
            </a:r>
            <a:r>
              <a:rPr lang="en" sz="1600" dirty="0" smtClean="0">
                <a:latin typeface="Palatino Linotype" pitchFamily="18" charset="0"/>
              </a:rPr>
              <a:t>, including intraoperative sonography and endoscopic US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CT</a:t>
            </a:r>
          </a:p>
          <a:p>
            <a:pPr marL="285750" indent="-285750">
              <a:lnSpc>
                <a:spcPct val="150000"/>
              </a:lnSpc>
              <a:buFont typeface="Wingdings" pitchFamily="2" charset="2"/>
              <a:buChar char="§"/>
            </a:pPr>
            <a:r>
              <a:rPr lang="en" sz="1600" dirty="0" smtClean="0">
                <a:latin typeface="Palatino Linotype" pitchFamily="18" charset="0"/>
              </a:rPr>
              <a:t>MR</a:t>
            </a:r>
          </a:p>
          <a:p>
            <a:pPr marL="285750" indent="-285750">
              <a:lnSpc>
                <a:spcPct val="150000"/>
              </a:lnSpc>
              <a:buFont typeface="Wingdings" pitchFamily="2" charset="2"/>
              <a:buChar char="§"/>
            </a:pPr>
            <a:r>
              <a:rPr lang="en" sz="1600" dirty="0" smtClean="0">
                <a:latin typeface="Palatino Linotype" pitchFamily="18" charset="0"/>
              </a:rPr>
              <a:t>Angiography with selective catheterization and venous blood sampling to determine </a:t>
            </a:r>
            <a:r>
              <a:rPr lang="en" sz="1600" smtClean="0">
                <a:latin typeface="Palatino Linotype" pitchFamily="18" charset="0"/>
              </a:rPr>
              <a:t>insulin concentration</a:t>
            </a:r>
            <a:endParaRPr lang="en-US"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INSULIN diagnosis</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39952388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1447800"/>
            <a:ext cx="8305800" cy="3046988"/>
          </a:xfrm>
          <a:prstGeom prst="rect">
            <a:avLst/>
          </a:prstGeom>
          <a:noFill/>
        </p:spPr>
        <p:txBody>
          <a:bodyPr wrap="square" rtlCol="0">
            <a:spAutoFit/>
          </a:bodyPr>
          <a:lstStyle/>
          <a:p>
            <a:pPr marL="285750" indent="-285750">
              <a:lnSpc>
                <a:spcPct val="150000"/>
              </a:lnSpc>
              <a:buFont typeface="Wingdings" pitchFamily="2" charset="2"/>
              <a:buChar char="§"/>
            </a:pPr>
            <a:r>
              <a:rPr lang="en" sz="1600" b="1" smtClean="0">
                <a:latin typeface="Palatino Linotype" pitchFamily="18" charset="0"/>
              </a:rPr>
              <a:t>Suppression </a:t>
            </a:r>
            <a:r>
              <a:rPr lang="en" sz="1600" b="1">
                <a:latin typeface="Palatino Linotype" pitchFamily="18" charset="0"/>
              </a:rPr>
              <a:t>of hypoglycemic </a:t>
            </a:r>
            <a:r>
              <a:rPr lang="en" sz="1600" b="1" smtClean="0">
                <a:latin typeface="Palatino Linotype" pitchFamily="18" charset="0"/>
              </a:rPr>
              <a:t>attacks </a:t>
            </a:r>
            <a:r>
              <a:rPr lang="en" sz="1600" dirty="0" smtClean="0">
                <a:latin typeface="Palatino Linotype" pitchFamily="18" charset="0"/>
              </a:rPr>
              <a:t>:</a:t>
            </a:r>
          </a:p>
          <a:p>
            <a:pPr marL="285750" indent="-285750">
              <a:lnSpc>
                <a:spcPct val="150000"/>
              </a:lnSpc>
              <a:buFont typeface="Wingdings" pitchFamily="2" charset="2"/>
              <a:buChar char="§"/>
            </a:pPr>
            <a:r>
              <a:rPr lang="en" sz="1600" dirty="0" smtClean="0">
                <a:latin typeface="Palatino Linotype" pitchFamily="18" charset="0"/>
              </a:rPr>
              <a:t>Smaller, more frequent meals</a:t>
            </a:r>
          </a:p>
          <a:p>
            <a:pPr marL="285750" indent="-285750">
              <a:lnSpc>
                <a:spcPct val="150000"/>
              </a:lnSpc>
              <a:buFont typeface="Wingdings" pitchFamily="2" charset="2"/>
              <a:buChar char="§"/>
            </a:pPr>
            <a:r>
              <a:rPr lang="en" sz="1600" dirty="0" smtClean="0">
                <a:latin typeface="Palatino Linotype" pitchFamily="18" charset="0"/>
              </a:rPr>
              <a:t>Administering glucose IV during an attack</a:t>
            </a:r>
          </a:p>
          <a:p>
            <a:pPr marL="285750" indent="-285750">
              <a:lnSpc>
                <a:spcPct val="150000"/>
              </a:lnSpc>
              <a:buFont typeface="Wingdings" pitchFamily="2" charset="2"/>
              <a:buChar char="§"/>
            </a:pPr>
            <a:r>
              <a:rPr lang="en" sz="1600" dirty="0" smtClean="0">
                <a:latin typeface="Palatino Linotype" pitchFamily="18" charset="0"/>
              </a:rPr>
              <a:t>Hyperglycemic drugs: diazoxide, beta blockers, phenytoin</a:t>
            </a:r>
          </a:p>
          <a:p>
            <a:pPr marL="285750" indent="-285750">
              <a:lnSpc>
                <a:spcPct val="150000"/>
              </a:lnSpc>
              <a:buFont typeface="Wingdings" pitchFamily="2" charset="2"/>
              <a:buChar char="§"/>
            </a:pPr>
            <a:r>
              <a:rPr lang="en" sz="1600" dirty="0" smtClean="0">
                <a:latin typeface="Palatino Linotype" pitchFamily="18" charset="0"/>
              </a:rPr>
              <a:t>Inhibitors of insulin secretion: Octreotide (long-acting somatostatin analogue)</a:t>
            </a:r>
            <a:endParaRPr lang="x-none" sz="1600">
              <a:latin typeface="Palatino Linotype" pitchFamily="18" charset="0"/>
            </a:endParaRPr>
          </a:p>
          <a:p>
            <a:pPr marL="285750" indent="-285750">
              <a:lnSpc>
                <a:spcPct val="150000"/>
              </a:lnSpc>
              <a:buFont typeface="Wingdings" pitchFamily="2" charset="2"/>
              <a:buChar char="§"/>
            </a:pPr>
            <a:r>
              <a:rPr lang="en" sz="1600" b="1">
                <a:latin typeface="Palatino Linotype" pitchFamily="18" charset="0"/>
              </a:rPr>
              <a:t>Surgical </a:t>
            </a:r>
            <a:r>
              <a:rPr lang="en" sz="1600" b="1" dirty="0" smtClean="0">
                <a:latin typeface="Palatino Linotype" pitchFamily="18" charset="0"/>
              </a:rPr>
              <a:t>treatment</a:t>
            </a:r>
            <a:endParaRPr lang="x-none" sz="1600" b="1">
              <a:latin typeface="Palatino Linotype" pitchFamily="18" charset="0"/>
            </a:endParaRPr>
          </a:p>
          <a:p>
            <a:pPr marL="285750" indent="-285750">
              <a:lnSpc>
                <a:spcPct val="150000"/>
              </a:lnSpc>
              <a:buFont typeface="Wingdings" pitchFamily="2" charset="2"/>
              <a:buChar char="§"/>
            </a:pPr>
            <a:r>
              <a:rPr lang="en" sz="1600" b="1" dirty="0" smtClean="0">
                <a:latin typeface="Palatino Linotype" pitchFamily="18" charset="0"/>
              </a:rPr>
              <a:t>H </a:t>
            </a:r>
            <a:r>
              <a:rPr lang="en" sz="1600" b="1" smtClean="0">
                <a:latin typeface="Palatino Linotype" pitchFamily="18" charset="0"/>
              </a:rPr>
              <a:t>emiotherapy</a:t>
            </a:r>
            <a:r>
              <a:rPr lang="en" sz="1600" b="1" dirty="0" smtClean="0">
                <a:latin typeface="Palatino Linotype" pitchFamily="18" charset="0"/>
              </a:rPr>
              <a:t> </a:t>
            </a:r>
            <a:r>
              <a:rPr lang="en" sz="1600" dirty="0" smtClean="0">
                <a:latin typeface="Palatino Linotype" pitchFamily="18" charset="0"/>
              </a:rPr>
              <a:t>(distant metastases)</a:t>
            </a:r>
            <a:endParaRPr lang="x-none" sz="1600" dirty="0"/>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INSULIN THERAPY</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39952388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052651"/>
            <a:ext cx="9144000" cy="3046988"/>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The rarest </a:t>
            </a:r>
            <a:r>
              <a:rPr lang="en" sz="1600" dirty="0" smtClean="0">
                <a:latin typeface="Palatino Linotype" pitchFamily="18" charset="0"/>
              </a:rPr>
              <a:t>neuroendocrine </a:t>
            </a:r>
            <a:r>
              <a:rPr lang="en" sz="1600" smtClean="0">
                <a:latin typeface="Palatino Linotype" pitchFamily="18" charset="0"/>
              </a:rPr>
              <a:t>tumors</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L </a:t>
            </a:r>
            <a:r>
              <a:rPr lang="en" sz="1600" smtClean="0">
                <a:latin typeface="Palatino Linotype" pitchFamily="18" charset="0"/>
              </a:rPr>
              <a:t>teach somatostatin</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Localized </a:t>
            </a:r>
            <a:r>
              <a:rPr lang="en" sz="1600" smtClean="0">
                <a:latin typeface="Palatino Linotype" pitchFamily="18" charset="0"/>
              </a:rPr>
              <a:t>in </a:t>
            </a:r>
            <a:r>
              <a:rPr lang="en" sz="1600">
                <a:latin typeface="Palatino Linotype" pitchFamily="18" charset="0"/>
              </a:rPr>
              <a:t>the head of the pancreas and in the small </a:t>
            </a:r>
            <a:r>
              <a:rPr lang="en" sz="1600" smtClean="0">
                <a:latin typeface="Palatino Linotype" pitchFamily="18" charset="0"/>
              </a:rPr>
              <a:t>intestine</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Single or within MEN2B</a:t>
            </a:r>
            <a:endParaRPr lang="x-none" sz="160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 </a:t>
            </a:r>
            <a:r>
              <a:rPr lang="en" sz="1600" smtClean="0">
                <a:latin typeface="Palatino Linotype" pitchFamily="18" charset="0"/>
              </a:rPr>
              <a:t>symptoms </a:t>
            </a:r>
            <a:r>
              <a:rPr lang="en" sz="1600">
                <a:latin typeface="Palatino Linotype" pitchFamily="18" charset="0"/>
              </a:rPr>
              <a:t>are a consequence of the inhibitory </a:t>
            </a:r>
            <a:r>
              <a:rPr lang="en" sz="1600" smtClean="0">
                <a:latin typeface="Palatino Linotype" pitchFamily="18" charset="0"/>
              </a:rPr>
              <a:t>effect </a:t>
            </a:r>
            <a:r>
              <a:rPr lang="en" sz="1600" dirty="0" smtClean="0">
                <a:latin typeface="Palatino Linotype" pitchFamily="18" charset="0"/>
              </a:rPr>
              <a:t>of somatostatin on the release of insulin, pancreatic enzymes, bicarbonate secretion and gallbladder mobility.</a:t>
            </a:r>
          </a:p>
          <a:p>
            <a:pPr marL="285750" indent="-285750">
              <a:lnSpc>
                <a:spcPct val="150000"/>
              </a:lnSpc>
              <a:buFont typeface="Wingdings" pitchFamily="2" charset="2"/>
              <a:buChar char="§"/>
            </a:pPr>
            <a:r>
              <a:rPr lang="en" sz="1600" dirty="0" smtClean="0">
                <a:latin typeface="Palatino Linotype" pitchFamily="18" charset="0"/>
              </a:rPr>
              <a:t>Triad: DM, steatorrhea and cholelithiasis</a:t>
            </a:r>
            <a:endParaRPr lang="x-none" sz="160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Treatment </a:t>
            </a:r>
            <a:r>
              <a:rPr lang="en" sz="1600" dirty="0" smtClean="0">
                <a:latin typeface="Palatino Linotype" pitchFamily="18" charset="0"/>
              </a:rPr>
              <a:t>: </a:t>
            </a:r>
            <a:r>
              <a:rPr lang="en" sz="1600" smtClean="0">
                <a:latin typeface="Palatino Linotype" pitchFamily="18" charset="0"/>
              </a:rPr>
              <a:t>surgical</a:t>
            </a:r>
            <a:endParaRPr lang="x-none" sz="160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SOMATOSTATIN</a:t>
            </a:r>
          </a:p>
        </p:txBody>
      </p:sp>
    </p:spTree>
    <p:extLst>
      <p:ext uri="{BB962C8B-B14F-4D97-AF65-F5344CB8AC3E}">
        <p14:creationId xmlns="" xmlns:p14="http://schemas.microsoft.com/office/powerpoint/2010/main" val="3693593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21353"/>
            <a:ext cx="9144000" cy="5632311"/>
          </a:xfrm>
          <a:prstGeom prst="rect">
            <a:avLst/>
          </a:prstGeom>
          <a:noFill/>
        </p:spPr>
        <p:txBody>
          <a:bodyPr wrap="square" rtlCol="0">
            <a:spAutoFit/>
          </a:bodyPr>
          <a:lstStyle/>
          <a:p>
            <a:pPr marL="285750" indent="-285750">
              <a:lnSpc>
                <a:spcPct val="150000"/>
              </a:lnSpc>
              <a:buFont typeface="Arial" pitchFamily="34" charset="0"/>
              <a:buChar char="•"/>
            </a:pPr>
            <a:r>
              <a:rPr lang="en" sz="1600" smtClean="0">
                <a:latin typeface="Palatino Linotype" pitchFamily="18" charset="0"/>
              </a:rPr>
              <a:t>A rare </a:t>
            </a:r>
            <a:r>
              <a:rPr lang="en" sz="1600" dirty="0" smtClean="0">
                <a:latin typeface="Palatino Linotype" pitchFamily="18" charset="0"/>
              </a:rPr>
              <a:t>tumor, mostly in </a:t>
            </a:r>
            <a:r>
              <a:rPr lang="en" sz="1600" smtClean="0">
                <a:latin typeface="Palatino Linotype" pitchFamily="18" charset="0"/>
              </a:rPr>
              <a:t>the tail of the pancreas </a:t>
            </a:r>
            <a:r>
              <a:rPr lang="en" sz="1600" dirty="0" smtClean="0">
                <a:latin typeface="Palatino Linotype" pitchFamily="18" charset="0"/>
              </a:rPr>
              <a:t>, 5-10 cm </a:t>
            </a:r>
            <a:r>
              <a:rPr lang="en" sz="1600" smtClean="0">
                <a:latin typeface="Palatino Linotype" pitchFamily="18" charset="0"/>
              </a:rPr>
              <a:t>in size , more common in women, </a:t>
            </a:r>
            <a:r>
              <a:rPr lang="en" sz="1600" dirty="0" smtClean="0">
                <a:latin typeface="Palatino Linotype" pitchFamily="18" charset="0"/>
              </a:rPr>
              <a:t>originates from alpha cells, independently or within MEN1 ; </a:t>
            </a:r>
            <a:r>
              <a:rPr lang="en" sz="1600" smtClean="0">
                <a:latin typeface="Palatino Linotype" pitchFamily="18" charset="0"/>
              </a:rPr>
              <a:t>tumor </a:t>
            </a:r>
            <a:r>
              <a:rPr lang="en" sz="1600" dirty="0" smtClean="0">
                <a:latin typeface="Palatino Linotype" pitchFamily="18" charset="0"/>
              </a:rPr>
              <a:t>cells secrete greater amounts </a:t>
            </a:r>
            <a:r>
              <a:rPr lang="en" sz="1600" dirty="0" err="1" smtClean="0">
                <a:latin typeface="Palatino Linotype" pitchFamily="18" charset="0"/>
              </a:rPr>
              <a:t>of glucagon </a:t>
            </a:r>
            <a:r>
              <a:rPr lang="en" sz="1600" dirty="0" smtClean="0">
                <a:latin typeface="Palatino Linotype" pitchFamily="18" charset="0"/>
              </a:rPr>
              <a:t>and lead to:</a:t>
            </a:r>
          </a:p>
          <a:p>
            <a:pPr marL="285750" indent="-285750">
              <a:lnSpc>
                <a:spcPct val="150000"/>
              </a:lnSpc>
              <a:buFont typeface="Wingdings" pitchFamily="2" charset="2"/>
              <a:buChar char="ü"/>
            </a:pPr>
            <a:r>
              <a:rPr lang="en" sz="1600" smtClean="0">
                <a:latin typeface="Palatino Linotype" pitchFamily="18" charset="0"/>
              </a:rPr>
              <a:t>Specific dermatitis </a:t>
            </a:r>
            <a:r>
              <a:rPr lang="en" sz="1600" dirty="0" smtClean="0">
                <a:latin typeface="Palatino Linotype" pitchFamily="18" charset="0"/>
              </a:rPr>
              <a:t>(necrotic, migratory erythema)</a:t>
            </a:r>
            <a:endParaRPr lang="x-none" sz="1600" dirty="0" smtClean="0">
              <a:latin typeface="Palatino Linotype" pitchFamily="18" charset="0"/>
            </a:endParaRPr>
          </a:p>
          <a:p>
            <a:pPr marL="285750" indent="-285750">
              <a:lnSpc>
                <a:spcPct val="150000"/>
              </a:lnSpc>
              <a:buFont typeface="Wingdings" pitchFamily="2" charset="2"/>
              <a:buChar char="ü"/>
            </a:pPr>
            <a:r>
              <a:rPr lang="en" sz="1600" dirty="0" smtClean="0">
                <a:latin typeface="Palatino Linotype" pitchFamily="18" charset="0"/>
              </a:rPr>
              <a:t>Weight loss</a:t>
            </a:r>
          </a:p>
          <a:p>
            <a:pPr marL="285750" indent="-285750">
              <a:lnSpc>
                <a:spcPct val="150000"/>
              </a:lnSpc>
              <a:buFont typeface="Wingdings" pitchFamily="2" charset="2"/>
              <a:buChar char="ü"/>
            </a:pPr>
            <a:r>
              <a:rPr lang="en" sz="1600" dirty="0" smtClean="0">
                <a:latin typeface="Palatino Linotype" pitchFamily="18" charset="0"/>
              </a:rPr>
              <a:t>Glucose intolerance</a:t>
            </a:r>
          </a:p>
          <a:p>
            <a:pPr marL="285750" indent="-285750">
              <a:lnSpc>
                <a:spcPct val="150000"/>
              </a:lnSpc>
              <a:buFont typeface="Wingdings" pitchFamily="2" charset="2"/>
              <a:buChar char="ü"/>
            </a:pPr>
            <a:r>
              <a:rPr lang="en" sz="1600" smtClean="0">
                <a:latin typeface="Palatino Linotype" pitchFamily="18" charset="0"/>
              </a:rPr>
              <a:t>Anemia</a:t>
            </a:r>
            <a:endParaRPr lang="sr-Cyrl-RS" sz="1600" dirty="0" smtClean="0">
              <a:latin typeface="Palatino Linotype" pitchFamily="18" charset="0"/>
            </a:endParaRPr>
          </a:p>
          <a:p>
            <a:pPr marL="285750" indent="-285750">
              <a:lnSpc>
                <a:spcPct val="150000"/>
              </a:lnSpc>
            </a:pPr>
            <a:endParaRPr lang="x-none" sz="1600" dirty="0" smtClean="0">
              <a:latin typeface="Palatino Linotype" pitchFamily="18" charset="0"/>
            </a:endParaRPr>
          </a:p>
          <a:p>
            <a:pPr>
              <a:lnSpc>
                <a:spcPct val="150000"/>
              </a:lnSpc>
            </a:pPr>
            <a:r>
              <a:rPr lang="en" sz="1600" b="1" smtClean="0">
                <a:latin typeface="Palatino Linotype" pitchFamily="18" charset="0"/>
              </a:rPr>
              <a:t>Clinical </a:t>
            </a:r>
            <a:r>
              <a:rPr lang="en" sz="1600" b="1" dirty="0" err="1" smtClean="0">
                <a:latin typeface="Palatino Linotype" pitchFamily="18" charset="0"/>
              </a:rPr>
              <a:t>symptomatology </a:t>
            </a:r>
            <a:r>
              <a:rPr lang="en" sz="1600" b="1" dirty="0" smtClean="0">
                <a:latin typeface="Palatino Linotype" pitchFamily="18" charset="0"/>
              </a:rPr>
              <a:t>:</a:t>
            </a:r>
          </a:p>
          <a:p>
            <a:pPr marL="285750" indent="-285750">
              <a:lnSpc>
                <a:spcPct val="150000"/>
              </a:lnSpc>
              <a:buFont typeface="Wingdings" pitchFamily="2" charset="2"/>
              <a:buChar char="§"/>
            </a:pPr>
            <a:r>
              <a:rPr lang="en" sz="1600" dirty="0" smtClean="0">
                <a:latin typeface="Palatino Linotype" pitchFamily="18" charset="0"/>
              </a:rPr>
              <a:t>Glucagon: </a:t>
            </a:r>
            <a:r>
              <a:rPr lang="en" sz="1600" smtClean="0">
                <a:latin typeface="Palatino Linotype" pitchFamily="18" charset="0"/>
              </a:rPr>
              <a:t>stimulates </a:t>
            </a:r>
            <a:r>
              <a:rPr lang="en" sz="1600" dirty="0" err="1" smtClean="0">
                <a:latin typeface="Palatino Linotype" pitchFamily="18" charset="0"/>
              </a:rPr>
              <a:t>glycogenolysis</a:t>
            </a:r>
            <a:r>
              <a:rPr lang="en" sz="1600" dirty="0" smtClean="0">
                <a:latin typeface="Palatino Linotype" pitchFamily="18" charset="0"/>
              </a:rPr>
              <a:t> </a:t>
            </a:r>
            <a:r>
              <a:rPr lang="en" sz="1600" smtClean="0">
                <a:latin typeface="Palatino Linotype" pitchFamily="18" charset="0"/>
              </a:rPr>
              <a:t>and gluconeogenic acid </a:t>
            </a:r>
            <a:r>
              <a:rPr lang="en" sz="1600" dirty="0" smtClean="0">
                <a:latin typeface="Palatino Linotype" pitchFamily="18" charset="0"/>
              </a:rPr>
              <a:t>, which results in hyperglycemia </a:t>
            </a:r>
            <a:r>
              <a:rPr lang="en" sz="1600" smtClean="0">
                <a:latin typeface="Palatino Linotype" pitchFamily="18" charset="0"/>
              </a:rPr>
              <a:t>( with </a:t>
            </a:r>
            <a:r>
              <a:rPr lang="en" sz="1600" dirty="0" smtClean="0">
                <a:latin typeface="Palatino Linotype" pitchFamily="18" charset="0"/>
              </a:rPr>
              <a:t>or without </a:t>
            </a:r>
            <a:r>
              <a:rPr lang="en" sz="1600" smtClean="0">
                <a:latin typeface="Palatino Linotype" pitchFamily="18" charset="0"/>
              </a:rPr>
              <a:t>diabetes ), </a:t>
            </a:r>
            <a:r>
              <a:rPr lang="en" sz="1600" dirty="0" smtClean="0">
                <a:latin typeface="Palatino Linotype" pitchFamily="18" charset="0"/>
              </a:rPr>
              <a:t>stimulates lipolysis and </a:t>
            </a:r>
            <a:r>
              <a:rPr lang="en" sz="1600" dirty="0" err="1" smtClean="0">
                <a:latin typeface="Palatino Linotype" pitchFamily="18" charset="0"/>
              </a:rPr>
              <a:t>ketogenesis </a:t>
            </a:r>
            <a:r>
              <a:rPr lang="en" sz="1600" dirty="0" smtClean="0">
                <a:latin typeface="Palatino Linotype" pitchFamily="18" charset="0"/>
              </a:rPr>
              <a:t>, but also insulin secretion, so ketonemia is </a:t>
            </a:r>
            <a:r>
              <a:rPr lang="en" sz="1600" dirty="0" err="1" smtClean="0">
                <a:latin typeface="Palatino Linotype" pitchFamily="18" charset="0"/>
              </a:rPr>
              <a:t>rare </a:t>
            </a:r>
            <a:r>
              <a:rPr lang="en" sz="1600" smtClean="0">
                <a:latin typeface="Palatino Linotype" pitchFamily="18" charset="0"/>
              </a:rPr>
              <a:t>, </a:t>
            </a:r>
            <a:r>
              <a:rPr lang="en" sz="1600" dirty="0" smtClean="0">
                <a:latin typeface="Palatino Linotype" pitchFamily="18" charset="0"/>
              </a:rPr>
              <a:t>inhibits the secretion </a:t>
            </a:r>
            <a:r>
              <a:rPr lang="en" sz="1600" dirty="0" err="1" smtClean="0">
                <a:latin typeface="Palatino Linotype" pitchFamily="18" charset="0"/>
              </a:rPr>
              <a:t>of pancreatic </a:t>
            </a:r>
            <a:r>
              <a:rPr lang="en" sz="1600" dirty="0" smtClean="0">
                <a:latin typeface="Palatino Linotype" pitchFamily="18" charset="0"/>
              </a:rPr>
              <a:t>and gastric juices and </a:t>
            </a:r>
            <a:r>
              <a:rPr lang="en" sz="1600" smtClean="0">
                <a:latin typeface="Palatino Linotype" pitchFamily="18" charset="0"/>
              </a:rPr>
              <a:t>intestinal motility</a:t>
            </a:r>
            <a:endParaRPr lang="sr-Cyrl-RS" sz="1600" dirty="0" smtClean="0">
              <a:latin typeface="Palatino Linotype" pitchFamily="18" charset="0"/>
            </a:endParaRPr>
          </a:p>
          <a:p>
            <a:pPr marL="285750" indent="-285750">
              <a:lnSpc>
                <a:spcPct val="150000"/>
              </a:lnSpc>
              <a:buFont typeface="Wingdings" pitchFamily="2" charset="2"/>
              <a:buChar char="§"/>
            </a:pPr>
            <a:endParaRPr lang="x-none"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GLUCAGON</a:t>
            </a:r>
          </a:p>
        </p:txBody>
      </p:sp>
    </p:spTree>
    <p:extLst>
      <p:ext uri="{BB962C8B-B14F-4D97-AF65-F5344CB8AC3E}">
        <p14:creationId xmlns="" xmlns:p14="http://schemas.microsoft.com/office/powerpoint/2010/main" val="36935932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6232475"/>
          </a:xfrm>
          <a:prstGeom prst="rect">
            <a:avLst/>
          </a:prstGeom>
          <a:noFill/>
        </p:spPr>
        <p:txBody>
          <a:bodyPr wrap="square" rtlCol="0">
            <a:spAutoFit/>
          </a:bodyPr>
          <a:lstStyle/>
          <a:p>
            <a:pPr marL="285750" indent="-285750">
              <a:lnSpc>
                <a:spcPct val="150000"/>
              </a:lnSpc>
            </a:pPr>
            <a:endParaRPr lang="x-none"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Werner and Morris 1958: on herbal watery diarrhea, hypokalemia , hypochlorhydria</a:t>
            </a:r>
            <a:endParaRPr lang="sr-Cyrl-RS"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 rare , in the tail of the pancreas or outside the pancreas , often of large dimensions, sometimes in the fold of ME N 1</a:t>
            </a:r>
          </a:p>
          <a:p>
            <a:pPr marL="285750" indent="-285750">
              <a:lnSpc>
                <a:spcPct val="150000"/>
              </a:lnSpc>
              <a:buFont typeface="Wingdings" pitchFamily="2" charset="2"/>
              <a:buChar char="§"/>
            </a:pPr>
            <a:r>
              <a:rPr lang="en" sz="1400" dirty="0" smtClean="0">
                <a:latin typeface="Palatino Linotype" pitchFamily="18" charset="0"/>
              </a:rPr>
              <a:t>light i large amounts of vasoactive intestinal peptide (VIP )</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err="1" smtClean="0">
                <a:latin typeface="Palatino Linotype" pitchFamily="18" charset="0"/>
              </a:rPr>
              <a:t>Receptors </a:t>
            </a:r>
            <a:r>
              <a:rPr lang="en" sz="1400" dirty="0" smtClean="0">
                <a:latin typeface="Palatino Linotype" pitchFamily="18" charset="0"/>
              </a:rPr>
              <a:t>for VIP are located on the surface of intestinal </a:t>
            </a:r>
            <a:r>
              <a:rPr lang="en" sz="1400" dirty="0" err="1" smtClean="0">
                <a:latin typeface="Palatino Linotype" pitchFamily="18" charset="0"/>
              </a:rPr>
              <a:t>epithelial </a:t>
            </a:r>
            <a:r>
              <a:rPr lang="en" sz="1400" dirty="0" smtClean="0">
                <a:latin typeface="Palatino Linotype" pitchFamily="18" charset="0"/>
              </a:rPr>
              <a:t>cells</a:t>
            </a:r>
          </a:p>
          <a:p>
            <a:pPr marL="285750" indent="-285750">
              <a:lnSpc>
                <a:spcPct val="150000"/>
              </a:lnSpc>
              <a:buFont typeface="Wingdings" pitchFamily="2" charset="2"/>
              <a:buChar char="§"/>
            </a:pPr>
            <a:r>
              <a:rPr lang="en" sz="1400" dirty="0" err="1" smtClean="0">
                <a:latin typeface="Palatino Linotype" pitchFamily="18" charset="0"/>
              </a:rPr>
              <a:t>The </a:t>
            </a:r>
            <a:r>
              <a:rPr lang="en" sz="1400" dirty="0" smtClean="0">
                <a:latin typeface="Palatino Linotype" pitchFamily="18" charset="0"/>
              </a:rPr>
              <a:t>hormone activates </a:t>
            </a:r>
            <a:r>
              <a:rPr lang="en" sz="1400" dirty="0" err="1" smtClean="0">
                <a:latin typeface="Palatino Linotype" pitchFamily="18" charset="0"/>
              </a:rPr>
              <a:t>adenyl </a:t>
            </a:r>
            <a:r>
              <a:rPr lang="en" sz="1400" dirty="0" smtClean="0">
                <a:latin typeface="Palatino Linotype" pitchFamily="18" charset="0"/>
              </a:rPr>
              <a:t>cyclase and increases the transport of electrolytes and water in the intestinal wall</a:t>
            </a:r>
          </a:p>
          <a:p>
            <a:pPr marL="285750" indent="-285750">
              <a:lnSpc>
                <a:spcPct val="150000"/>
              </a:lnSpc>
              <a:buFont typeface="Wingdings" pitchFamily="2" charset="2"/>
              <a:buChar char="§"/>
            </a:pPr>
            <a:r>
              <a:rPr lang="en" sz="1400" dirty="0" smtClean="0">
                <a:latin typeface="Palatino Linotype" pitchFamily="18" charset="0"/>
              </a:rPr>
              <a:t>Therefore, the predominant symptom is profuse </a:t>
            </a:r>
            <a:r>
              <a:rPr lang="en" sz="1400" dirty="0" err="1" smtClean="0">
                <a:latin typeface="Palatino Linotype" pitchFamily="18" charset="0"/>
              </a:rPr>
              <a:t>secretory </a:t>
            </a:r>
            <a:r>
              <a:rPr lang="en" sz="1400" dirty="0" smtClean="0">
                <a:latin typeface="Palatino Linotype" pitchFamily="18" charset="0"/>
              </a:rPr>
              <a:t>diarrhea with </a:t>
            </a:r>
            <a:r>
              <a:rPr lang="en" sz="1400" dirty="0" err="1" smtClean="0">
                <a:latin typeface="Palatino Linotype" pitchFamily="18" charset="0"/>
              </a:rPr>
              <a:t>hypokalemia </a:t>
            </a:r>
            <a:r>
              <a:rPr lang="en" sz="1400" dirty="0" smtClean="0">
                <a:latin typeface="Palatino Linotype" pitchFamily="18" charset="0"/>
              </a:rPr>
              <a:t>and dehydration</a:t>
            </a:r>
          </a:p>
          <a:p>
            <a:pPr marL="285750" indent="-285750">
              <a:lnSpc>
                <a:spcPct val="150000"/>
              </a:lnSpc>
              <a:buFont typeface="Wingdings" pitchFamily="2" charset="2"/>
              <a:buChar char="§"/>
            </a:pPr>
            <a:r>
              <a:rPr lang="en" sz="1400" dirty="0" smtClean="0">
                <a:latin typeface="Palatino Linotype" pitchFamily="18" charset="0"/>
              </a:rPr>
              <a:t>The stool volume can be greater than 3 l/day (up to 10 l/day)</a:t>
            </a:r>
            <a:endParaRPr lang="en-US" sz="1400" dirty="0" smtClean="0">
              <a:latin typeface="Palatino Linotype" pitchFamily="18" charset="0"/>
            </a:endParaRPr>
          </a:p>
          <a:p>
            <a:pPr marL="285750" indent="-285750">
              <a:lnSpc>
                <a:spcPct val="150000"/>
              </a:lnSpc>
              <a:buFont typeface="Wingdings" pitchFamily="2" charset="2"/>
              <a:buChar char="§"/>
            </a:pPr>
            <a:r>
              <a:rPr lang="en" sz="1400" dirty="0">
                <a:latin typeface="Palatino Linotype" pitchFamily="18" charset="0"/>
              </a:rPr>
              <a:t>Due to the concomitant loss of bicarbonate...metabolic acidosis</a:t>
            </a:r>
          </a:p>
          <a:p>
            <a:pPr marL="285750" indent="-285750">
              <a:lnSpc>
                <a:spcPct val="150000"/>
              </a:lnSpc>
              <a:buFont typeface="Wingdings" pitchFamily="2" charset="2"/>
              <a:buChar char="§"/>
            </a:pPr>
            <a:r>
              <a:rPr lang="en" sz="1400" dirty="0">
                <a:latin typeface="Palatino Linotype" pitchFamily="18" charset="0"/>
              </a:rPr>
              <a:t>Hypokalemia due to loss of electrolytes in stool and secondary hyperaldosteronism (VIP stimulates the release of renin </a:t>
            </a:r>
            <a:r>
              <a:rPr lang="en" sz="1400" dirty="0" smtClean="0">
                <a:latin typeface="Palatino Linotype" pitchFamily="18" charset="0"/>
              </a:rPr>
              <a:t>) , hypercalcemia </a:t>
            </a:r>
            <a:r>
              <a:rPr lang="en" sz="1400" dirty="0">
                <a:latin typeface="Palatino Linotype" pitchFamily="18" charset="0"/>
              </a:rPr>
              <a:t>, hypophosphatemia, hypomagnesemia (tetany </a:t>
            </a:r>
            <a:r>
              <a:rPr lang="en" sz="1400" dirty="0" smtClean="0">
                <a:latin typeface="Palatino Linotype" pitchFamily="18" charset="0"/>
              </a:rPr>
              <a:t>) , hyperglycemia due to glycogenolysis in the liver, a fifth of patients have flushing</a:t>
            </a:r>
            <a:endParaRPr lang="x-none" sz="1400" dirty="0">
              <a:latin typeface="Palatino Linotype" pitchFamily="18" charset="0"/>
            </a:endParaRPr>
          </a:p>
          <a:p>
            <a:pPr>
              <a:lnSpc>
                <a:spcPct val="150000"/>
              </a:lnSpc>
            </a:pPr>
            <a:r>
              <a:rPr lang="en" sz="1400" b="1" dirty="0">
                <a:latin typeface="Palatino Linotype" pitchFamily="18" charset="0"/>
              </a:rPr>
              <a:t>DIAGNOSIS</a:t>
            </a:r>
          </a:p>
          <a:p>
            <a:pPr marL="285750" indent="-285750">
              <a:lnSpc>
                <a:spcPct val="150000"/>
              </a:lnSpc>
              <a:buFont typeface="Wingdings" pitchFamily="2" charset="2"/>
              <a:buChar char="§"/>
            </a:pPr>
            <a:r>
              <a:rPr lang="en" sz="1400" dirty="0">
                <a:latin typeface="Palatino Linotype" pitchFamily="18" charset="0"/>
              </a:rPr>
              <a:t>Increased concentrations of VIP ( </a:t>
            </a:r>
            <a:r>
              <a:rPr lang="en" sz="1400" dirty="0" smtClean="0">
                <a:latin typeface="Palatino Linotype" pitchFamily="18" charset="0"/>
              </a:rPr>
              <a:t>normal no : </a:t>
            </a:r>
            <a:r>
              <a:rPr lang="en" sz="1400" dirty="0">
                <a:latin typeface="Palatino Linotype" pitchFamily="18" charset="0"/>
              </a:rPr>
              <a:t>up to 170 ng/l) </a:t>
            </a:r>
            <a:r>
              <a:rPr lang="en" sz="1400" dirty="0" smtClean="0">
                <a:latin typeface="Palatino Linotype" pitchFamily="18" charset="0"/>
              </a:rPr>
              <a:t>with </a:t>
            </a:r>
            <a:r>
              <a:rPr lang="en" sz="1400" dirty="0">
                <a:latin typeface="Palatino Linotype" pitchFamily="18" charset="0"/>
              </a:rPr>
              <a:t>stool </a:t>
            </a:r>
            <a:r>
              <a:rPr lang="en" sz="1400" dirty="0" smtClean="0">
                <a:latin typeface="Palatino Linotype" pitchFamily="18" charset="0"/>
              </a:rPr>
              <a:t>volume greater </a:t>
            </a:r>
            <a:r>
              <a:rPr lang="en" sz="1400" dirty="0">
                <a:latin typeface="Palatino Linotype" pitchFamily="18" charset="0"/>
              </a:rPr>
              <a:t>than 1 </a:t>
            </a:r>
            <a:r>
              <a:rPr lang="en" sz="1400" dirty="0" smtClean="0">
                <a:latin typeface="Palatino Linotype" pitchFamily="18" charset="0"/>
              </a:rPr>
              <a:t>l/day</a:t>
            </a:r>
            <a:endParaRPr lang="x-none" sz="1400" dirty="0">
              <a:latin typeface="Palatino Linotype" pitchFamily="18" charset="0"/>
            </a:endParaRPr>
          </a:p>
          <a:p>
            <a:pPr>
              <a:lnSpc>
                <a:spcPct val="150000"/>
              </a:lnSpc>
            </a:pPr>
            <a:r>
              <a:rPr lang="en" sz="1400" b="1" dirty="0">
                <a:latin typeface="Palatino Linotype" pitchFamily="18" charset="0"/>
              </a:rPr>
              <a:t>THERAPY</a:t>
            </a:r>
          </a:p>
          <a:p>
            <a:pPr marL="285750" indent="-285750">
              <a:lnSpc>
                <a:spcPct val="150000"/>
              </a:lnSpc>
              <a:buFont typeface="Wingdings" pitchFamily="2" charset="2"/>
              <a:buChar char="§"/>
            </a:pPr>
            <a:r>
              <a:rPr lang="en" sz="1400" dirty="0">
                <a:latin typeface="Palatino Linotype" pitchFamily="18" charset="0"/>
              </a:rPr>
              <a:t>Water and </a:t>
            </a:r>
            <a:r>
              <a:rPr lang="en" sz="1400" dirty="0" smtClean="0">
                <a:latin typeface="Palatino Linotype" pitchFamily="18" charset="0"/>
              </a:rPr>
              <a:t>electrolyte replacement , surgical </a:t>
            </a:r>
            <a:r>
              <a:rPr lang="en" sz="1400" dirty="0">
                <a:latin typeface="Palatino Linotype" pitchFamily="18" charset="0"/>
              </a:rPr>
              <a:t>removal of tumors and </a:t>
            </a:r>
            <a:r>
              <a:rPr lang="en" sz="1400" dirty="0" smtClean="0">
                <a:latin typeface="Palatino Linotype" pitchFamily="18" charset="0"/>
              </a:rPr>
              <a:t>metastases , </a:t>
            </a:r>
            <a:r>
              <a:rPr lang="en" sz="1400" dirty="0">
                <a:latin typeface="Palatino Linotype" pitchFamily="18" charset="0"/>
              </a:rPr>
              <a:t>hepatic artery </a:t>
            </a:r>
            <a:r>
              <a:rPr lang="en" sz="1400" dirty="0" smtClean="0">
                <a:latin typeface="Palatino Linotype" pitchFamily="18" charset="0"/>
              </a:rPr>
              <a:t>embolization , infiltration of metastases with ethanol, chemotherapy , prednisone , </a:t>
            </a:r>
            <a:r>
              <a:rPr lang="en" sz="1400" dirty="0">
                <a:latin typeface="Palatino Linotype" pitchFamily="18" charset="0"/>
              </a:rPr>
              <a:t>indomethacin, </a:t>
            </a:r>
            <a:r>
              <a:rPr lang="en" sz="1400" dirty="0" smtClean="0">
                <a:latin typeface="Palatino Linotype" pitchFamily="18" charset="0"/>
              </a:rPr>
              <a:t>metoclopramide - short-term </a:t>
            </a:r>
            <a:r>
              <a:rPr lang="en" sz="1400" dirty="0">
                <a:latin typeface="Palatino Linotype" pitchFamily="18" charset="0"/>
              </a:rPr>
              <a:t>improvement</a:t>
            </a:r>
          </a:p>
          <a:p>
            <a:pPr marL="285750" indent="-285750">
              <a:lnSpc>
                <a:spcPct val="150000"/>
              </a:lnSpc>
              <a:buFont typeface="Wingdings" pitchFamily="2" charset="2"/>
              <a:buChar char="§"/>
            </a:pPr>
            <a:r>
              <a:rPr lang="en" sz="1400" dirty="0">
                <a:latin typeface="Palatino Linotype" pitchFamily="18" charset="0"/>
              </a:rPr>
              <a:t>Octreotide-inhibits VIP secretion </a:t>
            </a:r>
            <a:r>
              <a:rPr lang="en" sz="1400" dirty="0" smtClean="0">
                <a:latin typeface="Palatino Linotype" pitchFamily="18" charset="0"/>
              </a:rPr>
              <a:t>longer</a:t>
            </a:r>
            <a:endParaRPr lang="x-none" dirty="0">
              <a:latin typeface="Palatino Linotype" pitchFamily="18" charset="0"/>
            </a:endParaRPr>
          </a:p>
        </p:txBody>
      </p:sp>
      <p:sp>
        <p:nvSpPr>
          <p:cNvPr id="3" name="Rectangle 2"/>
          <p:cNvSpPr txBox="1">
            <a:spLocks noChangeArrowheads="1"/>
          </p:cNvSpPr>
          <p:nvPr/>
        </p:nvSpPr>
        <p:spPr>
          <a:xfrm>
            <a:off x="0" y="0"/>
            <a:ext cx="9144000" cy="685800"/>
          </a:xfrm>
          <a:prstGeom prst="rect">
            <a:avLst/>
          </a:prstGeom>
          <a:solidFill>
            <a:schemeClr val="bg1"/>
          </a:solidFill>
        </p:spPr>
        <p:txBody>
          <a:bodyPr/>
          <a:lstStyle/>
          <a:p>
            <a:pPr lvl="0" algn="ctr">
              <a:spcBef>
                <a:spcPct val="0"/>
              </a:spcBef>
            </a:pPr>
            <a:r>
              <a:rPr lang="en" sz="2000" b="1" dirty="0" smtClean="0">
                <a:latin typeface="Palatino Linotype" pitchFamily="18" charset="0"/>
              </a:rPr>
              <a:t>VIPOM (pancreatic cholera, </a:t>
            </a:r>
            <a:r>
              <a:rPr lang="en" sz="2000" b="1" dirty="0" err="1" smtClean="0">
                <a:latin typeface="Palatino Linotype" pitchFamily="18" charset="0"/>
              </a:rPr>
              <a:t>Werner </a:t>
            </a:r>
            <a:r>
              <a:rPr lang="en" sz="2000" b="1" dirty="0" smtClean="0">
                <a:latin typeface="Palatino Linotype" pitchFamily="18" charset="0"/>
              </a:rPr>
              <a:t>-Morrison syndrome, WDHA-Watery </a:t>
            </a:r>
            <a:r>
              <a:rPr lang="en" sz="2000" b="1" dirty="0" err="1" smtClean="0">
                <a:latin typeface="Palatino Linotype" pitchFamily="18" charset="0"/>
              </a:rPr>
              <a:t>Diarrhea </a:t>
            </a:r>
            <a:r>
              <a:rPr lang="en" sz="2000" b="1" dirty="0" smtClean="0">
                <a:latin typeface="Palatino Linotype" pitchFamily="18" charset="0"/>
              </a:rPr>
              <a:t>, </a:t>
            </a:r>
            <a:r>
              <a:rPr lang="en" sz="2000" b="1" dirty="0" err="1" smtClean="0">
                <a:latin typeface="Palatino Linotype" pitchFamily="18" charset="0"/>
              </a:rPr>
              <a:t>Hypokalemia </a:t>
            </a:r>
            <a:r>
              <a:rPr lang="en" sz="2000" b="1" dirty="0" smtClean="0">
                <a:latin typeface="Palatino Linotype" pitchFamily="18" charset="0"/>
              </a:rPr>
              <a:t>, </a:t>
            </a:r>
            <a:r>
              <a:rPr lang="en" sz="2000" b="1" dirty="0" err="1" smtClean="0">
                <a:latin typeface="Palatino Linotype" pitchFamily="18" charset="0"/>
              </a:rPr>
              <a:t>Achlorhydria </a:t>
            </a:r>
            <a:r>
              <a:rPr lang="en" sz="2000" b="1" dirty="0" smtClean="0">
                <a:latin typeface="Palatino Linotype" pitchFamily="18" charset="0"/>
              </a:rPr>
              <a:t>)</a:t>
            </a:r>
          </a:p>
        </p:txBody>
      </p:sp>
    </p:spTree>
    <p:extLst>
      <p:ext uri="{BB962C8B-B14F-4D97-AF65-F5344CB8AC3E}">
        <p14:creationId xmlns="" xmlns:p14="http://schemas.microsoft.com/office/powerpoint/2010/main" val="22920254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GIT POLYPS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2" name="Picture 2" descr="C:\Users\Ivan Jovanovic\Desktop\Polyp.png"/>
          <p:cNvPicPr>
            <a:picLocks noChangeAspect="1" noChangeArrowheads="1"/>
          </p:cNvPicPr>
          <p:nvPr/>
        </p:nvPicPr>
        <p:blipFill>
          <a:blip r:embed="rId2" cstate="print"/>
          <a:srcRect t="6408"/>
          <a:stretch>
            <a:fillRect/>
          </a:stretch>
        </p:blipFill>
        <p:spPr bwMode="auto">
          <a:xfrm>
            <a:off x="954127" y="1143000"/>
            <a:ext cx="7199273" cy="5715000"/>
          </a:xfrm>
          <a:prstGeom prst="rect">
            <a:avLst/>
          </a:prstGeom>
          <a:noFill/>
        </p:spPr>
      </p:pic>
      <p:sp>
        <p:nvSpPr>
          <p:cNvPr id="6" name="TextBox 5"/>
          <p:cNvSpPr txBox="1"/>
          <p:nvPr/>
        </p:nvSpPr>
        <p:spPr>
          <a:xfrm rot="16200000">
            <a:off x="-2207568" y="3731568"/>
            <a:ext cx="5791202" cy="461665"/>
          </a:xfrm>
          <a:prstGeom prst="rect">
            <a:avLst/>
          </a:prstGeom>
          <a:noFill/>
        </p:spPr>
        <p:txBody>
          <a:bodyPr wrap="square" rtlCol="0">
            <a:spAutoFit/>
          </a:bodyPr>
          <a:lstStyle/>
          <a:p>
            <a:r>
              <a:rPr lang="en" sz="1200" dirty="0" smtClean="0">
                <a:latin typeface="Palatino Linotype" pitchFamily="18" charset="0"/>
              </a:rPr>
              <a:t>Downloaded from:</a:t>
            </a:r>
          </a:p>
          <a:p>
            <a:r>
              <a:rPr lang="en" sz="1200" dirty="0" smtClean="0">
                <a:latin typeface="Palatino Linotype" pitchFamily="18" charset="0"/>
              </a:rPr>
              <a:t>https://health.clevelandclinic.org/colon-polyps-which-ones-are-riskiest-for-you/</a:t>
            </a:r>
            <a:endParaRPr lang="en-US" sz="1200" dirty="0">
              <a:latin typeface="Palatino Linotype"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0" y="0"/>
            <a:ext cx="9144000" cy="1143000"/>
          </a:xfrm>
          <a:solidFill>
            <a:schemeClr val="bg1"/>
          </a:solidFill>
        </p:spPr>
        <p:txBody>
          <a:bodyPr>
            <a:noAutofit/>
          </a:bodyPr>
          <a:lstStyle/>
          <a:p>
            <a:r>
              <a:rPr lang="en" sz="3600" b="1" dirty="0" smtClean="0">
                <a:latin typeface="Palatino Linotype" pitchFamily="18" charset="0"/>
              </a:rPr>
              <a:t>GIT POLYPS</a:t>
            </a:r>
            <a:endParaRPr lang="sr-Cyrl-RS" sz="3600" b="1" i="1" dirty="0" smtClean="0">
              <a:latin typeface="Palatino Linotype" pitchFamily="18" charset="0"/>
            </a:endParaRPr>
          </a:p>
        </p:txBody>
      </p:sp>
      <p:sp>
        <p:nvSpPr>
          <p:cNvPr id="3" name="Content Placeholder 2"/>
          <p:cNvSpPr>
            <a:spLocks noGrp="1"/>
          </p:cNvSpPr>
          <p:nvPr>
            <p:ph idx="1"/>
          </p:nvPr>
        </p:nvSpPr>
        <p:spPr/>
        <p:txBody>
          <a:bodyPr/>
          <a:lstStyle/>
          <a:p>
            <a:pPr marL="285750" indent="-285750">
              <a:lnSpc>
                <a:spcPct val="150000"/>
              </a:lnSpc>
            </a:pPr>
            <a:r>
              <a:rPr lang="en" sz="2400" smtClean="0">
                <a:latin typeface="Palatino Linotype" pitchFamily="18" charset="0"/>
              </a:rPr>
              <a:t>A polyp-tissue mass protruding into the lumen</a:t>
            </a:r>
          </a:p>
          <a:p>
            <a:pPr>
              <a:lnSpc>
                <a:spcPct val="150000"/>
              </a:lnSpc>
            </a:pPr>
            <a:r>
              <a:rPr lang="en" sz="2400" smtClean="0">
                <a:latin typeface="Palatino Linotype" pitchFamily="18" charset="0"/>
              </a:rPr>
              <a:t>Can be:</a:t>
            </a:r>
          </a:p>
          <a:p>
            <a:pPr marL="285750" indent="-285750">
              <a:lnSpc>
                <a:spcPct val="150000"/>
              </a:lnSpc>
            </a:pPr>
            <a:r>
              <a:rPr lang="en" sz="2400" smtClean="0">
                <a:latin typeface="Palatino Linotype" pitchFamily="18" charset="0"/>
              </a:rPr>
              <a:t>Sessile </a:t>
            </a:r>
            <a:r>
              <a:rPr lang="en" sz="2400" dirty="0" smtClean="0">
                <a:latin typeface="Palatino Linotype" pitchFamily="18" charset="0"/>
              </a:rPr>
              <a:t>(with broad base)</a:t>
            </a:r>
            <a:endParaRPr lang="x-none" sz="2400" smtClean="0">
              <a:latin typeface="Palatino Linotype" pitchFamily="18" charset="0"/>
            </a:endParaRPr>
          </a:p>
          <a:p>
            <a:pPr marL="285750" indent="-285750">
              <a:lnSpc>
                <a:spcPct val="150000"/>
              </a:lnSpc>
            </a:pPr>
            <a:r>
              <a:rPr lang="en" sz="2400" smtClean="0">
                <a:latin typeface="Palatino Linotype" pitchFamily="18" charset="0"/>
              </a:rPr>
              <a:t>Pedunculate (on a stalk </a:t>
            </a:r>
            <a:r>
              <a:rPr lang="en" smtClean="0">
                <a:latin typeface="Palatino Linotype" pitchFamily="18" charset="0"/>
              </a:rPr>
              <a:t>)</a:t>
            </a:r>
            <a:endParaRPr lang="sr-Cyrl-RS" dirty="0" smtClean="0">
              <a:latin typeface="Palatino Linotype" pitchFamily="18"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25775"/>
            <a:ext cx="8915400" cy="5636095"/>
          </a:xfrm>
          <a:prstGeom prst="rect">
            <a:avLst/>
          </a:prstGeom>
          <a:noFill/>
        </p:spPr>
        <p:txBody>
          <a:bodyPr wrap="square" rtlCol="0">
            <a:spAutoFit/>
          </a:bodyPr>
          <a:lstStyle/>
          <a:p>
            <a:pPr marL="285750" indent="-285750">
              <a:lnSpc>
                <a:spcPct val="150000"/>
              </a:lnSpc>
              <a:buFont typeface="Arial" pitchFamily="34" charset="0"/>
              <a:buChar char="•"/>
            </a:pPr>
            <a:r>
              <a:rPr lang="en" sz="1600" dirty="0" smtClean="0">
                <a:latin typeface="Palatino Linotype" pitchFamily="18" charset="0"/>
              </a:rPr>
              <a:t>Small intestine: duodenum, jejunum, ileum</a:t>
            </a:r>
          </a:p>
          <a:p>
            <a:pPr marL="285750" indent="-285750">
              <a:lnSpc>
                <a:spcPct val="150000"/>
              </a:lnSpc>
              <a:buFont typeface="Arial" pitchFamily="34" charset="0"/>
              <a:buChar char="•"/>
            </a:pPr>
            <a:r>
              <a:rPr lang="en" sz="1600" dirty="0" smtClean="0">
                <a:latin typeface="Palatino Linotype" pitchFamily="18" charset="0"/>
              </a:rPr>
              <a:t>75% of the total length of the intestine</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&gt; 90% of the total absorptive surface of the GIT</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5-10% of all tumors in the GIT</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New formations that line the duodenum, jejunum and ileum </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Of the cells that normally participate in the structure of the intestine.</a:t>
            </a:r>
          </a:p>
          <a:p>
            <a:pPr marL="285750" indent="-285750">
              <a:lnSpc>
                <a:spcPct val="150000"/>
              </a:lnSpc>
              <a:buFont typeface="Arial" pitchFamily="34" charset="0"/>
              <a:buChar char="•"/>
            </a:pPr>
            <a:r>
              <a:rPr lang="en" sz="1600" dirty="0" smtClean="0">
                <a:latin typeface="Palatino Linotype" pitchFamily="18" charset="0"/>
              </a:rPr>
              <a:t>Most often asymptomatic.</a:t>
            </a:r>
          </a:p>
          <a:p>
            <a:pPr marL="285750" indent="-285750">
              <a:lnSpc>
                <a:spcPct val="150000"/>
              </a:lnSpc>
              <a:buFont typeface="Arial" pitchFamily="34" charset="0"/>
              <a:buChar char="•"/>
            </a:pPr>
            <a:r>
              <a:rPr lang="en" sz="1600" dirty="0" smtClean="0">
                <a:latin typeface="Palatino Linotype" pitchFamily="18" charset="0"/>
              </a:rPr>
              <a:t>They can be manifested by pain, signs of obstruction, bleeding.</a:t>
            </a:r>
          </a:p>
          <a:p>
            <a:pPr marL="285750" indent="-285750">
              <a:lnSpc>
                <a:spcPct val="150000"/>
              </a:lnSpc>
              <a:buFont typeface="Arial" pitchFamily="34" charset="0"/>
              <a:buChar char="•"/>
            </a:pPr>
            <a:r>
              <a:rPr lang="en" sz="1600" dirty="0" smtClean="0">
                <a:latin typeface="Palatino Linotype" pitchFamily="18" charset="0"/>
              </a:rPr>
              <a:t>Treatment : endoscopic polypectomy or surgical (excision or resection of the intestine)</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Benign: adenoma, fibroma, hemangioma, leiomyoma, lipoma, lymphangioma, neurofibroma...</a:t>
            </a:r>
          </a:p>
          <a:p>
            <a:pPr marL="285750" indent="-285750">
              <a:lnSpc>
                <a:spcPct val="150000"/>
              </a:lnSpc>
              <a:buFont typeface="Arial" pitchFamily="34" charset="0"/>
              <a:buChar char="•"/>
            </a:pPr>
            <a:r>
              <a:rPr lang="en" sz="1600" dirty="0" smtClean="0">
                <a:latin typeface="Palatino Linotype" pitchFamily="18" charset="0"/>
              </a:rPr>
              <a:t>Malignant:</a:t>
            </a:r>
          </a:p>
          <a:p>
            <a:pPr marL="285750" indent="-285750">
              <a:lnSpc>
                <a:spcPct val="150000"/>
              </a:lnSpc>
              <a:buFont typeface="Wingdings" pitchFamily="2" charset="2"/>
              <a:buChar char="Ø"/>
            </a:pPr>
            <a:r>
              <a:rPr lang="en" sz="1600" u="sng" dirty="0" smtClean="0">
                <a:latin typeface="Palatino Linotype" pitchFamily="18" charset="0"/>
              </a:rPr>
              <a:t>primary: </a:t>
            </a:r>
            <a:r>
              <a:rPr lang="en" sz="1600" dirty="0" smtClean="0">
                <a:latin typeface="Palatino Linotype" pitchFamily="18" charset="0"/>
              </a:rPr>
              <a:t>adenocarcinoma, carcinoid, fibrosarcoma, hemangiosarcoma, leiomyosarcoma, liposarcoma, lymphoma...</a:t>
            </a:r>
          </a:p>
          <a:p>
            <a:pPr marL="285750" indent="-285750">
              <a:lnSpc>
                <a:spcPct val="150000"/>
              </a:lnSpc>
              <a:buFont typeface="Wingdings" pitchFamily="2" charset="2"/>
              <a:buChar char="Ø"/>
            </a:pPr>
            <a:r>
              <a:rPr lang="en" sz="1600" u="sng" dirty="0" smtClean="0">
                <a:latin typeface="Palatino Linotype" pitchFamily="18" charset="0"/>
              </a:rPr>
              <a:t>secondary </a:t>
            </a:r>
            <a:r>
              <a:rPr lang="en" sz="1600" dirty="0" smtClean="0">
                <a:latin typeface="Palatino Linotype" pitchFamily="18" charset="0"/>
              </a:rPr>
              <a:t>: metastases</a:t>
            </a:r>
            <a:endParaRPr lang="en-US" sz="1600" dirty="0" smtClean="0">
              <a:latin typeface="Palatino Linotype" pitchFamily="18" charset="0"/>
            </a:endParaRPr>
          </a:p>
          <a:p>
            <a:pPr marL="285750" indent="-285750">
              <a:lnSpc>
                <a:spcPct val="150000"/>
              </a:lnSpc>
            </a:pPr>
            <a:endParaRPr lang="x-none"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TUMORS OF THE SMALL INTESTINES</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13239888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28600" y="457200"/>
            <a:ext cx="8763000" cy="5493812"/>
          </a:xfrm>
          <a:prstGeom prst="rect">
            <a:avLst/>
          </a:prstGeom>
        </p:spPr>
        <p:txBody>
          <a:bodyPr wrap="square">
            <a:spAutoFit/>
          </a:bodyPr>
          <a:lstStyle/>
          <a:p>
            <a:pPr marL="285750" indent="-285750">
              <a:lnSpc>
                <a:spcPct val="150000"/>
              </a:lnSpc>
            </a:pPr>
            <a:endParaRPr lang="sr-Cyrl-RS" dirty="0" smtClean="0">
              <a:latin typeface="Palatino Linotype" pitchFamily="18" charset="0"/>
            </a:endParaRPr>
          </a:p>
          <a:p>
            <a:pPr marL="285750" indent="-285750">
              <a:lnSpc>
                <a:spcPct val="150000"/>
              </a:lnSpc>
              <a:buFont typeface="Arial" pitchFamily="34" charset="0"/>
              <a:buChar char="•"/>
            </a:pPr>
            <a:endParaRPr lang="sr-Cyrl-RS" dirty="0" smtClean="0">
              <a:latin typeface="Palatino Linotype" pitchFamily="18" charset="0"/>
            </a:endParaRPr>
          </a:p>
          <a:p>
            <a:pPr marL="285750" indent="-285750">
              <a:lnSpc>
                <a:spcPct val="150000"/>
              </a:lnSpc>
              <a:buFont typeface="Arial" pitchFamily="34" charset="0"/>
              <a:buChar char="•"/>
            </a:pPr>
            <a:r>
              <a:rPr lang="en" b="1" smtClean="0">
                <a:latin typeface="Palatino Linotype" pitchFamily="18" charset="0"/>
              </a:rPr>
              <a:t>Adenomas </a:t>
            </a:r>
            <a:r>
              <a:rPr lang="en" b="1" dirty="0" smtClean="0">
                <a:latin typeface="Palatino Linotype" pitchFamily="18" charset="0"/>
              </a:rPr>
              <a:t>(adenomatous polyps): </a:t>
            </a:r>
            <a:r>
              <a:rPr lang="en" smtClean="0">
                <a:latin typeface="Palatino Linotype" pitchFamily="18" charset="0"/>
              </a:rPr>
              <a:t>benign neoplastic epithelium</a:t>
            </a:r>
            <a:endParaRPr lang="sr-Cyrl-RS" dirty="0" smtClean="0">
              <a:latin typeface="Palatino Linotype" pitchFamily="18" charset="0"/>
            </a:endParaRPr>
          </a:p>
          <a:p>
            <a:pPr marL="285750" indent="-285750">
              <a:lnSpc>
                <a:spcPct val="150000"/>
              </a:lnSpc>
              <a:buFont typeface="Arial" pitchFamily="34" charset="0"/>
              <a:buChar char="•"/>
            </a:pPr>
            <a:r>
              <a:rPr lang="en" smtClean="0">
                <a:latin typeface="Palatino Linotype" pitchFamily="18" charset="0"/>
              </a:rPr>
              <a:t>Tubular</a:t>
            </a:r>
          </a:p>
          <a:p>
            <a:pPr marL="285750" indent="-285750">
              <a:lnSpc>
                <a:spcPct val="150000"/>
              </a:lnSpc>
              <a:buFont typeface="Arial" pitchFamily="34" charset="0"/>
              <a:buChar char="•"/>
            </a:pPr>
            <a:r>
              <a:rPr lang="en" smtClean="0">
                <a:latin typeface="Palatino Linotype" pitchFamily="18" charset="0"/>
              </a:rPr>
              <a:t>Villous</a:t>
            </a:r>
          </a:p>
          <a:p>
            <a:pPr marL="285750" indent="-285750">
              <a:lnSpc>
                <a:spcPct val="150000"/>
              </a:lnSpc>
              <a:buFont typeface="Arial" pitchFamily="34" charset="0"/>
              <a:buChar char="•"/>
            </a:pPr>
            <a:r>
              <a:rPr lang="en" smtClean="0">
                <a:latin typeface="Palatino Linotype" pitchFamily="18" charset="0"/>
              </a:rPr>
              <a:t>Tubulo-villous</a:t>
            </a:r>
          </a:p>
          <a:p>
            <a:pPr marL="285750" indent="-285750">
              <a:lnSpc>
                <a:spcPct val="150000"/>
              </a:lnSpc>
              <a:buFont typeface="Arial" pitchFamily="34" charset="0"/>
              <a:buChar char="•"/>
            </a:pPr>
            <a:r>
              <a:rPr lang="en" smtClean="0">
                <a:latin typeface="Palatino Linotype" pitchFamily="18" charset="0"/>
              </a:rPr>
              <a:t>Flat</a:t>
            </a:r>
          </a:p>
          <a:p>
            <a:pPr marL="285750" indent="-285750">
              <a:lnSpc>
                <a:spcPct val="150000"/>
              </a:lnSpc>
              <a:buFont typeface="Arial" pitchFamily="34" charset="0"/>
              <a:buChar char="•"/>
            </a:pPr>
            <a:r>
              <a:rPr lang="en" smtClean="0">
                <a:latin typeface="Palatino Linotype" pitchFamily="18" charset="0"/>
              </a:rPr>
              <a:t>Serrated </a:t>
            </a:r>
            <a:r>
              <a:rPr lang="en" dirty="0" smtClean="0">
                <a:latin typeface="Palatino Linotype" pitchFamily="18" charset="0"/>
              </a:rPr>
              <a:t>and</a:t>
            </a:r>
          </a:p>
          <a:p>
            <a:pPr marL="285750" indent="-285750">
              <a:lnSpc>
                <a:spcPct val="150000"/>
              </a:lnSpc>
            </a:pPr>
            <a:r>
              <a:rPr lang="en" dirty="0" smtClean="0">
                <a:latin typeface="Palatino Linotype" pitchFamily="18" charset="0"/>
              </a:rPr>
              <a:t>Malignant potential depends on size (&gt;1 cm), presence of villous component (&gt;50%), age (&gt;60 years).</a:t>
            </a:r>
          </a:p>
          <a:p>
            <a:pPr marL="285750" indent="-285750">
              <a:lnSpc>
                <a:spcPct val="150000"/>
              </a:lnSpc>
            </a:pPr>
            <a:endParaRPr lang="sr-Cyrl-RS" dirty="0" smtClean="0">
              <a:latin typeface="Palatino Linotype" pitchFamily="18" charset="0"/>
            </a:endParaRPr>
          </a:p>
          <a:p>
            <a:pPr marL="285750" indent="-285750">
              <a:lnSpc>
                <a:spcPct val="150000"/>
              </a:lnSpc>
              <a:buFont typeface="Arial" pitchFamily="34" charset="0"/>
              <a:buChar char="•"/>
            </a:pPr>
            <a:r>
              <a:rPr lang="en" b="1" smtClean="0">
                <a:latin typeface="Palatino Linotype" pitchFamily="18" charset="0"/>
              </a:rPr>
              <a:t>Malignant polyps </a:t>
            </a:r>
            <a:r>
              <a:rPr lang="en" b="1" dirty="0" smtClean="0">
                <a:latin typeface="Palatino Linotype" pitchFamily="18" charset="0"/>
              </a:rPr>
              <a:t>and </a:t>
            </a:r>
            <a:r>
              <a:rPr lang="en" smtClean="0">
                <a:latin typeface="Palatino Linotype" pitchFamily="18" charset="0"/>
              </a:rPr>
              <a:t>adenomas in which the focus of cancer is located under the muscularis mucosa (in the submucosa)</a:t>
            </a:r>
          </a:p>
        </p:txBody>
      </p:sp>
      <p:sp>
        <p:nvSpPr>
          <p:cNvPr id="18"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GIT POLYPS</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35313387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09600"/>
            <a:ext cx="8534400" cy="5078313"/>
          </a:xfrm>
          <a:prstGeom prst="rect">
            <a:avLst/>
          </a:prstGeom>
          <a:noFill/>
        </p:spPr>
        <p:txBody>
          <a:bodyPr wrap="square" rtlCol="0">
            <a:spAutoFit/>
          </a:bodyPr>
          <a:lstStyle/>
          <a:p>
            <a:pPr>
              <a:lnSpc>
                <a:spcPct val="150000"/>
              </a:lnSpc>
            </a:pPr>
            <a:r>
              <a:rPr lang="en" b="1" dirty="0" smtClean="0">
                <a:latin typeface="Palatino Linotype" pitchFamily="18" charset="0"/>
              </a:rPr>
              <a:t>Risk factors </a:t>
            </a:r>
            <a:r>
              <a:rPr lang="en" b="1" smtClean="0">
                <a:latin typeface="Palatino Linotype" pitchFamily="18" charset="0"/>
              </a:rPr>
              <a:t>for </a:t>
            </a:r>
            <a:r>
              <a:rPr lang="en" b="1" dirty="0" err="1" smtClean="0">
                <a:latin typeface="Palatino Linotype" pitchFamily="18" charset="0"/>
              </a:rPr>
              <a:t>adenoma </a:t>
            </a:r>
            <a:r>
              <a:rPr lang="en" b="1" dirty="0" smtClean="0">
                <a:latin typeface="Palatino Linotype" pitchFamily="18" charset="0"/>
              </a:rPr>
              <a:t>formation : </a:t>
            </a:r>
            <a:r>
              <a:rPr lang="en" b="1" smtClean="0">
                <a:latin typeface="Palatino Linotype" pitchFamily="18" charset="0"/>
              </a:rPr>
              <a:t>_</a:t>
            </a:r>
          </a:p>
          <a:p>
            <a:pPr marL="285750" indent="-285750">
              <a:lnSpc>
                <a:spcPct val="150000"/>
              </a:lnSpc>
              <a:buFont typeface="Arial" pitchFamily="34" charset="0"/>
              <a:buChar char="•"/>
            </a:pPr>
            <a:r>
              <a:rPr lang="en" dirty="0" smtClean="0">
                <a:latin typeface="Palatino Linotype" pitchFamily="18" charset="0"/>
              </a:rPr>
              <a:t>Genetic predisposition</a:t>
            </a:r>
            <a:endParaRPr lang="x-none"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Diet and lifestyle </a:t>
            </a:r>
            <a:r>
              <a:rPr lang="en" smtClean="0">
                <a:latin typeface="Palatino Linotype" pitchFamily="18" charset="0"/>
              </a:rPr>
              <a:t>habits ( </a:t>
            </a:r>
            <a:r>
              <a:rPr lang="en" dirty="0" smtClean="0">
                <a:latin typeface="Palatino Linotype" pitchFamily="18" charset="0"/>
              </a:rPr>
              <a:t>high-fat diet, </a:t>
            </a:r>
            <a:r>
              <a:rPr lang="en" smtClean="0">
                <a:latin typeface="Palatino Linotype" pitchFamily="18" charset="0"/>
              </a:rPr>
              <a:t>alcohol consumption, </a:t>
            </a:r>
            <a:r>
              <a:rPr lang="en" dirty="0" smtClean="0">
                <a:latin typeface="Palatino Linotype" pitchFamily="18" charset="0"/>
              </a:rPr>
              <a:t>obesity, </a:t>
            </a:r>
            <a:r>
              <a:rPr lang="en" smtClean="0">
                <a:latin typeface="Palatino Linotype" pitchFamily="18" charset="0"/>
              </a:rPr>
              <a:t>smoking, </a:t>
            </a:r>
            <a:r>
              <a:rPr lang="en" dirty="0" smtClean="0">
                <a:latin typeface="Palatino Linotype" pitchFamily="18" charset="0"/>
              </a:rPr>
              <a:t>insufficient physical </a:t>
            </a:r>
            <a:r>
              <a:rPr lang="en" smtClean="0">
                <a:latin typeface="Palatino Linotype" pitchFamily="18" charset="0"/>
              </a:rPr>
              <a:t>activity)</a:t>
            </a:r>
            <a:endParaRPr lang="x-none" dirty="0" smtClean="0">
              <a:latin typeface="Palatino Linotype" pitchFamily="18" charset="0"/>
            </a:endParaRPr>
          </a:p>
          <a:p>
            <a:pPr>
              <a:lnSpc>
                <a:spcPct val="150000"/>
              </a:lnSpc>
            </a:pPr>
            <a:r>
              <a:rPr lang="en" b="1" dirty="0" smtClean="0">
                <a:latin typeface="Palatino Linotype" pitchFamily="18" charset="0"/>
              </a:rPr>
              <a:t>Clinical picture:</a:t>
            </a:r>
          </a:p>
          <a:p>
            <a:pPr marL="285750" indent="-285750">
              <a:lnSpc>
                <a:spcPct val="150000"/>
              </a:lnSpc>
              <a:buFont typeface="Arial" pitchFamily="34" charset="0"/>
              <a:buChar char="•"/>
            </a:pPr>
            <a:r>
              <a:rPr lang="en" dirty="0" err="1" smtClean="0">
                <a:latin typeface="Palatino Linotype" pitchFamily="18" charset="0"/>
              </a:rPr>
              <a:t>Asymptomatic</a:t>
            </a:r>
            <a:endParaRPr lang="x-none"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Symptoms: bleeding (occult and manifest), changes in bowel movements, </a:t>
            </a:r>
            <a:r>
              <a:rPr lang="en" smtClean="0">
                <a:latin typeface="Palatino Linotype" pitchFamily="18" charset="0"/>
              </a:rPr>
              <a:t>over </a:t>
            </a:r>
            <a:r>
              <a:rPr lang="en" dirty="0" smtClean="0">
                <a:latin typeface="Palatino Linotype" pitchFamily="18" charset="0"/>
              </a:rPr>
              <a:t>possession</a:t>
            </a:r>
            <a:r>
              <a:rPr lang="en" smtClean="0">
                <a:latin typeface="Palatino Linotype" pitchFamily="18" charset="0"/>
              </a:rPr>
              <a:t> </a:t>
            </a:r>
            <a:r>
              <a:rPr lang="en" dirty="0" smtClean="0">
                <a:latin typeface="Palatino Linotype" pitchFamily="18" charset="0"/>
              </a:rPr>
              <a:t>and abdominal pain </a:t>
            </a:r>
            <a:r>
              <a:rPr lang="en" smtClean="0">
                <a:latin typeface="Palatino Linotype" pitchFamily="18" charset="0"/>
              </a:rPr>
              <a:t>, </a:t>
            </a:r>
            <a:r>
              <a:rPr lang="en" dirty="0" smtClean="0">
                <a:latin typeface="Palatino Linotype" pitchFamily="18" charset="0"/>
              </a:rPr>
              <a:t>anemia</a:t>
            </a:r>
            <a:endParaRPr lang="x-none" dirty="0" smtClean="0">
              <a:latin typeface="Palatino Linotype" pitchFamily="18" charset="0"/>
            </a:endParaRPr>
          </a:p>
          <a:p>
            <a:pPr>
              <a:lnSpc>
                <a:spcPct val="150000"/>
              </a:lnSpc>
            </a:pPr>
            <a:r>
              <a:rPr lang="en" b="1" dirty="0" smtClean="0">
                <a:latin typeface="Palatino Linotype" pitchFamily="18" charset="0"/>
              </a:rPr>
              <a:t>Diagnosis:</a:t>
            </a:r>
          </a:p>
          <a:p>
            <a:pPr marL="285750" indent="-285750">
              <a:lnSpc>
                <a:spcPct val="150000"/>
              </a:lnSpc>
              <a:buFont typeface="Arial" pitchFamily="34" charset="0"/>
              <a:buChar char="•"/>
            </a:pPr>
            <a:r>
              <a:rPr lang="en" dirty="0" smtClean="0">
                <a:latin typeface="Palatino Linotype" pitchFamily="18" charset="0"/>
              </a:rPr>
              <a:t>Colonoscopy - </a:t>
            </a:r>
            <a:r>
              <a:rPr lang="en" smtClean="0">
                <a:latin typeface="Palatino Linotype" pitchFamily="18" charset="0"/>
              </a:rPr>
              <a:t>the summer standard</a:t>
            </a:r>
            <a:endParaRPr lang="sr-Cyrl-RS"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Irigography, MSCT colonoscopy</a:t>
            </a:r>
          </a:p>
          <a:p>
            <a:pPr>
              <a:lnSpc>
                <a:spcPct val="150000"/>
              </a:lnSpc>
            </a:pPr>
            <a:r>
              <a:rPr lang="en" b="1" smtClean="0">
                <a:latin typeface="Palatino Linotype" pitchFamily="18" charset="0"/>
              </a:rPr>
              <a:t>Therapy </a:t>
            </a:r>
            <a:r>
              <a:rPr lang="en" b="1" dirty="0" smtClean="0">
                <a:latin typeface="Palatino Linotype" pitchFamily="18" charset="0"/>
              </a:rPr>
              <a:t>: </a:t>
            </a:r>
            <a:r>
              <a:rPr lang="en" dirty="0" err="1">
                <a:latin typeface="Palatino Linotype" pitchFamily="18" charset="0"/>
              </a:rPr>
              <a:t>endoscopic </a:t>
            </a:r>
            <a:r>
              <a:rPr lang="en" dirty="0" err="1" smtClean="0">
                <a:latin typeface="Palatino Linotype" pitchFamily="18" charset="0"/>
              </a:rPr>
              <a:t>_</a:t>
            </a:r>
            <a:r>
              <a:rPr lang="en" dirty="0" smtClean="0">
                <a:latin typeface="Palatino Linotype" pitchFamily="18" charset="0"/>
              </a:rPr>
              <a:t> </a:t>
            </a:r>
            <a:r>
              <a:rPr lang="en" dirty="0" err="1" smtClean="0">
                <a:latin typeface="Palatino Linotype" pitchFamily="18" charset="0"/>
              </a:rPr>
              <a:t>polypectomy </a:t>
            </a:r>
            <a:r>
              <a:rPr lang="en" dirty="0" smtClean="0">
                <a:latin typeface="Palatino Linotype" pitchFamily="18" charset="0"/>
              </a:rPr>
              <a:t>and surgical </a:t>
            </a:r>
            <a:r>
              <a:rPr lang="en" dirty="0" err="1" smtClean="0">
                <a:latin typeface="Palatino Linotype" pitchFamily="18" charset="0"/>
              </a:rPr>
              <a:t>resection</a:t>
            </a: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GIT POLYPS</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19514168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POLYPOSIS SYNDROME</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7" name="Picture 2" descr="C:\Users\Ivan Jovanovic\Desktop\1_18_0.jpg"/>
          <p:cNvPicPr>
            <a:picLocks noChangeAspect="1" noChangeArrowheads="1"/>
          </p:cNvPicPr>
          <p:nvPr/>
        </p:nvPicPr>
        <p:blipFill>
          <a:blip r:embed="rId2" cstate="print"/>
          <a:srcRect/>
          <a:stretch>
            <a:fillRect/>
          </a:stretch>
        </p:blipFill>
        <p:spPr bwMode="auto">
          <a:xfrm>
            <a:off x="101031" y="1143000"/>
            <a:ext cx="9042969" cy="5086022"/>
          </a:xfrm>
          <a:prstGeom prst="rect">
            <a:avLst/>
          </a:prstGeom>
          <a:noFill/>
        </p:spPr>
      </p:pic>
      <p:sp>
        <p:nvSpPr>
          <p:cNvPr id="8" name="TextBox 7"/>
          <p:cNvSpPr txBox="1"/>
          <p:nvPr/>
        </p:nvSpPr>
        <p:spPr>
          <a:xfrm>
            <a:off x="76200" y="6015335"/>
            <a:ext cx="7391402" cy="461665"/>
          </a:xfrm>
          <a:prstGeom prst="rect">
            <a:avLst/>
          </a:prstGeom>
          <a:noFill/>
        </p:spPr>
        <p:txBody>
          <a:bodyPr wrap="square" rtlCol="0">
            <a:spAutoFit/>
          </a:bodyPr>
          <a:lstStyle/>
          <a:p>
            <a:r>
              <a:rPr lang="en" sz="1200" dirty="0" smtClean="0">
                <a:latin typeface="Palatino Linotype" pitchFamily="18" charset="0"/>
              </a:rPr>
              <a:t>Downloaded from:</a:t>
            </a:r>
          </a:p>
          <a:p>
            <a:r>
              <a:rPr lang="en" sz="1200" dirty="0" smtClean="0">
                <a:latin typeface="Palatino Linotype" pitchFamily="18" charset="0"/>
              </a:rPr>
              <a:t>https://www.newtimes.co.rw/health-fitness/colon-polyps-early-intervention-can-prevent-colon-cancer/</a:t>
            </a:r>
            <a:endParaRPr lang="en-US" sz="1200" dirty="0">
              <a:latin typeface="Palatino Linotype" pitchFamily="18" charset="0"/>
            </a:endParaRPr>
          </a:p>
        </p:txBody>
      </p:sp>
      <p:sp>
        <p:nvSpPr>
          <p:cNvPr id="6" name="TextBox 5"/>
          <p:cNvSpPr txBox="1"/>
          <p:nvPr/>
        </p:nvSpPr>
        <p:spPr>
          <a:xfrm>
            <a:off x="457200" y="2587823"/>
            <a:ext cx="1143000" cy="307777"/>
          </a:xfrm>
          <a:prstGeom prst="rect">
            <a:avLst/>
          </a:prstGeom>
          <a:gradFill flip="none" rotWithShape="1">
            <a:gsLst>
              <a:gs pos="0">
                <a:srgbClr val="FF7C80">
                  <a:shade val="30000"/>
                  <a:satMod val="115000"/>
                </a:srgbClr>
              </a:gs>
              <a:gs pos="50000">
                <a:srgbClr val="FF7C80">
                  <a:shade val="67500"/>
                  <a:satMod val="115000"/>
                </a:srgbClr>
              </a:gs>
              <a:gs pos="100000">
                <a:srgbClr val="FF7C80">
                  <a:shade val="100000"/>
                  <a:satMod val="115000"/>
                </a:srgbClr>
              </a:gs>
            </a:gsLst>
            <a:lin ang="5400000" scaled="1"/>
            <a:tileRect/>
          </a:gradFill>
        </p:spPr>
        <p:txBody>
          <a:bodyPr wrap="square" rtlCol="0">
            <a:spAutoFit/>
          </a:bodyPr>
          <a:lstStyle/>
          <a:p>
            <a:r>
              <a:rPr lang="en" sz="1400" b="1" dirty="0" smtClean="0">
                <a:latin typeface="Palatino Linotype" pitchFamily="18" charset="0"/>
              </a:rPr>
              <a:t>stage I</a:t>
            </a:r>
            <a:endParaRPr lang="en-US" sz="1400" b="1" dirty="0">
              <a:latin typeface="Palatino Linotype" pitchFamily="18" charset="0"/>
            </a:endParaRPr>
          </a:p>
        </p:txBody>
      </p:sp>
      <p:sp>
        <p:nvSpPr>
          <p:cNvPr id="9" name="TextBox 8"/>
          <p:cNvSpPr txBox="1"/>
          <p:nvPr/>
        </p:nvSpPr>
        <p:spPr>
          <a:xfrm>
            <a:off x="1524000" y="2971800"/>
            <a:ext cx="1295400" cy="307777"/>
          </a:xfrm>
          <a:prstGeom prst="rect">
            <a:avLst/>
          </a:prstGeom>
          <a:gradFill flip="none" rotWithShape="1">
            <a:gsLst>
              <a:gs pos="0">
                <a:srgbClr val="FF7C80">
                  <a:shade val="30000"/>
                  <a:satMod val="115000"/>
                </a:srgbClr>
              </a:gs>
              <a:gs pos="50000">
                <a:srgbClr val="FF7C80">
                  <a:shade val="67500"/>
                  <a:satMod val="115000"/>
                </a:srgbClr>
              </a:gs>
              <a:gs pos="100000">
                <a:srgbClr val="FF7C80">
                  <a:shade val="100000"/>
                  <a:satMod val="115000"/>
                </a:srgbClr>
              </a:gs>
            </a:gsLst>
            <a:lin ang="5400000" scaled="1"/>
            <a:tileRect/>
          </a:gradFill>
        </p:spPr>
        <p:txBody>
          <a:bodyPr wrap="square" rtlCol="0">
            <a:spAutoFit/>
          </a:bodyPr>
          <a:lstStyle/>
          <a:p>
            <a:r>
              <a:rPr lang="en" sz="1400" b="1" dirty="0" smtClean="0">
                <a:latin typeface="Palatino Linotype" pitchFamily="18" charset="0"/>
              </a:rPr>
              <a:t>stage II</a:t>
            </a:r>
            <a:endParaRPr lang="en-US" sz="1400" b="1" dirty="0">
              <a:latin typeface="Palatino Linotype" pitchFamily="18" charset="0"/>
            </a:endParaRPr>
          </a:p>
        </p:txBody>
      </p:sp>
      <p:sp>
        <p:nvSpPr>
          <p:cNvPr id="10" name="TextBox 9"/>
          <p:cNvSpPr txBox="1"/>
          <p:nvPr/>
        </p:nvSpPr>
        <p:spPr>
          <a:xfrm>
            <a:off x="2819400" y="3733800"/>
            <a:ext cx="1295400" cy="307777"/>
          </a:xfrm>
          <a:prstGeom prst="rect">
            <a:avLst/>
          </a:prstGeom>
          <a:gradFill flip="none" rotWithShape="1">
            <a:gsLst>
              <a:gs pos="0">
                <a:srgbClr val="FF7C80">
                  <a:shade val="30000"/>
                  <a:satMod val="115000"/>
                </a:srgbClr>
              </a:gs>
              <a:gs pos="50000">
                <a:srgbClr val="FF7C80">
                  <a:shade val="67500"/>
                  <a:satMod val="115000"/>
                </a:srgbClr>
              </a:gs>
              <a:gs pos="100000">
                <a:srgbClr val="FF7C80">
                  <a:shade val="100000"/>
                  <a:satMod val="115000"/>
                </a:srgbClr>
              </a:gs>
            </a:gsLst>
            <a:lin ang="5400000" scaled="1"/>
            <a:tileRect/>
          </a:gradFill>
        </p:spPr>
        <p:txBody>
          <a:bodyPr wrap="square" rtlCol="0">
            <a:spAutoFit/>
          </a:bodyPr>
          <a:lstStyle/>
          <a:p>
            <a:r>
              <a:rPr lang="en" sz="1400" b="1" dirty="0" smtClean="0">
                <a:latin typeface="Palatino Linotype" pitchFamily="18" charset="0"/>
              </a:rPr>
              <a:t>stage III</a:t>
            </a:r>
            <a:endParaRPr lang="en-US" sz="1400" b="1" dirty="0">
              <a:latin typeface="Palatino Linotype" pitchFamily="18" charset="0"/>
            </a:endParaRPr>
          </a:p>
        </p:txBody>
      </p:sp>
      <p:sp>
        <p:nvSpPr>
          <p:cNvPr id="11" name="TextBox 10"/>
          <p:cNvSpPr txBox="1"/>
          <p:nvPr/>
        </p:nvSpPr>
        <p:spPr>
          <a:xfrm>
            <a:off x="4038600" y="5178623"/>
            <a:ext cx="1295400" cy="307777"/>
          </a:xfrm>
          <a:prstGeom prst="rect">
            <a:avLst/>
          </a:prstGeom>
          <a:gradFill flip="none" rotWithShape="1">
            <a:gsLst>
              <a:gs pos="0">
                <a:srgbClr val="FF7C80">
                  <a:shade val="30000"/>
                  <a:satMod val="115000"/>
                </a:srgbClr>
              </a:gs>
              <a:gs pos="50000">
                <a:srgbClr val="FF7C80">
                  <a:shade val="67500"/>
                  <a:satMod val="115000"/>
                </a:srgbClr>
              </a:gs>
              <a:gs pos="100000">
                <a:srgbClr val="FF7C80">
                  <a:shade val="100000"/>
                  <a:satMod val="115000"/>
                </a:srgbClr>
              </a:gs>
            </a:gsLst>
            <a:lin ang="5400000" scaled="1"/>
            <a:tileRect/>
          </a:gradFill>
        </p:spPr>
        <p:txBody>
          <a:bodyPr wrap="square" rtlCol="0">
            <a:spAutoFit/>
          </a:bodyPr>
          <a:lstStyle/>
          <a:p>
            <a:r>
              <a:rPr lang="en" sz="1400" b="1" dirty="0" smtClean="0">
                <a:latin typeface="Palatino Linotype" pitchFamily="18" charset="0"/>
              </a:rPr>
              <a:t>stage IV</a:t>
            </a:r>
            <a:endParaRPr lang="en-US" sz="1400" b="1" dirty="0">
              <a:latin typeface="Palatino Linotype" pitchFamily="18" charset="0"/>
            </a:endParaRPr>
          </a:p>
        </p:txBody>
      </p:sp>
      <p:sp>
        <p:nvSpPr>
          <p:cNvPr id="12" name="TextBox 11"/>
          <p:cNvSpPr txBox="1"/>
          <p:nvPr/>
        </p:nvSpPr>
        <p:spPr>
          <a:xfrm>
            <a:off x="152400" y="2286000"/>
            <a:ext cx="762000" cy="307777"/>
          </a:xfrm>
          <a:prstGeom prst="rect">
            <a:avLst/>
          </a:prstGeom>
          <a:gradFill flip="none" rotWithShape="1">
            <a:gsLst>
              <a:gs pos="0">
                <a:srgbClr val="FF7C80">
                  <a:shade val="30000"/>
                  <a:satMod val="115000"/>
                </a:srgbClr>
              </a:gs>
              <a:gs pos="50000">
                <a:srgbClr val="FF7C80">
                  <a:shade val="67500"/>
                  <a:satMod val="115000"/>
                </a:srgbClr>
              </a:gs>
              <a:gs pos="100000">
                <a:srgbClr val="FF7C80">
                  <a:shade val="100000"/>
                  <a:satMod val="115000"/>
                </a:srgbClr>
              </a:gs>
            </a:gsLst>
            <a:lin ang="5400000" scaled="1"/>
            <a:tileRect/>
          </a:gradFill>
        </p:spPr>
        <p:txBody>
          <a:bodyPr wrap="square" rtlCol="0">
            <a:spAutoFit/>
          </a:bodyPr>
          <a:lstStyle/>
          <a:p>
            <a:r>
              <a:rPr lang="en" sz="1400" b="1" dirty="0" smtClean="0">
                <a:latin typeface="Palatino Linotype" pitchFamily="18" charset="0"/>
              </a:rPr>
              <a:t>since then . 0</a:t>
            </a:r>
            <a:endParaRPr lang="en-US" sz="1400" b="1" dirty="0">
              <a:latin typeface="Palatino Linotype" pitchFamily="18" charset="0"/>
            </a:endParaRPr>
          </a:p>
        </p:txBody>
      </p:sp>
      <p:sp>
        <p:nvSpPr>
          <p:cNvPr id="13" name="TextBox 12"/>
          <p:cNvSpPr txBox="1"/>
          <p:nvPr/>
        </p:nvSpPr>
        <p:spPr>
          <a:xfrm>
            <a:off x="6477000" y="1686580"/>
            <a:ext cx="990600" cy="523220"/>
          </a:xfrm>
          <a:prstGeom prst="rect">
            <a:avLst/>
          </a:prstGeom>
          <a:solidFill>
            <a:schemeClr val="bg1"/>
          </a:solidFill>
        </p:spPr>
        <p:txBody>
          <a:bodyPr wrap="square" rtlCol="0">
            <a:spAutoFit/>
          </a:bodyPr>
          <a:lstStyle/>
          <a:p>
            <a:pPr algn="ctr"/>
            <a:r>
              <a:rPr lang="en" sz="1400" b="1" dirty="0" smtClean="0">
                <a:latin typeface="Palatino Linotype" pitchFamily="18" charset="0"/>
              </a:rPr>
              <a:t>lymph node</a:t>
            </a:r>
            <a:endParaRPr lang="en-US" sz="1400" b="1" dirty="0">
              <a:latin typeface="Palatino Linotype" pitchFamily="18" charset="0"/>
            </a:endParaRPr>
          </a:p>
        </p:txBody>
      </p:sp>
      <p:sp>
        <p:nvSpPr>
          <p:cNvPr id="15" name="TextBox 14"/>
          <p:cNvSpPr txBox="1"/>
          <p:nvPr/>
        </p:nvSpPr>
        <p:spPr>
          <a:xfrm>
            <a:off x="8077200" y="1600201"/>
            <a:ext cx="990600" cy="307777"/>
          </a:xfrm>
          <a:prstGeom prst="rect">
            <a:avLst/>
          </a:prstGeom>
          <a:solidFill>
            <a:schemeClr val="bg1"/>
          </a:solidFill>
        </p:spPr>
        <p:txBody>
          <a:bodyPr wrap="square" rtlCol="0">
            <a:spAutoFit/>
          </a:bodyPr>
          <a:lstStyle/>
          <a:p>
            <a:r>
              <a:rPr lang="en" sz="1400" b="1" dirty="0" smtClean="0">
                <a:solidFill>
                  <a:schemeClr val="bg1"/>
                </a:solidFill>
                <a:latin typeface="Palatino Linotype" pitchFamily="18" charset="0"/>
              </a:rPr>
              <a:t>tin</a:t>
            </a:r>
            <a:endParaRPr lang="en-US" sz="1400" b="1" dirty="0">
              <a:solidFill>
                <a:schemeClr val="bg1"/>
              </a:solidFill>
              <a:latin typeface="Palatino Linotype" pitchFamily="18" charset="0"/>
            </a:endParaRPr>
          </a:p>
        </p:txBody>
      </p:sp>
      <p:sp>
        <p:nvSpPr>
          <p:cNvPr id="14" name="TextBox 13"/>
          <p:cNvSpPr txBox="1"/>
          <p:nvPr/>
        </p:nvSpPr>
        <p:spPr>
          <a:xfrm>
            <a:off x="7848600" y="1752600"/>
            <a:ext cx="762000" cy="523220"/>
          </a:xfrm>
          <a:prstGeom prst="rect">
            <a:avLst/>
          </a:prstGeom>
          <a:solidFill>
            <a:schemeClr val="bg1"/>
          </a:solidFill>
        </p:spPr>
        <p:txBody>
          <a:bodyPr wrap="square" rtlCol="0">
            <a:spAutoFit/>
          </a:bodyPr>
          <a:lstStyle/>
          <a:p>
            <a:pPr algn="ctr"/>
            <a:r>
              <a:rPr lang="en" sz="1400" b="1" dirty="0" smtClean="0">
                <a:latin typeface="Palatino Linotype" pitchFamily="18" charset="0"/>
              </a:rPr>
              <a:t>blood vessel</a:t>
            </a:r>
            <a:endParaRPr lang="en-US" sz="1400" b="1" dirty="0">
              <a:latin typeface="Palatino Linotype" pitchFamily="18" charset="0"/>
            </a:endParaRPr>
          </a:p>
        </p:txBody>
      </p:sp>
      <p:sp>
        <p:nvSpPr>
          <p:cNvPr id="16" name="TextBox 15"/>
          <p:cNvSpPr txBox="1"/>
          <p:nvPr/>
        </p:nvSpPr>
        <p:spPr>
          <a:xfrm>
            <a:off x="6400800" y="2362200"/>
            <a:ext cx="990600" cy="1384995"/>
          </a:xfrm>
          <a:prstGeom prst="rect">
            <a:avLst/>
          </a:prstGeom>
          <a:solidFill>
            <a:schemeClr val="bg1"/>
          </a:solidFill>
        </p:spPr>
        <p:txBody>
          <a:bodyPr wrap="square" rtlCol="0">
            <a:spAutoFit/>
          </a:bodyPr>
          <a:lstStyle/>
          <a:p>
            <a:r>
              <a:rPr lang="en" sz="1200" b="1" dirty="0" smtClean="0">
                <a:latin typeface="Palatino Linotype" pitchFamily="18" charset="0"/>
              </a:rPr>
              <a:t>serosa</a:t>
            </a:r>
          </a:p>
          <a:p>
            <a:r>
              <a:rPr lang="en" sz="1200" b="1" dirty="0" smtClean="0">
                <a:latin typeface="Palatino Linotype" pitchFamily="18" charset="0"/>
              </a:rPr>
              <a:t>muscle layers</a:t>
            </a:r>
          </a:p>
          <a:p>
            <a:endParaRPr lang="sr-Cyrl-RS" sz="1200" b="1" dirty="0" smtClean="0">
              <a:latin typeface="Palatino Linotype" pitchFamily="18" charset="0"/>
            </a:endParaRPr>
          </a:p>
          <a:p>
            <a:endParaRPr lang="sr-Cyrl-RS" sz="1200" b="1" dirty="0" smtClean="0">
              <a:latin typeface="Palatino Linotype" pitchFamily="18" charset="0"/>
            </a:endParaRPr>
          </a:p>
          <a:p>
            <a:r>
              <a:rPr lang="en" sz="1200" b="1" dirty="0" smtClean="0">
                <a:latin typeface="Palatino Linotype" pitchFamily="18" charset="0"/>
              </a:rPr>
              <a:t>submucosa</a:t>
            </a:r>
          </a:p>
          <a:p>
            <a:r>
              <a:rPr lang="en" sz="1200" b="1" dirty="0" smtClean="0">
                <a:latin typeface="Palatino Linotype" pitchFamily="18" charset="0"/>
              </a:rPr>
              <a:t>mucosa</a:t>
            </a:r>
            <a:endParaRPr lang="en-US" sz="1200" b="1" dirty="0">
              <a:latin typeface="Palatino Linotype"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85800"/>
            <a:ext cx="8839200" cy="2169825"/>
          </a:xfrm>
          <a:prstGeom prst="rect">
            <a:avLst/>
          </a:prstGeom>
          <a:noFill/>
        </p:spPr>
        <p:txBody>
          <a:bodyPr wrap="square" rtlCol="0">
            <a:spAutoFit/>
          </a:bodyPr>
          <a:lstStyle/>
          <a:p>
            <a:pPr marL="285750" indent="-285750">
              <a:lnSpc>
                <a:spcPct val="150000"/>
              </a:lnSpc>
            </a:pPr>
            <a:r>
              <a:rPr lang="en" dirty="0" smtClean="0">
                <a:latin typeface="Palatino Linotype" pitchFamily="18" charset="0"/>
              </a:rPr>
              <a:t>Appearance</a:t>
            </a:r>
            <a:r>
              <a:rPr lang="en" smtClean="0">
                <a:latin typeface="Palatino Linotype" pitchFamily="18" charset="0"/>
              </a:rPr>
              <a:t> </a:t>
            </a:r>
            <a:r>
              <a:rPr lang="en" dirty="0" err="1" smtClean="0">
                <a:latin typeface="Palatino Linotype" pitchFamily="18" charset="0"/>
              </a:rPr>
              <a:t>multiple</a:t>
            </a:r>
            <a:r>
              <a:rPr lang="en" dirty="0" smtClean="0">
                <a:latin typeface="Palatino Linotype" pitchFamily="18" charset="0"/>
              </a:rPr>
              <a:t> </a:t>
            </a:r>
            <a:r>
              <a:rPr lang="en" dirty="0" err="1" smtClean="0">
                <a:latin typeface="Palatino Linotype" pitchFamily="18" charset="0"/>
              </a:rPr>
              <a:t>polypoid</a:t>
            </a:r>
            <a:r>
              <a:rPr lang="en" dirty="0" smtClean="0">
                <a:latin typeface="Palatino Linotype" pitchFamily="18" charset="0"/>
              </a:rPr>
              <a:t> </a:t>
            </a:r>
            <a:r>
              <a:rPr lang="en" err="1" smtClean="0">
                <a:latin typeface="Palatino Linotype" pitchFamily="18" charset="0"/>
              </a:rPr>
              <a:t>lesion </a:t>
            </a:r>
            <a:r>
              <a:rPr lang="en" smtClean="0">
                <a:latin typeface="Palatino Linotype" pitchFamily="18" charset="0"/>
              </a:rPr>
              <a:t>along</a:t>
            </a:r>
            <a:r>
              <a:rPr lang="en" dirty="0" smtClean="0">
                <a:latin typeface="Palatino Linotype" pitchFamily="18" charset="0"/>
              </a:rPr>
              <a:t> </a:t>
            </a:r>
            <a:r>
              <a:rPr lang="en" smtClean="0">
                <a:latin typeface="Palatino Linotype" pitchFamily="18" charset="0"/>
              </a:rPr>
              <a:t>gastrointestinal tract</a:t>
            </a:r>
            <a:endParaRPr lang="sr-Cyrl-RS" dirty="0" smtClean="0">
              <a:latin typeface="Palatino Linotype" pitchFamily="18" charset="0"/>
            </a:endParaRPr>
          </a:p>
          <a:p>
            <a:pPr marL="285750" indent="-285750">
              <a:lnSpc>
                <a:spcPct val="150000"/>
              </a:lnSpc>
            </a:pPr>
            <a:r>
              <a:rPr lang="en" dirty="0" smtClean="0">
                <a:latin typeface="Palatino Linotype" pitchFamily="18" charset="0"/>
              </a:rPr>
              <a:t>Hereditary forms (adenomatous and hamartous forms): tendency to malignant transformation</a:t>
            </a:r>
            <a:endParaRPr lang="x-none" dirty="0" smtClean="0">
              <a:latin typeface="Palatino Linotype" pitchFamily="18" charset="0"/>
            </a:endParaRPr>
          </a:p>
          <a:p>
            <a:pPr>
              <a:lnSpc>
                <a:spcPct val="150000"/>
              </a:lnSpc>
            </a:pPr>
            <a:endParaRPr lang="x-none" b="1" dirty="0">
              <a:latin typeface="Palatino Linotype" pitchFamily="18" charset="0"/>
            </a:endParaRPr>
          </a:p>
          <a:p>
            <a:pPr>
              <a:lnSpc>
                <a:spcPct val="150000"/>
              </a:lnSpc>
            </a:pPr>
            <a:endParaRPr lang="x-none" b="1" dirty="0">
              <a:latin typeface="Palatino Linotype" pitchFamily="18" charset="0"/>
            </a:endParaRPr>
          </a:p>
        </p:txBody>
      </p:sp>
      <p:sp>
        <p:nvSpPr>
          <p:cNvPr id="12"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Gastrointestinal polyposis</a:t>
            </a:r>
            <a:endParaRPr lang="ru-RU" sz="2000" b="1" dirty="0" smtClean="0">
              <a:solidFill>
                <a:srgbClr val="00B0F0"/>
              </a:solidFill>
              <a:latin typeface="Palatino Linotype" pitchFamily="18" charset="0"/>
            </a:endParaRPr>
          </a:p>
        </p:txBody>
      </p:sp>
      <p:pic>
        <p:nvPicPr>
          <p:cNvPr id="14" name="Picture 2" descr="C:\Users\Ivan Jovanovic\Desktop\ColorectalCancer-650x450.jpg"/>
          <p:cNvPicPr>
            <a:picLocks noChangeAspect="1" noChangeArrowheads="1"/>
          </p:cNvPicPr>
          <p:nvPr/>
        </p:nvPicPr>
        <p:blipFill>
          <a:blip r:embed="rId2" cstate="print"/>
          <a:srcRect/>
          <a:stretch>
            <a:fillRect/>
          </a:stretch>
        </p:blipFill>
        <p:spPr bwMode="auto">
          <a:xfrm>
            <a:off x="1219200" y="2667000"/>
            <a:ext cx="5888182" cy="3773010"/>
          </a:xfrm>
          <a:prstGeom prst="rect">
            <a:avLst/>
          </a:prstGeom>
          <a:noFill/>
        </p:spPr>
      </p:pic>
    </p:spTree>
    <p:extLst>
      <p:ext uri="{BB962C8B-B14F-4D97-AF65-F5344CB8AC3E}">
        <p14:creationId xmlns="" xmlns:p14="http://schemas.microsoft.com/office/powerpoint/2010/main" val="3744058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85800"/>
            <a:ext cx="9144000" cy="5632311"/>
          </a:xfrm>
          <a:prstGeom prst="rect">
            <a:avLst/>
          </a:prstGeom>
          <a:noFill/>
        </p:spPr>
        <p:txBody>
          <a:bodyPr wrap="square" rtlCol="0">
            <a:spAutoFit/>
          </a:bodyPr>
          <a:lstStyle/>
          <a:p>
            <a:pPr marL="285750" indent="-285750">
              <a:lnSpc>
                <a:spcPct val="150000"/>
              </a:lnSpc>
            </a:pPr>
            <a:r>
              <a:rPr lang="en" sz="1600" b="1" dirty="0" smtClean="0">
                <a:latin typeface="Palatino Linotype" pitchFamily="18" charset="0"/>
              </a:rPr>
              <a:t>Familial adenomatous polyposis syndrome:</a:t>
            </a:r>
          </a:p>
          <a:p>
            <a:pPr marL="285750" indent="-285750">
              <a:lnSpc>
                <a:spcPct val="150000"/>
              </a:lnSpc>
              <a:buFont typeface="Arial" pitchFamily="34" charset="0"/>
              <a:buChar char="•"/>
            </a:pPr>
            <a:r>
              <a:rPr lang="en" sz="1600" dirty="0" smtClean="0">
                <a:latin typeface="Palatino Linotype" pitchFamily="18" charset="0"/>
              </a:rPr>
              <a:t>Classic form of familial adenomatous polyposis (FAP)</a:t>
            </a:r>
          </a:p>
          <a:p>
            <a:pPr marL="285750" indent="-285750">
              <a:lnSpc>
                <a:spcPct val="150000"/>
              </a:lnSpc>
              <a:buFont typeface="Arial" pitchFamily="34" charset="0"/>
              <a:buChar char="•"/>
            </a:pPr>
            <a:r>
              <a:rPr lang="en" sz="1600" dirty="0" smtClean="0">
                <a:latin typeface="Palatino Linotype" pitchFamily="18" charset="0"/>
              </a:rPr>
              <a:t>Attenuated form (AFAP)</a:t>
            </a:r>
          </a:p>
          <a:p>
            <a:pPr marL="285750" indent="-285750">
              <a:lnSpc>
                <a:spcPct val="150000"/>
              </a:lnSpc>
              <a:buFont typeface="Arial" pitchFamily="34" charset="0"/>
              <a:buChar char="•"/>
            </a:pPr>
            <a:r>
              <a:rPr lang="en" sz="1600" dirty="0" smtClean="0">
                <a:latin typeface="Palatino Linotype" pitchFamily="18" charset="0"/>
              </a:rPr>
              <a:t>Gardner's sister</a:t>
            </a:r>
          </a:p>
          <a:p>
            <a:pPr marL="285750" indent="-285750">
              <a:lnSpc>
                <a:spcPct val="150000"/>
              </a:lnSpc>
              <a:buFont typeface="Arial" pitchFamily="34" charset="0"/>
              <a:buChar char="•"/>
            </a:pPr>
            <a:r>
              <a:rPr lang="en" sz="1600" dirty="0" smtClean="0">
                <a:latin typeface="Palatino Linotype" pitchFamily="18" charset="0"/>
              </a:rPr>
              <a:t>Turcotov sy              </a:t>
            </a:r>
            <a:endParaRPr lang="x-none" sz="1600" smtClean="0">
              <a:latin typeface="Palatino Linotype" pitchFamily="18" charset="0"/>
            </a:endParaRPr>
          </a:p>
          <a:p>
            <a:pPr>
              <a:lnSpc>
                <a:spcPct val="150000"/>
              </a:lnSpc>
            </a:pPr>
            <a:r>
              <a:rPr lang="en" sz="1600" b="1" smtClean="0">
                <a:latin typeface="Palatino Linotype" pitchFamily="18" charset="0"/>
              </a:rPr>
              <a:t>Classic </a:t>
            </a:r>
            <a:r>
              <a:rPr lang="en" sz="1600" b="1" dirty="0" smtClean="0">
                <a:latin typeface="Palatino Linotype" pitchFamily="18" charset="0"/>
              </a:rPr>
              <a:t>FAP:</a:t>
            </a:r>
          </a:p>
          <a:p>
            <a:pPr marL="285750" indent="-285750">
              <a:lnSpc>
                <a:spcPct val="150000"/>
              </a:lnSpc>
              <a:buFont typeface="Arial" pitchFamily="34" charset="0"/>
              <a:buChar char="•"/>
            </a:pPr>
            <a:r>
              <a:rPr lang="en" sz="1600" dirty="0" smtClean="0">
                <a:latin typeface="Palatino Linotype" pitchFamily="18" charset="0"/>
              </a:rPr>
              <a:t>Progressive </a:t>
            </a:r>
            <a:r>
              <a:rPr lang="en" sz="1600" smtClean="0">
                <a:latin typeface="Palatino Linotype" pitchFamily="18" charset="0"/>
              </a:rPr>
              <a:t>development </a:t>
            </a:r>
            <a:r>
              <a:rPr lang="en" sz="1600" dirty="0" smtClean="0">
                <a:latin typeface="Palatino Linotype" pitchFamily="18" charset="0"/>
              </a:rPr>
              <a:t>of several hundred to several thousand polyps</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smtClean="0">
                <a:latin typeface="Palatino Linotype" pitchFamily="18" charset="0"/>
              </a:rPr>
              <a:t>Autosomal</a:t>
            </a:r>
            <a:r>
              <a:rPr lang="en" sz="1600" dirty="0" smtClean="0">
                <a:latin typeface="Palatino Linotype" pitchFamily="18" charset="0"/>
              </a:rPr>
              <a:t> </a:t>
            </a:r>
            <a:r>
              <a:rPr lang="en" sz="1600" smtClean="0">
                <a:latin typeface="Palatino Linotype" pitchFamily="18" charset="0"/>
              </a:rPr>
              <a:t>dominant disease</a:t>
            </a:r>
            <a:endParaRPr lang="sr-Cyrl-RS" sz="1600"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A </a:t>
            </a:r>
            <a:r>
              <a:rPr lang="en" sz="1600" dirty="0" smtClean="0">
                <a:latin typeface="Palatino Linotype" pitchFamily="18" charset="0"/>
              </a:rPr>
              <a:t>RS </a:t>
            </a:r>
            <a:r>
              <a:rPr lang="en" sz="1600" smtClean="0">
                <a:latin typeface="Palatino Linotype" pitchFamily="18" charset="0"/>
              </a:rPr>
              <a:t>gene (inherited mutations of </a:t>
            </a:r>
            <a:r>
              <a:rPr lang="en" sz="1600" dirty="0" smtClean="0">
                <a:latin typeface="Palatino Linotype" pitchFamily="18" charset="0"/>
              </a:rPr>
              <a:t>the ARS </a:t>
            </a:r>
            <a:r>
              <a:rPr lang="en" sz="1600" smtClean="0">
                <a:latin typeface="Palatino Linotype" pitchFamily="18" charset="0"/>
              </a:rPr>
              <a:t>gene present in FAP)</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20% have a negative family history (new mutations at the ARS locus)</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Cancer appears after the age of 40 in almost 100% of patients</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Polyps are also present in the upper parts of the GIT (stomach, </a:t>
            </a:r>
            <a:r>
              <a:rPr lang="en" sz="1600" dirty="0" err="1" smtClean="0">
                <a:latin typeface="Palatino Linotype" pitchFamily="18" charset="0"/>
              </a:rPr>
              <a:t>duodenum </a:t>
            </a:r>
            <a:r>
              <a:rPr lang="en" sz="1600" dirty="0" smtClean="0">
                <a:latin typeface="Palatino Linotype" pitchFamily="18" charset="0"/>
              </a:rPr>
              <a:t>, </a:t>
            </a:r>
            <a:r>
              <a:rPr lang="en" sz="1600" dirty="0" err="1" smtClean="0">
                <a:latin typeface="Palatino Linotype" pitchFamily="18" charset="0"/>
              </a:rPr>
              <a:t>jejunum </a:t>
            </a:r>
            <a:r>
              <a:rPr lang="en" sz="1600" dirty="0" smtClean="0">
                <a:latin typeface="Palatino Linotype" pitchFamily="18" charset="0"/>
              </a:rPr>
              <a:t>, </a:t>
            </a:r>
            <a:r>
              <a:rPr lang="en" sz="1600" dirty="0" err="1" smtClean="0">
                <a:latin typeface="Palatino Linotype" pitchFamily="18" charset="0"/>
              </a:rPr>
              <a:t>ileum </a:t>
            </a:r>
            <a:r>
              <a:rPr lang="en" sz="1600"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The clinical picture is mostly </a:t>
            </a:r>
            <a:r>
              <a:rPr lang="en" sz="1600" dirty="0" err="1" smtClean="0">
                <a:latin typeface="Palatino Linotype" pitchFamily="18" charset="0"/>
              </a:rPr>
              <a:t>asymptomatic </a:t>
            </a:r>
            <a:r>
              <a:rPr lang="en" sz="1600" dirty="0" smtClean="0">
                <a:latin typeface="Palatino Linotype" pitchFamily="18" charset="0"/>
              </a:rPr>
              <a:t>until puberty, and with the development of colon polyps: pain, </a:t>
            </a:r>
            <a:r>
              <a:rPr lang="en" sz="1600" dirty="0" err="1" smtClean="0">
                <a:latin typeface="Palatino Linotype" pitchFamily="18" charset="0"/>
              </a:rPr>
              <a:t>hematochezia </a:t>
            </a:r>
            <a:r>
              <a:rPr lang="en" sz="1600" dirty="0" smtClean="0">
                <a:latin typeface="Palatino Linotype" pitchFamily="18" charset="0"/>
              </a:rPr>
              <a:t>, diarrhea</a:t>
            </a:r>
            <a:endParaRPr lang="x-none" sz="1600" dirty="0">
              <a:latin typeface="Palatino Linotype" pitchFamily="18" charset="0"/>
            </a:endParaRPr>
          </a:p>
        </p:txBody>
      </p:sp>
      <p:sp>
        <p:nvSpPr>
          <p:cNvPr id="9"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Familial adenomatous polyposis syndrome</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3520194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89723"/>
            <a:ext cx="8763000" cy="6001643"/>
          </a:xfrm>
          <a:prstGeom prst="rect">
            <a:avLst/>
          </a:prstGeom>
          <a:noFill/>
        </p:spPr>
        <p:txBody>
          <a:bodyPr wrap="square" rtlCol="0">
            <a:spAutoFit/>
          </a:bodyPr>
          <a:lstStyle/>
          <a:p>
            <a:pPr>
              <a:lnSpc>
                <a:spcPct val="150000"/>
              </a:lnSpc>
            </a:pPr>
            <a:r>
              <a:rPr lang="en" sz="1600" b="1" dirty="0" err="1" smtClean="0">
                <a:latin typeface="Palatino Linotype" pitchFamily="18" charset="0"/>
              </a:rPr>
              <a:t>Extraintestinal </a:t>
            </a:r>
            <a:r>
              <a:rPr lang="en" sz="1600" b="1" dirty="0" smtClean="0">
                <a:latin typeface="Palatino Linotype" pitchFamily="18" charset="0"/>
              </a:rPr>
              <a:t>manifestations of FAP:</a:t>
            </a:r>
          </a:p>
          <a:p>
            <a:pPr marL="285750" indent="-285750">
              <a:lnSpc>
                <a:spcPct val="150000"/>
              </a:lnSpc>
              <a:buFont typeface="Arial" pitchFamily="34" charset="0"/>
              <a:buChar char="•"/>
            </a:pPr>
            <a:r>
              <a:rPr lang="en" sz="1600" dirty="0" smtClean="0">
                <a:latin typeface="Palatino Linotype" pitchFamily="18" charset="0"/>
              </a:rPr>
              <a:t>Bone changes ( </a:t>
            </a:r>
            <a:r>
              <a:rPr lang="en" sz="1600" dirty="0" err="1" smtClean="0">
                <a:latin typeface="Palatino Linotype" pitchFamily="18" charset="0"/>
              </a:rPr>
              <a:t>osteomas </a:t>
            </a:r>
            <a:r>
              <a:rPr lang="en" sz="1600" dirty="0" smtClean="0">
                <a:latin typeface="Palatino Linotype" pitchFamily="18" charset="0"/>
              </a:rPr>
              <a:t>of facial bones, </a:t>
            </a:r>
            <a:r>
              <a:rPr lang="en" sz="1600" dirty="0" err="1" smtClean="0">
                <a:latin typeface="Palatino Linotype" pitchFamily="18" charset="0"/>
              </a:rPr>
              <a:t>mandible </a:t>
            </a:r>
            <a:r>
              <a:rPr lang="en" sz="1600" dirty="0" smtClean="0">
                <a:latin typeface="Palatino Linotype" pitchFamily="18" charset="0"/>
              </a:rPr>
              <a:t>, </a:t>
            </a:r>
            <a:r>
              <a:rPr lang="en" sz="1600" dirty="0" err="1" smtClean="0">
                <a:latin typeface="Palatino Linotype" pitchFamily="18" charset="0"/>
              </a:rPr>
              <a:t>maxilla </a:t>
            </a:r>
            <a:r>
              <a:rPr lang="en" sz="1600"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Dental changes (too many, </a:t>
            </a:r>
            <a:r>
              <a:rPr lang="en" sz="1600" dirty="0" err="1" smtClean="0">
                <a:latin typeface="Palatino Linotype" pitchFamily="18" charset="0"/>
              </a:rPr>
              <a:t>malformed </a:t>
            </a:r>
            <a:r>
              <a:rPr lang="en" sz="1600" dirty="0" smtClean="0">
                <a:latin typeface="Palatino Linotype" pitchFamily="18" charset="0"/>
              </a:rPr>
              <a:t>teeth, aberrantly formed tooth roots)</a:t>
            </a:r>
          </a:p>
          <a:p>
            <a:pPr marL="285750" indent="-285750">
              <a:lnSpc>
                <a:spcPct val="150000"/>
              </a:lnSpc>
              <a:buFont typeface="Arial" pitchFamily="34" charset="0"/>
              <a:buChar char="•"/>
            </a:pPr>
            <a:r>
              <a:rPr lang="en" sz="1600" dirty="0" err="1" smtClean="0">
                <a:latin typeface="Palatino Linotype" pitchFamily="18" charset="0"/>
              </a:rPr>
              <a:t>Congenital</a:t>
            </a:r>
            <a:r>
              <a:rPr lang="en" sz="1600" dirty="0" smtClean="0">
                <a:latin typeface="Palatino Linotype" pitchFamily="18" charset="0"/>
              </a:rPr>
              <a:t> </a:t>
            </a:r>
            <a:r>
              <a:rPr lang="en" sz="1600" dirty="0" err="1" smtClean="0">
                <a:latin typeface="Palatino Linotype" pitchFamily="18" charset="0"/>
              </a:rPr>
              <a:t>hypertrophy</a:t>
            </a:r>
            <a:r>
              <a:rPr lang="en" sz="1600" dirty="0" smtClean="0">
                <a:latin typeface="Palatino Linotype" pitchFamily="18" charset="0"/>
              </a:rPr>
              <a:t> </a:t>
            </a:r>
            <a:r>
              <a:rPr lang="en" sz="1600" dirty="0" err="1" smtClean="0">
                <a:latin typeface="Palatino Linotype" pitchFamily="18" charset="0"/>
              </a:rPr>
              <a:t>pigment</a:t>
            </a:r>
            <a:r>
              <a:rPr lang="en" sz="1600" dirty="0" smtClean="0">
                <a:latin typeface="Palatino Linotype" pitchFamily="18" charset="0"/>
              </a:rPr>
              <a:t> </a:t>
            </a:r>
            <a:r>
              <a:rPr lang="en" sz="1600" dirty="0" err="1" smtClean="0">
                <a:latin typeface="Palatino Linotype" pitchFamily="18" charset="0"/>
              </a:rPr>
              <a:t>epithelium</a:t>
            </a:r>
            <a:r>
              <a:rPr lang="en" sz="1600" dirty="0" smtClean="0">
                <a:latin typeface="Palatino Linotype" pitchFamily="18" charset="0"/>
              </a:rPr>
              <a:t> </a:t>
            </a:r>
            <a:r>
              <a:rPr lang="en" sz="1600" dirty="0" err="1" smtClean="0">
                <a:latin typeface="Palatino Linotype" pitchFamily="18" charset="0"/>
              </a:rPr>
              <a:t>retina</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Desmoid tumors (diffuse mesenteric </a:t>
            </a:r>
            <a:r>
              <a:rPr lang="en" sz="1600" smtClean="0">
                <a:latin typeface="Palatino Linotype" pitchFamily="18" charset="0"/>
              </a:rPr>
              <a:t>fibromatosis)</a:t>
            </a:r>
            <a:endParaRPr lang="en-US" sz="1600" dirty="0" smtClean="0">
              <a:latin typeface="Palatino Linotype" pitchFamily="18" charset="0"/>
            </a:endParaRPr>
          </a:p>
          <a:p>
            <a:pPr marL="285750" indent="-285750">
              <a:lnSpc>
                <a:spcPct val="150000"/>
              </a:lnSpc>
            </a:pPr>
            <a:endParaRPr lang="x-none" sz="1600" dirty="0" smtClean="0">
              <a:latin typeface="Palatino Linotype" pitchFamily="18" charset="0"/>
            </a:endParaRPr>
          </a:p>
          <a:p>
            <a:pPr>
              <a:lnSpc>
                <a:spcPct val="150000"/>
              </a:lnSpc>
            </a:pPr>
            <a:r>
              <a:rPr lang="en" sz="1600" b="1" dirty="0" smtClean="0">
                <a:latin typeface="Palatino Linotype" pitchFamily="18" charset="0"/>
              </a:rPr>
              <a:t>Diagnosis:</a:t>
            </a:r>
          </a:p>
          <a:p>
            <a:pPr marL="285750" indent="-285750">
              <a:lnSpc>
                <a:spcPct val="150000"/>
              </a:lnSpc>
              <a:buFont typeface="Arial" pitchFamily="34" charset="0"/>
              <a:buChar char="•"/>
            </a:pPr>
            <a:r>
              <a:rPr lang="en" sz="1600" dirty="0" err="1" smtClean="0">
                <a:latin typeface="Palatino Linotype" pitchFamily="18" charset="0"/>
              </a:rPr>
              <a:t>Colonoscopy</a:t>
            </a:r>
            <a:endParaRPr lang="x-none" sz="1600"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Genetic testing</a:t>
            </a:r>
            <a:endParaRPr lang="en-US" sz="1600" dirty="0" smtClean="0">
              <a:latin typeface="Palatino Linotype" pitchFamily="18" charset="0"/>
            </a:endParaRPr>
          </a:p>
          <a:p>
            <a:pPr marL="285750" indent="-285750">
              <a:lnSpc>
                <a:spcPct val="150000"/>
              </a:lnSpc>
            </a:pPr>
            <a:endParaRPr lang="x-none" sz="1600" dirty="0" smtClean="0">
              <a:latin typeface="Palatino Linotype" pitchFamily="18" charset="0"/>
            </a:endParaRPr>
          </a:p>
          <a:p>
            <a:pPr>
              <a:lnSpc>
                <a:spcPct val="150000"/>
              </a:lnSpc>
            </a:pPr>
            <a:r>
              <a:rPr lang="en" sz="1600" b="1" dirty="0" smtClean="0">
                <a:latin typeface="Palatino Linotype" pitchFamily="18" charset="0"/>
              </a:rPr>
              <a:t>Therapy:</a:t>
            </a:r>
          </a:p>
          <a:p>
            <a:pPr marL="285750" indent="-285750">
              <a:lnSpc>
                <a:spcPct val="150000"/>
              </a:lnSpc>
              <a:buFont typeface="Arial" pitchFamily="34" charset="0"/>
              <a:buChar char="•"/>
            </a:pPr>
            <a:r>
              <a:rPr lang="en" sz="1600" dirty="0" smtClean="0">
                <a:latin typeface="Palatino Linotype" pitchFamily="18" charset="0"/>
              </a:rPr>
              <a:t>Surgery</a:t>
            </a:r>
          </a:p>
          <a:p>
            <a:pPr marL="285750" indent="-285750">
              <a:lnSpc>
                <a:spcPct val="150000"/>
              </a:lnSpc>
              <a:buFont typeface="Arial" pitchFamily="34" charset="0"/>
              <a:buChar char="•"/>
            </a:pPr>
            <a:r>
              <a:rPr lang="en" sz="1600" dirty="0" smtClean="0">
                <a:latin typeface="Palatino Linotype" pitchFamily="18" charset="0"/>
              </a:rPr>
              <a:t>NSAIDs ( </a:t>
            </a:r>
            <a:r>
              <a:rPr lang="en" sz="1600" dirty="0" err="1" smtClean="0">
                <a:latin typeface="Palatino Linotype" pitchFamily="18" charset="0"/>
              </a:rPr>
              <a:t>sulindac </a:t>
            </a:r>
            <a:r>
              <a:rPr lang="en" sz="1600" dirty="0" smtClean="0">
                <a:latin typeface="Palatino Linotype" pitchFamily="18" charset="0"/>
              </a:rPr>
              <a:t>) - </a:t>
            </a:r>
            <a:r>
              <a:rPr lang="en" sz="1600" dirty="0" err="1" smtClean="0">
                <a:latin typeface="Palatino Linotype" pitchFamily="18" charset="0"/>
              </a:rPr>
              <a:t>inhibit cyclooxygenase </a:t>
            </a:r>
            <a:r>
              <a:rPr lang="en" sz="1600" dirty="0" smtClean="0">
                <a:latin typeface="Palatino Linotype" pitchFamily="18" charset="0"/>
              </a:rPr>
              <a:t>activity and lead to regression </a:t>
            </a:r>
            <a:r>
              <a:rPr lang="en" sz="1600" dirty="0" err="1" smtClean="0">
                <a:latin typeface="Palatino Linotype" pitchFamily="18" charset="0"/>
              </a:rPr>
              <a:t>of adenoma</a:t>
            </a:r>
            <a:endParaRPr lang="x-none" sz="1600" dirty="0" smtClean="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Familial adenomatous polyposis syndrome</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1866252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09600"/>
            <a:ext cx="8991600" cy="5909310"/>
          </a:xfrm>
          <a:prstGeom prst="rect">
            <a:avLst/>
          </a:prstGeom>
          <a:noFill/>
        </p:spPr>
        <p:txBody>
          <a:bodyPr wrap="square" rtlCol="0">
            <a:spAutoFit/>
          </a:bodyPr>
          <a:lstStyle/>
          <a:p>
            <a:pPr>
              <a:lnSpc>
                <a:spcPct val="150000"/>
              </a:lnSpc>
            </a:pPr>
            <a:endParaRPr lang="x-none" dirty="0">
              <a:latin typeface="Palatino Linotype" pitchFamily="18" charset="0"/>
            </a:endParaRPr>
          </a:p>
          <a:p>
            <a:pPr>
              <a:lnSpc>
                <a:spcPct val="150000"/>
              </a:lnSpc>
            </a:pPr>
            <a:r>
              <a:rPr lang="en" b="1" smtClean="0">
                <a:latin typeface="Palatino Linotype" pitchFamily="18" charset="0"/>
              </a:rPr>
              <a:t>Attenuated FAP</a:t>
            </a:r>
          </a:p>
          <a:p>
            <a:pPr marL="285750" indent="-285750">
              <a:lnSpc>
                <a:spcPct val="150000"/>
              </a:lnSpc>
              <a:buFont typeface="Arial" pitchFamily="34" charset="0"/>
              <a:buChar char="•"/>
            </a:pPr>
            <a:r>
              <a:rPr lang="en" smtClean="0">
                <a:latin typeface="Palatino Linotype" pitchFamily="18" charset="0"/>
              </a:rPr>
              <a:t>Smaller number of polyps compared to classic FAP, more proximal colon is affected</a:t>
            </a:r>
          </a:p>
          <a:p>
            <a:pPr marL="285750" indent="-285750">
              <a:lnSpc>
                <a:spcPct val="150000"/>
              </a:lnSpc>
              <a:buFont typeface="Arial" pitchFamily="34" charset="0"/>
              <a:buChar char="•"/>
            </a:pPr>
            <a:r>
              <a:rPr lang="en" dirty="0" smtClean="0">
                <a:latin typeface="Palatino Linotype" pitchFamily="18" charset="0"/>
              </a:rPr>
              <a:t>Flat adenomas are more common</a:t>
            </a:r>
            <a:endParaRPr lang="x-none" smtClean="0">
              <a:latin typeface="Palatino Linotype" pitchFamily="18" charset="0"/>
            </a:endParaRPr>
          </a:p>
          <a:p>
            <a:pPr>
              <a:lnSpc>
                <a:spcPct val="150000"/>
              </a:lnSpc>
            </a:pPr>
            <a:r>
              <a:rPr lang="en" smtClean="0">
                <a:latin typeface="Palatino Linotype" pitchFamily="18" charset="0"/>
              </a:rPr>
              <a:t>Later </a:t>
            </a:r>
            <a:r>
              <a:rPr lang="en" dirty="0" smtClean="0">
                <a:latin typeface="Palatino Linotype" pitchFamily="18" charset="0"/>
              </a:rPr>
              <a:t>occurrence of </a:t>
            </a:r>
            <a:r>
              <a:rPr lang="en" smtClean="0">
                <a:latin typeface="Palatino Linotype" pitchFamily="18" charset="0"/>
              </a:rPr>
              <a:t>colorectal cancer compared </a:t>
            </a:r>
            <a:r>
              <a:rPr lang="en" dirty="0" smtClean="0">
                <a:latin typeface="Palatino Linotype" pitchFamily="18" charset="0"/>
              </a:rPr>
              <a:t>to classical </a:t>
            </a:r>
            <a:r>
              <a:rPr lang="en" smtClean="0">
                <a:latin typeface="Palatino Linotype" pitchFamily="18" charset="0"/>
              </a:rPr>
              <a:t>FAP</a:t>
            </a:r>
            <a:endParaRPr lang="sr-Cyrl-RS" dirty="0" smtClean="0">
              <a:latin typeface="Palatino Linotype" pitchFamily="18" charset="0"/>
            </a:endParaRPr>
          </a:p>
          <a:p>
            <a:pPr>
              <a:lnSpc>
                <a:spcPct val="150000"/>
              </a:lnSpc>
            </a:pPr>
            <a:endParaRPr lang="sr-Cyrl-RS" dirty="0" smtClean="0">
              <a:latin typeface="Palatino Linotype" pitchFamily="18" charset="0"/>
            </a:endParaRPr>
          </a:p>
          <a:p>
            <a:pPr>
              <a:lnSpc>
                <a:spcPct val="150000"/>
              </a:lnSpc>
            </a:pPr>
            <a:r>
              <a:rPr lang="en" b="1" smtClean="0">
                <a:latin typeface="Palatino Linotype" pitchFamily="18" charset="0"/>
              </a:rPr>
              <a:t>Gardner's syndrome</a:t>
            </a:r>
            <a:endParaRPr lang="sr-Cyrl-RS"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Mutation of the same gene as in FAP</a:t>
            </a:r>
          </a:p>
          <a:p>
            <a:pPr marL="285750" indent="-285750">
              <a:lnSpc>
                <a:spcPct val="150000"/>
              </a:lnSpc>
              <a:buFont typeface="Arial" pitchFamily="34" charset="0"/>
              <a:buChar char="•"/>
            </a:pPr>
            <a:r>
              <a:rPr lang="en" smtClean="0">
                <a:latin typeface="Palatino Linotype" pitchFamily="18" charset="0"/>
              </a:rPr>
              <a:t>The expression of the genetic defect is stronger compared to classical FAP</a:t>
            </a:r>
          </a:p>
          <a:p>
            <a:pPr>
              <a:lnSpc>
                <a:spcPct val="150000"/>
              </a:lnSpc>
            </a:pPr>
            <a:r>
              <a:rPr lang="en" dirty="0" smtClean="0">
                <a:latin typeface="Palatino Linotype" pitchFamily="18" charset="0"/>
              </a:rPr>
              <a:t>Triad: </a:t>
            </a:r>
            <a:r>
              <a:rPr lang="en" smtClean="0">
                <a:latin typeface="Palatino Linotype" pitchFamily="18" charset="0"/>
              </a:rPr>
              <a:t>colon polyposis </a:t>
            </a:r>
            <a:r>
              <a:rPr lang="en" dirty="0" smtClean="0">
                <a:latin typeface="Palatino Linotype" pitchFamily="18" charset="0"/>
              </a:rPr>
              <a:t>, </a:t>
            </a:r>
            <a:r>
              <a:rPr lang="en" smtClean="0">
                <a:latin typeface="Palatino Linotype" pitchFamily="18" charset="0"/>
              </a:rPr>
              <a:t>bone tumors </a:t>
            </a:r>
            <a:r>
              <a:rPr lang="en" dirty="0" smtClean="0">
                <a:latin typeface="Palatino Linotype" pitchFamily="18" charset="0"/>
              </a:rPr>
              <a:t>, </a:t>
            </a:r>
            <a:r>
              <a:rPr lang="en" smtClean="0">
                <a:latin typeface="Palatino Linotype" pitchFamily="18" charset="0"/>
              </a:rPr>
              <a:t>soft tissue tumors</a:t>
            </a:r>
            <a:endParaRPr lang="sr-Cyrl-RS" dirty="0" smtClean="0">
              <a:latin typeface="Palatino Linotype" pitchFamily="18" charset="0"/>
            </a:endParaRPr>
          </a:p>
          <a:p>
            <a:pPr>
              <a:lnSpc>
                <a:spcPct val="150000"/>
              </a:lnSpc>
            </a:pPr>
            <a:endParaRPr lang="sr-Cyrl-RS" dirty="0" smtClean="0">
              <a:latin typeface="Palatino Linotype" pitchFamily="18" charset="0"/>
            </a:endParaRPr>
          </a:p>
          <a:p>
            <a:pPr>
              <a:lnSpc>
                <a:spcPct val="150000"/>
              </a:lnSpc>
            </a:pPr>
            <a:r>
              <a:rPr lang="en" b="1" smtClean="0">
                <a:latin typeface="Palatino Linotype" pitchFamily="18" charset="0"/>
              </a:rPr>
              <a:t>Turcot syndrome</a:t>
            </a:r>
          </a:p>
          <a:p>
            <a:pPr marL="285750" indent="-285750">
              <a:lnSpc>
                <a:spcPct val="150000"/>
              </a:lnSpc>
              <a:buFont typeface="Arial" pitchFamily="34" charset="0"/>
              <a:buChar char="•"/>
            </a:pPr>
            <a:r>
              <a:rPr lang="en" smtClean="0">
                <a:latin typeface="Palatino Linotype" pitchFamily="18" charset="0"/>
              </a:rPr>
              <a:t>Colon adenomas </a:t>
            </a:r>
            <a:r>
              <a:rPr lang="en" dirty="0" smtClean="0">
                <a:latin typeface="Palatino Linotype" pitchFamily="18" charset="0"/>
              </a:rPr>
              <a:t>and </a:t>
            </a:r>
            <a:r>
              <a:rPr lang="en" smtClean="0">
                <a:latin typeface="Palatino Linotype" pitchFamily="18" charset="0"/>
              </a:rPr>
              <a:t>CNS tumors</a:t>
            </a: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Familial adenomatous polyposis syndrome</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6620008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4230459578"/>
              </p:ext>
            </p:extLst>
          </p:nvPr>
        </p:nvGraphicFramePr>
        <p:xfrm>
          <a:off x="228600" y="441960"/>
          <a:ext cx="8610600" cy="2225040"/>
        </p:xfrm>
        <a:graphic>
          <a:graphicData uri="http://schemas.openxmlformats.org/drawingml/2006/table">
            <a:tbl>
              <a:tblPr firstRow="1" bandRow="1">
                <a:tableStyleId>{9D7B26C5-4107-4FEC-AEDC-1716B250A1EF}</a:tableStyleId>
              </a:tblPr>
              <a:tblGrid>
                <a:gridCol w="3962400"/>
                <a:gridCol w="4648200"/>
              </a:tblGrid>
              <a:tr h="370840">
                <a:tc>
                  <a:txBody>
                    <a:bodyPr/>
                    <a:lstStyle/>
                    <a:p>
                      <a:r>
                        <a:rPr lang="en" sz="1600" dirty="0" smtClean="0"/>
                        <a:t>Syndrome</a:t>
                      </a:r>
                      <a:endParaRPr lang="x-none" sz="1600" dirty="0">
                        <a:latin typeface="Palatino Linotype" pitchFamily="18" charset="0"/>
                      </a:endParaRPr>
                    </a:p>
                  </a:txBody>
                  <a:tcPr/>
                </a:tc>
                <a:tc>
                  <a:txBody>
                    <a:bodyPr/>
                    <a:lstStyle/>
                    <a:p>
                      <a:r>
                        <a:rPr lang="en" sz="1600" dirty="0" err="1" smtClean="0"/>
                        <a:t>Localization </a:t>
                      </a:r>
                      <a:r>
                        <a:rPr lang="en" sz="1600" dirty="0" smtClean="0"/>
                        <a:t>of polyps</a:t>
                      </a:r>
                      <a:endParaRPr lang="x-none" sz="1600" dirty="0">
                        <a:latin typeface="Palatino Linotype" pitchFamily="18" charset="0"/>
                      </a:endParaRPr>
                    </a:p>
                  </a:txBody>
                  <a:tcPr/>
                </a:tc>
              </a:tr>
              <a:tr h="370840">
                <a:tc>
                  <a:txBody>
                    <a:bodyPr/>
                    <a:lstStyle/>
                    <a:p>
                      <a:r>
                        <a:rPr lang="en" sz="1600" dirty="0" err="1" smtClean="0"/>
                        <a:t>Peutz </a:t>
                      </a:r>
                      <a:r>
                        <a:rPr lang="en" sz="1600" dirty="0" smtClean="0"/>
                        <a:t>- </a:t>
                      </a:r>
                      <a:r>
                        <a:rPr lang="en" sz="1600" dirty="0" err="1" smtClean="0"/>
                        <a:t>Jeghers </a:t>
                      </a:r>
                      <a:r>
                        <a:rPr lang="en" sz="1600" dirty="0" smtClean="0"/>
                        <a:t>syndrome</a:t>
                      </a:r>
                      <a:endParaRPr lang="x-none" sz="1600" dirty="0">
                        <a:latin typeface="Palatino Linotype" pitchFamily="18" charset="0"/>
                      </a:endParaRPr>
                    </a:p>
                  </a:txBody>
                  <a:tcPr/>
                </a:tc>
                <a:tc>
                  <a:txBody>
                    <a:bodyPr/>
                    <a:lstStyle/>
                    <a:p>
                      <a:r>
                        <a:rPr lang="en" sz="1600" dirty="0" smtClean="0"/>
                        <a:t>Small intestine, stomach, large intestine</a:t>
                      </a:r>
                      <a:endParaRPr lang="x-none" sz="1600" dirty="0">
                        <a:latin typeface="Palatino Linotype" pitchFamily="18" charset="0"/>
                      </a:endParaRPr>
                    </a:p>
                  </a:txBody>
                  <a:tcPr/>
                </a:tc>
              </a:tr>
              <a:tr h="370840">
                <a:tc>
                  <a:txBody>
                    <a:bodyPr/>
                    <a:lstStyle/>
                    <a:p>
                      <a:r>
                        <a:rPr lang="en" sz="1600" dirty="0" err="1" smtClean="0"/>
                        <a:t>Juvenile</a:t>
                      </a:r>
                      <a:r>
                        <a:rPr lang="en" sz="1600" dirty="0" smtClean="0"/>
                        <a:t> </a:t>
                      </a:r>
                      <a:r>
                        <a:rPr lang="en" sz="1600" dirty="0" err="1" smtClean="0"/>
                        <a:t>polyposis</a:t>
                      </a:r>
                      <a:endParaRPr lang="x-none" sz="1600" dirty="0">
                        <a:latin typeface="Palatino Linotype" pitchFamily="18" charset="0"/>
                      </a:endParaRPr>
                    </a:p>
                  </a:txBody>
                  <a:tcPr/>
                </a:tc>
                <a:tc>
                  <a:txBody>
                    <a:bodyPr/>
                    <a:lstStyle/>
                    <a:p>
                      <a:r>
                        <a:rPr lang="en" sz="1600" dirty="0" smtClean="0"/>
                        <a:t>Large intestine, </a:t>
                      </a:r>
                      <a:r>
                        <a:rPr lang="en" sz="1600" baseline="0" dirty="0" smtClean="0"/>
                        <a:t>small intestine, stomach</a:t>
                      </a:r>
                      <a:endParaRPr lang="x-none" sz="1600" dirty="0">
                        <a:latin typeface="Palatino Linotype" pitchFamily="18" charset="0"/>
                      </a:endParaRPr>
                    </a:p>
                  </a:txBody>
                  <a:tcPr/>
                </a:tc>
              </a:tr>
              <a:tr h="370840">
                <a:tc>
                  <a:txBody>
                    <a:bodyPr/>
                    <a:lstStyle/>
                    <a:p>
                      <a:r>
                        <a:rPr lang="en" sz="1600" dirty="0" err="1" smtClean="0"/>
                        <a:t>Neurofibromatosis</a:t>
                      </a:r>
                      <a:endParaRPr lang="x-none" sz="1600" dirty="0">
                        <a:latin typeface="Palatino Linotype" pitchFamily="18" charset="0"/>
                      </a:endParaRPr>
                    </a:p>
                  </a:txBody>
                  <a:tcPr/>
                </a:tc>
                <a:tc>
                  <a:txBody>
                    <a:bodyPr/>
                    <a:lstStyle/>
                    <a:p>
                      <a:r>
                        <a:rPr lang="en" sz="1600" dirty="0" smtClean="0"/>
                        <a:t>Stomach and small intestine</a:t>
                      </a:r>
                      <a:endParaRPr lang="x-none" sz="1600" dirty="0">
                        <a:latin typeface="Palatino Linotype" pitchFamily="18" charset="0"/>
                      </a:endParaRPr>
                    </a:p>
                  </a:txBody>
                  <a:tcPr/>
                </a:tc>
              </a:tr>
              <a:tr h="370840">
                <a:tc>
                  <a:txBody>
                    <a:bodyPr/>
                    <a:lstStyle/>
                    <a:p>
                      <a:r>
                        <a:rPr lang="en" sz="1600" dirty="0" err="1" smtClean="0"/>
                        <a:t>Cowden </a:t>
                      </a:r>
                      <a:r>
                        <a:rPr lang="en" sz="1600" dirty="0" smtClean="0"/>
                        <a:t>syndrome</a:t>
                      </a:r>
                      <a:endParaRPr lang="x-none" sz="1600" dirty="0">
                        <a:latin typeface="Palatino Linotype" pitchFamily="18" charset="0"/>
                      </a:endParaRPr>
                    </a:p>
                  </a:txBody>
                  <a:tcPr/>
                </a:tc>
                <a:tc>
                  <a:txBody>
                    <a:bodyPr/>
                    <a:lstStyle/>
                    <a:p>
                      <a:r>
                        <a:rPr lang="en" sz="1600" dirty="0" smtClean="0"/>
                        <a:t>Stomach and large intestine</a:t>
                      </a:r>
                      <a:endParaRPr lang="x-none" sz="1600" dirty="0">
                        <a:latin typeface="Palatino Linotype" pitchFamily="18" charset="0"/>
                      </a:endParaRPr>
                    </a:p>
                  </a:txBody>
                  <a:tcPr/>
                </a:tc>
              </a:tr>
              <a:tr h="370840">
                <a:tc>
                  <a:txBody>
                    <a:bodyPr/>
                    <a:lstStyle/>
                    <a:p>
                      <a:r>
                        <a:rPr lang="en" sz="1600" dirty="0" err="1" smtClean="0"/>
                        <a:t>Basal cell </a:t>
                      </a:r>
                      <a:r>
                        <a:rPr lang="en" sz="1600" dirty="0" smtClean="0"/>
                        <a:t>syndrome </a:t>
                      </a:r>
                      <a:r>
                        <a:rPr lang="en" sz="1600" dirty="0" err="1" smtClean="0"/>
                        <a:t>nevus</a:t>
                      </a:r>
                      <a:endParaRPr lang="x-none" sz="1600" dirty="0">
                        <a:latin typeface="Palatino Linotype" pitchFamily="18" charset="0"/>
                      </a:endParaRPr>
                    </a:p>
                  </a:txBody>
                  <a:tcPr/>
                </a:tc>
                <a:tc>
                  <a:txBody>
                    <a:bodyPr/>
                    <a:lstStyle/>
                    <a:p>
                      <a:r>
                        <a:rPr lang="en" sz="1600" dirty="0" smtClean="0"/>
                        <a:t>Colon</a:t>
                      </a:r>
                      <a:endParaRPr lang="x-none" sz="1600" dirty="0">
                        <a:latin typeface="Palatino Linotype" pitchFamily="18" charset="0"/>
                      </a:endParaRPr>
                    </a:p>
                  </a:txBody>
                  <a:tcPr/>
                </a:tc>
              </a:tr>
            </a:tbl>
          </a:graphicData>
        </a:graphic>
      </p:graphicFrame>
      <p:sp>
        <p:nvSpPr>
          <p:cNvPr id="4" name="TextBox 3"/>
          <p:cNvSpPr txBox="1"/>
          <p:nvPr/>
        </p:nvSpPr>
        <p:spPr>
          <a:xfrm>
            <a:off x="0" y="2667000"/>
            <a:ext cx="9144000" cy="3831818"/>
          </a:xfrm>
          <a:prstGeom prst="rect">
            <a:avLst/>
          </a:prstGeom>
          <a:noFill/>
        </p:spPr>
        <p:txBody>
          <a:bodyPr wrap="square" rtlCol="0">
            <a:spAutoFit/>
          </a:bodyPr>
          <a:lstStyle/>
          <a:p>
            <a:pPr>
              <a:lnSpc>
                <a:spcPct val="150000"/>
              </a:lnSpc>
            </a:pPr>
            <a:r>
              <a:rPr lang="en" sz="1600" b="1" dirty="0" err="1" smtClean="0">
                <a:latin typeface="Palatino Linotype" pitchFamily="18" charset="0"/>
              </a:rPr>
              <a:t>Peutz </a:t>
            </a:r>
            <a:r>
              <a:rPr lang="en" sz="1600" b="1" dirty="0" smtClean="0">
                <a:latin typeface="Palatino Linotype" pitchFamily="18" charset="0"/>
              </a:rPr>
              <a:t>- </a:t>
            </a:r>
            <a:r>
              <a:rPr lang="en" sz="1600" b="1" dirty="0" err="1" smtClean="0">
                <a:latin typeface="Palatino Linotype" pitchFamily="18" charset="0"/>
              </a:rPr>
              <a:t>Jeghers </a:t>
            </a:r>
            <a:r>
              <a:rPr lang="en" sz="1600" b="1" dirty="0" smtClean="0">
                <a:latin typeface="Palatino Linotype" pitchFamily="18" charset="0"/>
              </a:rPr>
              <a:t>syndrome</a:t>
            </a:r>
          </a:p>
          <a:p>
            <a:pPr marL="285750" indent="-285750">
              <a:lnSpc>
                <a:spcPct val="150000"/>
              </a:lnSpc>
              <a:buFont typeface="Arial" pitchFamily="34" charset="0"/>
              <a:buChar char="•"/>
            </a:pPr>
            <a:r>
              <a:rPr lang="en" sz="1600" dirty="0" smtClean="0">
                <a:latin typeface="Palatino Linotype" pitchFamily="18" charset="0"/>
              </a:rPr>
              <a:t>Mucocutaneous pigmentation (around the mouth, nostrils, lips, buccal mucosa, eyebrows, hands and feet, perianal and genital region) and gastrointestinal polyposis</a:t>
            </a:r>
          </a:p>
          <a:p>
            <a:pPr marL="285750" indent="-285750">
              <a:lnSpc>
                <a:spcPct val="150000"/>
              </a:lnSpc>
              <a:buFont typeface="Arial" pitchFamily="34" charset="0"/>
              <a:buChar char="•"/>
            </a:pPr>
            <a:r>
              <a:rPr lang="en" sz="1600" dirty="0" err="1" smtClean="0">
                <a:latin typeface="Palatino Linotype" pitchFamily="18" charset="0"/>
              </a:rPr>
              <a:t>Autosomal</a:t>
            </a:r>
            <a:r>
              <a:rPr lang="en" sz="1600" dirty="0" smtClean="0">
                <a:latin typeface="Palatino Linotype" pitchFamily="18" charset="0"/>
              </a:rPr>
              <a:t> </a:t>
            </a:r>
            <a:r>
              <a:rPr lang="en" sz="1600" smtClean="0">
                <a:latin typeface="Palatino Linotype" pitchFamily="18" charset="0"/>
              </a:rPr>
              <a:t>dominant disease</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Increased risk for cancers of the gastrointestinal as well as non-gastrointestinal organs</a:t>
            </a:r>
          </a:p>
          <a:p>
            <a:pPr marL="285750" indent="-285750">
              <a:lnSpc>
                <a:spcPct val="150000"/>
              </a:lnSpc>
            </a:pPr>
            <a:r>
              <a:rPr lang="en" sz="1600" b="1" dirty="0" smtClean="0">
                <a:latin typeface="Palatino Linotype" pitchFamily="18" charset="0"/>
              </a:rPr>
              <a:t>Juvenile polyposis</a:t>
            </a:r>
            <a:endParaRPr lang="sr-Cyrl-RS" sz="1600" dirty="0" smtClean="0">
              <a:latin typeface="Palatino Linotype" pitchFamily="18" charset="0"/>
            </a:endParaRPr>
          </a:p>
          <a:p>
            <a:pPr marL="285750" indent="-285750">
              <a:lnSpc>
                <a:spcPct val="150000"/>
              </a:lnSpc>
            </a:pPr>
            <a:r>
              <a:rPr lang="en" sz="1600" dirty="0" smtClean="0">
                <a:latin typeface="Palatino Linotype" pitchFamily="18" charset="0"/>
              </a:rPr>
              <a:t>stomach, colon, generalized.</a:t>
            </a:r>
          </a:p>
          <a:p>
            <a:pPr marL="285750" indent="-285750">
              <a:lnSpc>
                <a:spcPct val="150000"/>
              </a:lnSpc>
            </a:pPr>
            <a:r>
              <a:rPr lang="en" sz="1600" dirty="0" smtClean="0">
                <a:latin typeface="Palatino Linotype" pitchFamily="18" charset="0"/>
              </a:rPr>
              <a:t>symptoms begin in childhood</a:t>
            </a:r>
            <a:endParaRPr lang="x-none" sz="1600" dirty="0" smtClean="0">
              <a:latin typeface="Palatino Linotype" pitchFamily="18" charset="0"/>
            </a:endParaRPr>
          </a:p>
          <a:p>
            <a:pPr marL="285750" indent="-285750">
              <a:lnSpc>
                <a:spcPct val="150000"/>
              </a:lnSpc>
              <a:buFont typeface="Arial" pitchFamily="34" charset="0"/>
              <a:buChar char="•"/>
            </a:pPr>
            <a:endParaRPr lang="x-none" dirty="0">
              <a:latin typeface="Palatino Linotype" pitchFamily="18" charset="0"/>
            </a:endParaRPr>
          </a:p>
        </p:txBody>
      </p:sp>
      <p:sp>
        <p:nvSpPr>
          <p:cNvPr id="6" name="Rectangle 2"/>
          <p:cNvSpPr txBox="1">
            <a:spLocks noChangeArrowheads="1"/>
          </p:cNvSpPr>
          <p:nvPr/>
        </p:nvSpPr>
        <p:spPr>
          <a:xfrm>
            <a:off x="0" y="0"/>
            <a:ext cx="9144000" cy="381000"/>
          </a:xfrm>
          <a:prstGeom prst="rect">
            <a:avLst/>
          </a:prstGeom>
          <a:solidFill>
            <a:schemeClr val="bg1"/>
          </a:solidFill>
        </p:spPr>
        <p:txBody>
          <a:bodyPr/>
          <a:lstStyle/>
          <a:p>
            <a:pPr algn="ctr"/>
            <a:r>
              <a:rPr lang="en" sz="2000" b="1" smtClean="0">
                <a:latin typeface="Palatino Linotype" pitchFamily="18" charset="0"/>
              </a:rPr>
              <a:t>Familial hamartomatous polyposis syndromes</a:t>
            </a:r>
            <a:endParaRPr lang="x-none" sz="2000" b="1" dirty="0">
              <a:latin typeface="Palatino Linotype" pitchFamily="18" charset="0"/>
            </a:endParaRPr>
          </a:p>
        </p:txBody>
      </p:sp>
    </p:spTree>
    <p:extLst>
      <p:ext uri="{BB962C8B-B14F-4D97-AF65-F5344CB8AC3E}">
        <p14:creationId xmlns="" xmlns:p14="http://schemas.microsoft.com/office/powerpoint/2010/main" val="32132842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828800"/>
          </a:xfrm>
          <a:solidFill>
            <a:schemeClr val="bg1"/>
          </a:solidFill>
        </p:spPr>
        <p:txBody>
          <a:bodyPr>
            <a:noAutofit/>
          </a:bodyPr>
          <a:lstStyle/>
          <a:p>
            <a:r>
              <a:rPr lang="en" sz="3600" b="1" dirty="0" smtClean="0">
                <a:latin typeface="Palatino Linotype" pitchFamily="18" charset="0"/>
              </a:rPr>
              <a:t>COLORECTAL CARCINOMA </a:t>
            </a:r>
            <a:r>
              <a:rPr lang="ru-RU" sz="3600" b="1" dirty="0" smtClean="0">
                <a:latin typeface="Palatino Linotype" pitchFamily="18" charset="0"/>
              </a:rPr>
              <a:t/>
            </a:r>
            <a:br>
              <a:rPr lang="ru-RU" sz="3600" b="1" dirty="0" smtClean="0">
                <a:latin typeface="Palatino Linotype" pitchFamily="18" charset="0"/>
              </a:rPr>
            </a:br>
            <a:r>
              <a:rPr lang="en" sz="3600" b="1" dirty="0" smtClean="0">
                <a:latin typeface="Palatino Linotype" pitchFamily="18" charset="0"/>
              </a:rPr>
              <a:t>colon and/or rectal </a:t>
            </a:r>
            <a:r>
              <a:rPr lang="ru-RU" sz="3600" b="1" dirty="0" smtClean="0">
                <a:latin typeface="Palatino Linotype" pitchFamily="18" charset="0"/>
              </a:rPr>
              <a:t/>
            </a:r>
            <a:br>
              <a:rPr lang="ru-RU" sz="3600" b="1" dirty="0" smtClean="0">
                <a:latin typeface="Palatino Linotype" pitchFamily="18" charset="0"/>
              </a:rPr>
            </a:br>
            <a:r>
              <a:rPr lang="en" sz="3600" b="1" i="1" dirty="0" smtClean="0">
                <a:latin typeface="Palatino Linotype" pitchFamily="18" charset="0"/>
              </a:rPr>
              <a:t>cancer Carcinoma coli et recti</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sp>
        <p:nvSpPr>
          <p:cNvPr id="8" name="TextBox 7"/>
          <p:cNvSpPr txBox="1"/>
          <p:nvPr/>
        </p:nvSpPr>
        <p:spPr>
          <a:xfrm rot="16200000">
            <a:off x="-2349044" y="3823156"/>
            <a:ext cx="5638800" cy="430887"/>
          </a:xfrm>
          <a:prstGeom prst="rect">
            <a:avLst/>
          </a:prstGeom>
          <a:noFill/>
        </p:spPr>
        <p:txBody>
          <a:bodyPr wrap="square" rtlCol="0">
            <a:spAutoFit/>
          </a:bodyPr>
          <a:lstStyle/>
          <a:p>
            <a:r>
              <a:rPr lang="en" sz="1100" dirty="0" smtClean="0">
                <a:latin typeface="Palatino Linotype" pitchFamily="18" charset="0"/>
              </a:rPr>
              <a:t>Downloaded from:</a:t>
            </a:r>
          </a:p>
          <a:p>
            <a:r>
              <a:rPr lang="en" sz="1100" dirty="0" smtClean="0">
                <a:latin typeface="Palatino Linotype" pitchFamily="18" charset="0"/>
              </a:rPr>
              <a:t>https://health.clevelandclinic.org/what-you-can-do-to-catch-colon-cancer-early/</a:t>
            </a:r>
            <a:endParaRPr lang="en-US" sz="1100" dirty="0">
              <a:latin typeface="Palatino Linotype" pitchFamily="18" charset="0"/>
            </a:endParaRPr>
          </a:p>
        </p:txBody>
      </p:sp>
      <p:pic>
        <p:nvPicPr>
          <p:cNvPr id="6146" name="Picture 2" descr="C:\Users\Ivan Jovanovic\Desktop\ColorectalCancer-650x450.jpg"/>
          <p:cNvPicPr>
            <a:picLocks noChangeAspect="1" noChangeArrowheads="1"/>
          </p:cNvPicPr>
          <p:nvPr/>
        </p:nvPicPr>
        <p:blipFill>
          <a:blip r:embed="rId2" cstate="print"/>
          <a:srcRect/>
          <a:stretch>
            <a:fillRect/>
          </a:stretch>
        </p:blipFill>
        <p:spPr bwMode="auto">
          <a:xfrm>
            <a:off x="762000" y="1828800"/>
            <a:ext cx="7848600" cy="50292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05900" cy="6740307"/>
          </a:xfrm>
          <a:prstGeom prst="rect">
            <a:avLst/>
          </a:prstGeom>
        </p:spPr>
        <p:txBody>
          <a:bodyPr wrap="square">
            <a:spAutoFit/>
          </a:bodyPr>
          <a:lstStyle/>
          <a:p>
            <a:pPr>
              <a:lnSpc>
                <a:spcPct val="150000"/>
              </a:lnSpc>
            </a:pPr>
            <a:endParaRPr lang="sr-Cyrl-RS" sz="1600" dirty="0" smtClean="0">
              <a:latin typeface="Palatino Linotype" pitchFamily="18" charset="0"/>
            </a:endParaRPr>
          </a:p>
          <a:p>
            <a:pPr>
              <a:lnSpc>
                <a:spcPct val="150000"/>
              </a:lnSpc>
            </a:pPr>
            <a:r>
              <a:rPr lang="en" sz="1600" dirty="0" err="1" smtClean="0">
                <a:latin typeface="Palatino Linotype" pitchFamily="18" charset="0"/>
              </a:rPr>
              <a:t>Malignant</a:t>
            </a:r>
            <a:r>
              <a:rPr lang="en" sz="1600" dirty="0" smtClean="0">
                <a:latin typeface="Palatino Linotype" pitchFamily="18" charset="0"/>
              </a:rPr>
              <a:t> </a:t>
            </a:r>
            <a:r>
              <a:rPr lang="en" sz="1600" dirty="0" err="1">
                <a:latin typeface="Palatino Linotype" pitchFamily="18" charset="0"/>
              </a:rPr>
              <a:t>transformation</a:t>
            </a:r>
            <a:r>
              <a:rPr lang="en" sz="1600" dirty="0">
                <a:latin typeface="Palatino Linotype" pitchFamily="18" charset="0"/>
              </a:rPr>
              <a:t> </a:t>
            </a:r>
            <a:r>
              <a:rPr lang="en" sz="1600" dirty="0" err="1">
                <a:latin typeface="Palatino Linotype" pitchFamily="18" charset="0"/>
              </a:rPr>
              <a:t>epithelial</a:t>
            </a:r>
            <a:r>
              <a:rPr lang="en" sz="1600" dirty="0">
                <a:latin typeface="Palatino Linotype" pitchFamily="18" charset="0"/>
              </a:rPr>
              <a:t> </a:t>
            </a:r>
            <a:r>
              <a:rPr lang="en" sz="1600" dirty="0" err="1">
                <a:latin typeface="Palatino Linotype" pitchFamily="18" charset="0"/>
              </a:rPr>
              <a:t>cell</a:t>
            </a:r>
            <a:r>
              <a:rPr lang="en" sz="1600" dirty="0">
                <a:latin typeface="Palatino Linotype" pitchFamily="18" charset="0"/>
              </a:rPr>
              <a:t> </a:t>
            </a:r>
            <a:r>
              <a:rPr lang="en" sz="1600" dirty="0" err="1">
                <a:latin typeface="Palatino Linotype" pitchFamily="18" charset="0"/>
              </a:rPr>
              <a:t>column </a:t>
            </a:r>
            <a:r>
              <a:rPr lang="en" sz="1600" dirty="0">
                <a:latin typeface="Palatino Linotype" pitchFamily="18" charset="0"/>
              </a:rPr>
              <a:t>and/ </a:t>
            </a:r>
            <a:r>
              <a:rPr lang="en" sz="1600" dirty="0" err="1">
                <a:latin typeface="Palatino Linotype" pitchFamily="18" charset="0"/>
              </a:rPr>
              <a:t>or</a:t>
            </a:r>
            <a:r>
              <a:rPr lang="en" sz="1600" dirty="0">
                <a:latin typeface="Palatino Linotype" pitchFamily="18" charset="0"/>
              </a:rPr>
              <a:t> </a:t>
            </a:r>
            <a:r>
              <a:rPr lang="en" sz="1600" dirty="0" err="1">
                <a:latin typeface="Palatino Linotype" pitchFamily="18" charset="0"/>
              </a:rPr>
              <a:t>rectum</a:t>
            </a:r>
            <a:r>
              <a:rPr lang="en" sz="1600" dirty="0">
                <a:latin typeface="Palatino Linotype" pitchFamily="18" charset="0"/>
              </a:rPr>
              <a:t> </a:t>
            </a:r>
            <a:r>
              <a:rPr lang="en" sz="1600" dirty="0" err="1">
                <a:latin typeface="Palatino Linotype" pitchFamily="18" charset="0"/>
              </a:rPr>
              <a:t>arises</a:t>
            </a:r>
            <a:r>
              <a:rPr lang="en" sz="1600" dirty="0">
                <a:latin typeface="Palatino Linotype" pitchFamily="18" charset="0"/>
              </a:rPr>
              <a:t> </a:t>
            </a:r>
            <a:r>
              <a:rPr lang="en" sz="1600" dirty="0" err="1">
                <a:latin typeface="Palatino Linotype" pitchFamily="18" charset="0"/>
              </a:rPr>
              <a:t>colorectal</a:t>
            </a:r>
            <a:r>
              <a:rPr lang="en" sz="1600" dirty="0">
                <a:latin typeface="Palatino Linotype" pitchFamily="18" charset="0"/>
              </a:rPr>
              <a:t> </a:t>
            </a:r>
            <a:r>
              <a:rPr lang="en" sz="1600" dirty="0" err="1">
                <a:latin typeface="Palatino Linotype" pitchFamily="18" charset="0"/>
              </a:rPr>
              <a:t>cancer </a:t>
            </a:r>
            <a:r>
              <a:rPr lang="en" sz="1600" dirty="0">
                <a:latin typeface="Palatino Linotype" pitchFamily="18" charset="0"/>
              </a:rPr>
              <a:t>( </a:t>
            </a:r>
            <a:r>
              <a:rPr lang="en" sz="1600" dirty="0" err="1">
                <a:latin typeface="Palatino Linotype" pitchFamily="18" charset="0"/>
              </a:rPr>
              <a:t>eng </a:t>
            </a:r>
            <a:r>
              <a:rPr lang="en" sz="1600" dirty="0">
                <a:latin typeface="Palatino Linotype" pitchFamily="18" charset="0"/>
              </a:rPr>
              <a:t>. Colorectal cancer, CRC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v"/>
            </a:pPr>
            <a:r>
              <a:rPr lang="en" sz="1600" dirty="0" smtClean="0">
                <a:latin typeface="Palatino Linotype" pitchFamily="18" charset="0"/>
              </a:rPr>
              <a:t>mostly </a:t>
            </a:r>
            <a:r>
              <a:rPr lang="en" sz="1600" dirty="0" err="1">
                <a:latin typeface="Palatino Linotype" pitchFamily="18" charset="0"/>
              </a:rPr>
              <a:t>se</a:t>
            </a:r>
            <a:r>
              <a:rPr lang="en" sz="1600" dirty="0">
                <a:latin typeface="Palatino Linotype" pitchFamily="18" charset="0"/>
              </a:rPr>
              <a:t> </a:t>
            </a:r>
            <a:r>
              <a:rPr lang="en" sz="1600" dirty="0" err="1">
                <a:latin typeface="Palatino Linotype" pitchFamily="18" charset="0"/>
              </a:rPr>
              <a:t>develops</a:t>
            </a:r>
            <a:r>
              <a:rPr lang="en" sz="1600" dirty="0">
                <a:latin typeface="Palatino Linotype" pitchFamily="18" charset="0"/>
              </a:rPr>
              <a:t> </a:t>
            </a:r>
            <a:r>
              <a:rPr lang="en" sz="1600" dirty="0" err="1">
                <a:latin typeface="Palatino Linotype" pitchFamily="18" charset="0"/>
              </a:rPr>
              <a:t>slow</a:t>
            </a:r>
            <a:r>
              <a:rPr lang="en" sz="1600" dirty="0">
                <a:latin typeface="Palatino Linotype" pitchFamily="18" charset="0"/>
              </a:rPr>
              <a:t> </a:t>
            </a:r>
            <a:r>
              <a:rPr lang="en" sz="1600" dirty="0" err="1">
                <a:latin typeface="Palatino Linotype" pitchFamily="18" charset="0"/>
              </a:rPr>
              <a:t>during</a:t>
            </a:r>
            <a:r>
              <a:rPr lang="en" sz="1600" dirty="0">
                <a:latin typeface="Palatino Linotype" pitchFamily="18" charset="0"/>
              </a:rPr>
              <a:t> </a:t>
            </a:r>
            <a:r>
              <a:rPr lang="en" sz="1600" dirty="0" err="1">
                <a:latin typeface="Palatino Linotype" pitchFamily="18" charset="0"/>
              </a:rPr>
              <a:t>period</a:t>
            </a:r>
            <a:r>
              <a:rPr lang="en" sz="1600" dirty="0">
                <a:latin typeface="Palatino Linotype" pitchFamily="18" charset="0"/>
              </a:rPr>
              <a:t> </a:t>
            </a:r>
            <a:r>
              <a:rPr lang="en" sz="1600" dirty="0" err="1">
                <a:latin typeface="Palatino Linotype" pitchFamily="18" charset="0"/>
              </a:rPr>
              <a:t>from </a:t>
            </a:r>
            <a:r>
              <a:rPr lang="en" sz="1600" dirty="0">
                <a:latin typeface="Palatino Linotype" pitchFamily="18" charset="0"/>
              </a:rPr>
              <a:t>5 </a:t>
            </a:r>
            <a:r>
              <a:rPr lang="en" sz="1600" dirty="0" err="1">
                <a:latin typeface="Palatino Linotype" pitchFamily="18" charset="0"/>
              </a:rPr>
              <a:t>to </a:t>
            </a:r>
            <a:r>
              <a:rPr lang="en" sz="1600" dirty="0">
                <a:latin typeface="Palatino Linotype" pitchFamily="18" charset="0"/>
              </a:rPr>
              <a:t>15 </a:t>
            </a:r>
            <a:r>
              <a:rPr lang="en" sz="1600" dirty="0" err="1">
                <a:latin typeface="Palatino Linotype" pitchFamily="18" charset="0"/>
              </a:rPr>
              <a:t>years</a:t>
            </a:r>
            <a:r>
              <a:rPr lang="en" sz="1600" dirty="0">
                <a:latin typeface="Palatino Linotype" pitchFamily="18" charset="0"/>
              </a:rPr>
              <a:t> </a:t>
            </a:r>
            <a:endParaRPr lang="x-none" sz="1600" dirty="0" smtClean="0">
              <a:latin typeface="Palatino Linotype" pitchFamily="18" charset="0"/>
            </a:endParaRPr>
          </a:p>
          <a:p>
            <a:pPr marL="285750" indent="-285750">
              <a:lnSpc>
                <a:spcPct val="150000"/>
              </a:lnSpc>
              <a:buFont typeface="Wingdings" pitchFamily="2" charset="2"/>
              <a:buChar char="v"/>
            </a:pPr>
            <a:r>
              <a:rPr lang="en" sz="1600" dirty="0" err="1" smtClean="0">
                <a:latin typeface="Palatino Linotype" pitchFamily="18" charset="0"/>
              </a:rPr>
              <a:t>n aypre</a:t>
            </a:r>
            <a:r>
              <a:rPr lang="en" sz="1600" dirty="0" smtClean="0">
                <a:latin typeface="Palatino Linotype" pitchFamily="18" charset="0"/>
              </a:rPr>
              <a:t> </a:t>
            </a:r>
            <a:r>
              <a:rPr lang="en" sz="1600" dirty="0" err="1">
                <a:latin typeface="Palatino Linotype" pitchFamily="18" charset="0"/>
              </a:rPr>
              <a:t>becoming</a:t>
            </a:r>
            <a:r>
              <a:rPr lang="en" sz="1600" dirty="0">
                <a:latin typeface="Palatino Linotype" pitchFamily="18" charset="0"/>
              </a:rPr>
              <a:t> </a:t>
            </a:r>
            <a:r>
              <a:rPr lang="en" sz="1600" dirty="0" err="1">
                <a:latin typeface="Palatino Linotype" pitchFamily="18" charset="0"/>
              </a:rPr>
              <a:t>benign </a:t>
            </a:r>
            <a:r>
              <a:rPr lang="en" sz="1600" dirty="0">
                <a:latin typeface="Palatino Linotype" pitchFamily="18" charset="0"/>
              </a:rPr>
              <a:t>, </a:t>
            </a:r>
            <a:r>
              <a:rPr lang="en" sz="1600" dirty="0" err="1">
                <a:latin typeface="Palatino Linotype" pitchFamily="18" charset="0"/>
              </a:rPr>
              <a:t>non-cancerous</a:t>
            </a:r>
            <a:r>
              <a:rPr lang="en" sz="1600" dirty="0">
                <a:latin typeface="Palatino Linotype" pitchFamily="18" charset="0"/>
              </a:rPr>
              <a:t> </a:t>
            </a:r>
            <a:r>
              <a:rPr lang="en" sz="1600" dirty="0" err="1">
                <a:latin typeface="Palatino Linotype" pitchFamily="18" charset="0"/>
              </a:rPr>
              <a:t>polyps </a:t>
            </a:r>
            <a:r>
              <a:rPr lang="en" sz="1600" dirty="0">
                <a:latin typeface="Palatino Linotype" pitchFamily="18" charset="0"/>
              </a:rPr>
              <a:t>, </a:t>
            </a:r>
            <a:r>
              <a:rPr lang="en" sz="1600" dirty="0" err="1">
                <a:latin typeface="Palatino Linotype" pitchFamily="18" charset="0"/>
              </a:rPr>
              <a:t>from</a:t>
            </a:r>
            <a:r>
              <a:rPr lang="en" sz="1600" dirty="0">
                <a:latin typeface="Palatino Linotype" pitchFamily="18" charset="0"/>
              </a:rPr>
              <a:t> </a:t>
            </a:r>
            <a:r>
              <a:rPr lang="en" sz="1600" dirty="0" err="1">
                <a:latin typeface="Palatino Linotype" pitchFamily="18" charset="0"/>
              </a:rPr>
              <a:t>which</a:t>
            </a:r>
            <a:r>
              <a:rPr lang="en" sz="1600" dirty="0">
                <a:latin typeface="Palatino Linotype" pitchFamily="18" charset="0"/>
              </a:rPr>
              <a:t> </a:t>
            </a:r>
            <a:r>
              <a:rPr lang="en" sz="1600" dirty="0" err="1">
                <a:latin typeface="Palatino Linotype" pitchFamily="18" charset="0"/>
              </a:rPr>
              <a:t>some</a:t>
            </a:r>
            <a:r>
              <a:rPr lang="en" sz="1600" dirty="0">
                <a:latin typeface="Palatino Linotype" pitchFamily="18" charset="0"/>
              </a:rPr>
              <a:t> </a:t>
            </a:r>
            <a:r>
              <a:rPr lang="en" sz="1600" dirty="0" err="1">
                <a:latin typeface="Palatino Linotype" pitchFamily="18" charset="0"/>
              </a:rPr>
              <a:t>I can</a:t>
            </a:r>
            <a:r>
              <a:rPr lang="en" sz="1600" dirty="0">
                <a:latin typeface="Palatino Linotype" pitchFamily="18" charset="0"/>
              </a:rPr>
              <a:t> </a:t>
            </a:r>
            <a:r>
              <a:rPr lang="en" sz="1600" dirty="0" err="1">
                <a:latin typeface="Palatino Linotype" pitchFamily="18" charset="0"/>
              </a:rPr>
              <a:t>get across</a:t>
            </a:r>
            <a:r>
              <a:rPr lang="en" sz="1600" dirty="0">
                <a:latin typeface="Palatino Linotype" pitchFamily="18" charset="0"/>
              </a:rPr>
              <a:t> </a:t>
            </a:r>
            <a:r>
              <a:rPr lang="en" sz="1600" dirty="0" err="1">
                <a:latin typeface="Palatino Linotype" pitchFamily="18" charset="0"/>
              </a:rPr>
              <a:t>later </a:t>
            </a:r>
            <a:r>
              <a:rPr lang="en" sz="1600" dirty="0">
                <a:latin typeface="Palatino Linotype" pitchFamily="18" charset="0"/>
              </a:rPr>
              <a:t>in </a:t>
            </a:r>
            <a:r>
              <a:rPr lang="en" sz="1600" dirty="0" err="1">
                <a:latin typeface="Palatino Linotype" pitchFamily="18" charset="0"/>
              </a:rPr>
              <a:t>malignant</a:t>
            </a:r>
            <a:r>
              <a:rPr lang="en" sz="1600" dirty="0">
                <a:latin typeface="Palatino Linotype" pitchFamily="18" charset="0"/>
              </a:rPr>
              <a:t> </a:t>
            </a:r>
            <a:r>
              <a:rPr lang="en" sz="1600" dirty="0" err="1" smtClean="0">
                <a:latin typeface="Palatino Linotype" pitchFamily="18" charset="0"/>
              </a:rPr>
              <a:t>tumors</a:t>
            </a:r>
            <a:r>
              <a:rPr lang="en" sz="1600" dirty="0" smtClean="0">
                <a:latin typeface="Palatino Linotype" pitchFamily="18" charset="0"/>
              </a:rPr>
              <a:t> (adenoma-carcinoma sequence)</a:t>
            </a:r>
            <a:endParaRPr lang="x-none" sz="1600" dirty="0" smtClean="0">
              <a:latin typeface="Palatino Linotype" pitchFamily="18" charset="0"/>
            </a:endParaRPr>
          </a:p>
          <a:p>
            <a:pPr marL="285750" indent="-285750">
              <a:lnSpc>
                <a:spcPct val="150000"/>
              </a:lnSpc>
              <a:buFont typeface="Wingdings" pitchFamily="2" charset="2"/>
              <a:buChar char="v"/>
            </a:pPr>
            <a:r>
              <a:rPr lang="en" sz="1600" dirty="0" err="1" smtClean="0">
                <a:latin typeface="Palatino Linotype" pitchFamily="18" charset="0"/>
              </a:rPr>
              <a:t>n akon</a:t>
            </a:r>
            <a:r>
              <a:rPr lang="en" sz="1600" dirty="0" smtClean="0">
                <a:latin typeface="Palatino Linotype" pitchFamily="18" charset="0"/>
              </a:rPr>
              <a:t> </a:t>
            </a:r>
            <a:r>
              <a:rPr lang="en" sz="1600" dirty="0" err="1" smtClean="0">
                <a:latin typeface="Palatino Linotype" pitchFamily="18" charset="0"/>
              </a:rPr>
              <a:t>stage</a:t>
            </a:r>
            <a:r>
              <a:rPr lang="en" sz="1600" dirty="0" smtClean="0">
                <a:latin typeface="Palatino Linotype" pitchFamily="18" charset="0"/>
              </a:rPr>
              <a:t> </a:t>
            </a:r>
            <a:r>
              <a:rPr lang="en" sz="1600" dirty="0" err="1" smtClean="0">
                <a:latin typeface="Palatino Linotype" pitchFamily="18" charset="0"/>
              </a:rPr>
              <a:t>polyp </a:t>
            </a:r>
            <a:r>
              <a:rPr lang="en" sz="1600" dirty="0" smtClean="0">
                <a:latin typeface="Palatino Linotype" pitchFamily="18" charset="0"/>
              </a:rPr>
              <a:t>, malignant </a:t>
            </a:r>
            <a:r>
              <a:rPr lang="en" sz="1600" dirty="0" err="1" smtClean="0">
                <a:latin typeface="Palatino Linotype" pitchFamily="18" charset="0"/>
              </a:rPr>
              <a:t>cells</a:t>
            </a:r>
            <a:r>
              <a:rPr lang="en" sz="1600" dirty="0" smtClean="0">
                <a:latin typeface="Palatino Linotype" pitchFamily="18" charset="0"/>
              </a:rPr>
              <a:t> </a:t>
            </a:r>
            <a:r>
              <a:rPr lang="en" sz="1600" dirty="0" err="1" smtClean="0">
                <a:latin typeface="Palatino Linotype" pitchFamily="18" charset="0"/>
              </a:rPr>
              <a:t>se</a:t>
            </a:r>
            <a:r>
              <a:rPr lang="en" sz="1600" dirty="0" smtClean="0">
                <a:latin typeface="Palatino Linotype" pitchFamily="18" charset="0"/>
              </a:rPr>
              <a:t> </a:t>
            </a:r>
            <a:r>
              <a:rPr lang="en" sz="1600" dirty="0" err="1" smtClean="0">
                <a:latin typeface="Palatino Linotype" pitchFamily="18" charset="0"/>
              </a:rPr>
              <a:t>spread </a:t>
            </a:r>
            <a:r>
              <a:rPr lang="en" sz="1600" dirty="0" smtClean="0">
                <a:latin typeface="Palatino Linotype" pitchFamily="18" charset="0"/>
              </a:rPr>
              <a:t>in </a:t>
            </a:r>
            <a:r>
              <a:rPr lang="en" sz="1600" dirty="0" err="1" smtClean="0">
                <a:latin typeface="Palatino Linotype" pitchFamily="18" charset="0"/>
              </a:rPr>
              <a:t>layers</a:t>
            </a:r>
            <a:r>
              <a:rPr lang="en" sz="1600" dirty="0" smtClean="0">
                <a:latin typeface="Palatino Linotype" pitchFamily="18" charset="0"/>
              </a:rPr>
              <a:t> </a:t>
            </a:r>
            <a:r>
              <a:rPr lang="en" sz="1600" dirty="0" err="1" smtClean="0">
                <a:latin typeface="Palatino Linotype" pitchFamily="18" charset="0"/>
              </a:rPr>
              <a:t>wall</a:t>
            </a:r>
            <a:r>
              <a:rPr lang="en" sz="1600" dirty="0" smtClean="0">
                <a:latin typeface="Palatino Linotype" pitchFamily="18" charset="0"/>
              </a:rPr>
              <a:t> </a:t>
            </a:r>
            <a:r>
              <a:rPr lang="en" sz="1600" dirty="0" err="1" smtClean="0">
                <a:latin typeface="Palatino Linotype" pitchFamily="18" charset="0"/>
              </a:rPr>
              <a:t>column </a:t>
            </a:r>
            <a:r>
              <a:rPr lang="en" sz="1600" dirty="0" smtClean="0">
                <a:latin typeface="Palatino Linotype" pitchFamily="18" charset="0"/>
              </a:rPr>
              <a:t>and/ </a:t>
            </a:r>
            <a:r>
              <a:rPr lang="en" sz="1600" dirty="0" err="1" smtClean="0">
                <a:latin typeface="Palatino Linotype" pitchFamily="18" charset="0"/>
              </a:rPr>
              <a:t>or</a:t>
            </a:r>
            <a:r>
              <a:rPr lang="en" sz="1600" dirty="0" smtClean="0">
                <a:latin typeface="Palatino Linotype" pitchFamily="18" charset="0"/>
              </a:rPr>
              <a:t> </a:t>
            </a:r>
            <a:r>
              <a:rPr lang="en" sz="1600" dirty="0" err="1" smtClean="0">
                <a:latin typeface="Palatino Linotype" pitchFamily="18" charset="0"/>
              </a:rPr>
              <a:t>rectum </a:t>
            </a:r>
            <a:r>
              <a:rPr lang="en" sz="1600" dirty="0" smtClean="0">
                <a:latin typeface="Palatino Linotype" pitchFamily="18" charset="0"/>
              </a:rPr>
              <a:t>and </a:t>
            </a:r>
            <a:r>
              <a:rPr lang="en" sz="1600" dirty="0" err="1" smtClean="0">
                <a:latin typeface="Palatino Linotype" pitchFamily="18" charset="0"/>
              </a:rPr>
              <a:t>form</a:t>
            </a:r>
            <a:r>
              <a:rPr lang="en" sz="1600" dirty="0" smtClean="0">
                <a:latin typeface="Palatino Linotype" pitchFamily="18" charset="0"/>
              </a:rPr>
              <a:t> </a:t>
            </a:r>
            <a:r>
              <a:rPr lang="en" sz="1600" dirty="0" err="1" smtClean="0">
                <a:latin typeface="Palatino Linotype" pitchFamily="18" charset="0"/>
              </a:rPr>
              <a:t>malignant</a:t>
            </a:r>
            <a:r>
              <a:rPr lang="en" sz="1600" dirty="0" smtClean="0">
                <a:latin typeface="Palatino Linotype" pitchFamily="18" charset="0"/>
              </a:rPr>
              <a:t> </a:t>
            </a:r>
            <a:r>
              <a:rPr lang="en" sz="1600" dirty="0" err="1" smtClean="0">
                <a:latin typeface="Palatino Linotype" pitchFamily="18" charset="0"/>
              </a:rPr>
              <a:t>tumor</a:t>
            </a:r>
            <a:endParaRPr lang="en-US" sz="1600" dirty="0" smtClean="0">
              <a:latin typeface="Palatino Linotype" pitchFamily="18" charset="0"/>
            </a:endParaRPr>
          </a:p>
          <a:p>
            <a:pPr marL="285750" indent="-285750">
              <a:lnSpc>
                <a:spcPct val="150000"/>
              </a:lnSpc>
              <a:buFont typeface="Wingdings" pitchFamily="2" charset="2"/>
              <a:buChar char="v"/>
            </a:pPr>
            <a:r>
              <a:rPr lang="en" sz="1600" dirty="0" smtClean="0">
                <a:latin typeface="Palatino Linotype" pitchFamily="18" charset="0"/>
              </a:rPr>
              <a:t>expansion </a:t>
            </a:r>
            <a:r>
              <a:rPr lang="en" sz="1600" dirty="0" err="1" smtClean="0">
                <a:latin typeface="Palatino Linotype" pitchFamily="18" charset="0"/>
              </a:rPr>
              <a:t>_</a:t>
            </a:r>
            <a:r>
              <a:rPr lang="en" sz="1600" dirty="0" smtClean="0">
                <a:latin typeface="Palatino Linotype" pitchFamily="18" charset="0"/>
              </a:rPr>
              <a:t> </a:t>
            </a:r>
            <a:r>
              <a:rPr lang="en" sz="1600" dirty="0" err="1" smtClean="0">
                <a:latin typeface="Palatino Linotype" pitchFamily="18" charset="0"/>
              </a:rPr>
              <a:t>across</a:t>
            </a:r>
            <a:r>
              <a:rPr lang="en" sz="1600" dirty="0" smtClean="0">
                <a:latin typeface="Palatino Linotype" pitchFamily="18" charset="0"/>
              </a:rPr>
              <a:t> </a:t>
            </a:r>
            <a:r>
              <a:rPr lang="en" sz="1600" dirty="0" err="1" smtClean="0">
                <a:latin typeface="Palatino Linotype" pitchFamily="18" charset="0"/>
              </a:rPr>
              <a:t>blood </a:t>
            </a:r>
            <a:r>
              <a:rPr lang="en" sz="1600" dirty="0" smtClean="0">
                <a:latin typeface="Palatino Linotype" pitchFamily="18" charset="0"/>
              </a:rPr>
              <a:t>and </a:t>
            </a:r>
            <a:r>
              <a:rPr lang="en" sz="1600" dirty="0" err="1" smtClean="0">
                <a:latin typeface="Palatino Linotype" pitchFamily="18" charset="0"/>
              </a:rPr>
              <a:t>lymphatic</a:t>
            </a:r>
            <a:r>
              <a:rPr lang="en" sz="1600" dirty="0" smtClean="0">
                <a:latin typeface="Palatino Linotype" pitchFamily="18" charset="0"/>
              </a:rPr>
              <a:t> </a:t>
            </a:r>
            <a:r>
              <a:rPr lang="en" sz="1600" dirty="0" err="1" smtClean="0">
                <a:latin typeface="Palatino Linotype" pitchFamily="18" charset="0"/>
              </a:rPr>
              <a:t>courts</a:t>
            </a:r>
            <a:r>
              <a:rPr lang="en" sz="1600" dirty="0" smtClean="0">
                <a:latin typeface="Palatino Linotype" pitchFamily="18" charset="0"/>
              </a:rPr>
              <a:t> </a:t>
            </a:r>
            <a:r>
              <a:rPr lang="en" sz="1600" dirty="0" err="1" smtClean="0">
                <a:latin typeface="Palatino Linotype" pitchFamily="18" charset="0"/>
              </a:rPr>
              <a:t>to</a:t>
            </a:r>
            <a:r>
              <a:rPr lang="en" sz="1600" dirty="0" smtClean="0">
                <a:latin typeface="Palatino Linotype" pitchFamily="18" charset="0"/>
              </a:rPr>
              <a:t> </a:t>
            </a:r>
            <a:r>
              <a:rPr lang="en" sz="1600" dirty="0" err="1" smtClean="0">
                <a:latin typeface="Palatino Linotype" pitchFamily="18" charset="0"/>
              </a:rPr>
              <a:t>distant</a:t>
            </a:r>
            <a:r>
              <a:rPr lang="en" sz="1600" dirty="0" smtClean="0">
                <a:latin typeface="Palatino Linotype" pitchFamily="18" charset="0"/>
              </a:rPr>
              <a:t> </a:t>
            </a:r>
            <a:r>
              <a:rPr lang="en" sz="1600" dirty="0" err="1" smtClean="0">
                <a:latin typeface="Palatino Linotype" pitchFamily="18" charset="0"/>
              </a:rPr>
              <a:t>organs</a:t>
            </a:r>
            <a:r>
              <a:rPr lang="en" sz="1600" dirty="0" smtClean="0">
                <a:latin typeface="Palatino Linotype" pitchFamily="18" charset="0"/>
              </a:rPr>
              <a:t> </a:t>
            </a:r>
            <a:r>
              <a:rPr lang="en" sz="1600" dirty="0" err="1" smtClean="0">
                <a:latin typeface="Palatino Linotype" pitchFamily="18" charset="0"/>
              </a:rPr>
              <a:t>form</a:t>
            </a:r>
            <a:r>
              <a:rPr lang="en" sz="1600" dirty="0" smtClean="0">
                <a:latin typeface="Palatino Linotype" pitchFamily="18" charset="0"/>
              </a:rPr>
              <a:t> </a:t>
            </a:r>
            <a:r>
              <a:rPr lang="en" sz="1600" dirty="0" err="1" smtClean="0">
                <a:latin typeface="Palatino Linotype" pitchFamily="18" charset="0"/>
              </a:rPr>
              <a:t>se</a:t>
            </a:r>
            <a:r>
              <a:rPr lang="en" sz="1600" dirty="0" smtClean="0">
                <a:latin typeface="Palatino Linotype" pitchFamily="18" charset="0"/>
              </a:rPr>
              <a:t> </a:t>
            </a:r>
            <a:r>
              <a:rPr lang="en" sz="1600" dirty="0" err="1" smtClean="0">
                <a:latin typeface="Palatino Linotype" pitchFamily="18" charset="0"/>
              </a:rPr>
              <a:t>metastases</a:t>
            </a:r>
            <a:endParaRPr lang="x-none" sz="1600" dirty="0" smtClean="0">
              <a:latin typeface="Palatino Linotype" pitchFamily="18" charset="0"/>
            </a:endParaRPr>
          </a:p>
          <a:p>
            <a:pPr>
              <a:lnSpc>
                <a:spcPct val="150000"/>
              </a:lnSpc>
            </a:pPr>
            <a:r>
              <a:rPr lang="en" sz="1600" dirty="0" smtClean="0">
                <a:latin typeface="Palatino Linotype" pitchFamily="18" charset="0"/>
              </a:rPr>
              <a:t>The most common malignant tumors of the colorectal region:</a:t>
            </a:r>
            <a:endParaRPr lang="sr-Cyrl-RS" sz="1600" dirty="0">
              <a:latin typeface="Palatino Linotype" pitchFamily="18" charset="0"/>
            </a:endParaRPr>
          </a:p>
          <a:p>
            <a:pPr>
              <a:lnSpc>
                <a:spcPct val="150000"/>
              </a:lnSpc>
              <a:buFont typeface="Arial" pitchFamily="34" charset="0"/>
              <a:buChar char="•"/>
            </a:pPr>
            <a:r>
              <a:rPr lang="en" sz="1600" b="1" dirty="0" err="1" smtClean="0">
                <a:latin typeface="Palatino Linotype" pitchFamily="18" charset="0"/>
              </a:rPr>
              <a:t>adenocarcinomas </a:t>
            </a:r>
            <a:r>
              <a:rPr lang="en" sz="1600" dirty="0">
                <a:latin typeface="Palatino Linotype" pitchFamily="18" charset="0"/>
              </a:rPr>
              <a:t>, </a:t>
            </a:r>
            <a:r>
              <a:rPr lang="en" sz="1600" dirty="0" err="1">
                <a:latin typeface="Palatino Linotype" pitchFamily="18" charset="0"/>
              </a:rPr>
              <a:t>more</a:t>
            </a:r>
            <a:r>
              <a:rPr lang="en" sz="1600" dirty="0">
                <a:latin typeface="Palatino Linotype" pitchFamily="18" charset="0"/>
              </a:rPr>
              <a:t> </a:t>
            </a:r>
            <a:r>
              <a:rPr lang="en" sz="1600" dirty="0" err="1">
                <a:latin typeface="Palatino Linotype" pitchFamily="18" charset="0"/>
              </a:rPr>
              <a:t>of </a:t>
            </a:r>
            <a:r>
              <a:rPr lang="en" sz="1600" dirty="0">
                <a:latin typeface="Palatino Linotype" pitchFamily="18" charset="0"/>
              </a:rPr>
              <a:t>95% </a:t>
            </a:r>
            <a:r>
              <a:rPr lang="en" sz="1600" dirty="0" smtClean="0">
                <a:latin typeface="Palatino Linotype" pitchFamily="18" charset="0"/>
              </a:rPr>
              <a:t>, </a:t>
            </a:r>
            <a:r>
              <a:rPr lang="en" sz="1600" dirty="0" err="1">
                <a:latin typeface="Palatino Linotype" pitchFamily="18" charset="0"/>
              </a:rPr>
              <a:t>form</a:t>
            </a:r>
            <a:r>
              <a:rPr lang="en" sz="1600" dirty="0">
                <a:latin typeface="Palatino Linotype" pitchFamily="18" charset="0"/>
              </a:rPr>
              <a:t> </a:t>
            </a:r>
            <a:r>
              <a:rPr lang="en" sz="1600" dirty="0" err="1">
                <a:latin typeface="Palatino Linotype" pitchFamily="18" charset="0"/>
              </a:rPr>
              <a:t>se</a:t>
            </a:r>
            <a:r>
              <a:rPr lang="en" sz="1600" dirty="0">
                <a:latin typeface="Palatino Linotype" pitchFamily="18" charset="0"/>
              </a:rPr>
              <a:t> </a:t>
            </a:r>
            <a:r>
              <a:rPr lang="en" sz="1600" dirty="0" err="1" smtClean="0">
                <a:latin typeface="Palatino Linotype" pitchFamily="18" charset="0"/>
              </a:rPr>
              <a:t>neoplastic</a:t>
            </a:r>
            <a:r>
              <a:rPr lang="en" sz="1600" dirty="0" smtClean="0">
                <a:latin typeface="Palatino Linotype" pitchFamily="18" charset="0"/>
              </a:rPr>
              <a:t> </a:t>
            </a:r>
          </a:p>
          <a:p>
            <a:pPr>
              <a:lnSpc>
                <a:spcPct val="150000"/>
              </a:lnSpc>
            </a:pPr>
            <a:r>
              <a:rPr lang="en" sz="1600" dirty="0" err="1" smtClean="0">
                <a:latin typeface="Palatino Linotype" pitchFamily="18" charset="0"/>
              </a:rPr>
              <a:t>transformation</a:t>
            </a:r>
            <a:r>
              <a:rPr lang="en" sz="1600" dirty="0" smtClean="0">
                <a:latin typeface="Palatino Linotype" pitchFamily="18" charset="0"/>
              </a:rPr>
              <a:t> </a:t>
            </a:r>
            <a:r>
              <a:rPr lang="en" sz="1600" dirty="0" err="1">
                <a:latin typeface="Palatino Linotype" pitchFamily="18" charset="0"/>
              </a:rPr>
              <a:t>glandular</a:t>
            </a:r>
            <a:r>
              <a:rPr lang="en" sz="1600" dirty="0">
                <a:latin typeface="Palatino Linotype" pitchFamily="18" charset="0"/>
              </a:rPr>
              <a:t> </a:t>
            </a:r>
            <a:r>
              <a:rPr lang="en" sz="1600" dirty="0" err="1">
                <a:latin typeface="Palatino Linotype" pitchFamily="18" charset="0"/>
              </a:rPr>
              <a:t>cell</a:t>
            </a:r>
            <a:r>
              <a:rPr lang="en" sz="1600" dirty="0">
                <a:latin typeface="Palatino Linotype" pitchFamily="18" charset="0"/>
              </a:rPr>
              <a:t> </a:t>
            </a:r>
            <a:r>
              <a:rPr lang="en" sz="1600" dirty="0" err="1">
                <a:latin typeface="Palatino Linotype" pitchFamily="18" charset="0"/>
              </a:rPr>
              <a:t>who is</a:t>
            </a:r>
            <a:r>
              <a:rPr lang="en" sz="1600" dirty="0">
                <a:latin typeface="Palatino Linotype" pitchFamily="18" charset="0"/>
              </a:rPr>
              <a:t> </a:t>
            </a:r>
            <a:r>
              <a:rPr lang="en" sz="1600" dirty="0" err="1">
                <a:latin typeface="Palatino Linotype" pitchFamily="18" charset="0"/>
              </a:rPr>
              <a:t>secrete</a:t>
            </a:r>
            <a:r>
              <a:rPr lang="en" sz="1600" dirty="0">
                <a:latin typeface="Palatino Linotype" pitchFamily="18" charset="0"/>
              </a:rPr>
              <a:t> </a:t>
            </a:r>
            <a:r>
              <a:rPr lang="en" sz="1600" dirty="0" err="1">
                <a:latin typeface="Palatino Linotype" pitchFamily="18" charset="0"/>
              </a:rPr>
              <a:t>mucus </a:t>
            </a:r>
            <a:r>
              <a:rPr lang="en" sz="1600" dirty="0">
                <a:latin typeface="Palatino Linotype" pitchFamily="18" charset="0"/>
              </a:rPr>
              <a:t>into </a:t>
            </a:r>
            <a:r>
              <a:rPr lang="en" sz="1600" dirty="0" err="1">
                <a:latin typeface="Palatino Linotype" pitchFamily="18" charset="0"/>
              </a:rPr>
              <a:t>the lumen</a:t>
            </a:r>
            <a:r>
              <a:rPr lang="en" sz="1600" dirty="0">
                <a:latin typeface="Palatino Linotype" pitchFamily="18" charset="0"/>
              </a:rPr>
              <a:t> </a:t>
            </a:r>
            <a:r>
              <a:rPr lang="en" sz="1600" dirty="0" err="1">
                <a:latin typeface="Palatino Linotype" pitchFamily="18" charset="0"/>
              </a:rPr>
              <a:t>thick</a:t>
            </a:r>
            <a:r>
              <a:rPr lang="en" sz="1600" dirty="0">
                <a:latin typeface="Palatino Linotype" pitchFamily="18" charset="0"/>
              </a:rPr>
              <a:t> </a:t>
            </a:r>
            <a:r>
              <a:rPr lang="en" sz="1600" dirty="0" err="1">
                <a:latin typeface="Palatino Linotype" pitchFamily="18" charset="0"/>
              </a:rPr>
              <a:t>bowels </a:t>
            </a:r>
            <a:r>
              <a:rPr lang="en" sz="1600">
                <a:latin typeface="Palatino Linotype" pitchFamily="18" charset="0"/>
              </a:rPr>
              <a:t>,</a:t>
            </a:r>
            <a:r>
              <a:rPr lang="en" sz="1600" dirty="0">
                <a:latin typeface="Palatino Linotype" pitchFamily="18" charset="0"/>
              </a:rPr>
              <a:t> </a:t>
            </a:r>
            <a:r>
              <a:rPr lang="en" sz="1600" dirty="0" smtClean="0">
                <a:latin typeface="Palatino Linotype" pitchFamily="18" charset="0"/>
              </a:rPr>
              <a:t> </a:t>
            </a:r>
            <a:endParaRPr lang="x-none" sz="1600" dirty="0" smtClean="0">
              <a:latin typeface="Palatino Linotype" pitchFamily="18" charset="0"/>
            </a:endParaRPr>
          </a:p>
          <a:p>
            <a:pPr>
              <a:lnSpc>
                <a:spcPct val="150000"/>
              </a:lnSpc>
              <a:buFont typeface="Arial" pitchFamily="34" charset="0"/>
              <a:buChar char="•"/>
            </a:pPr>
            <a:r>
              <a:rPr lang="en" sz="1600" b="1" dirty="0">
                <a:latin typeface="Palatino Linotype" pitchFamily="18" charset="0"/>
              </a:rPr>
              <a:t>k </a:t>
            </a:r>
            <a:r>
              <a:rPr lang="en" sz="1600" b="1" dirty="0" err="1" smtClean="0">
                <a:latin typeface="Palatino Linotype" pitchFamily="18" charset="0"/>
              </a:rPr>
              <a:t>arcinoid</a:t>
            </a:r>
            <a:r>
              <a:rPr lang="en" sz="1600" b="1" dirty="0" smtClean="0">
                <a:latin typeface="Palatino Linotype" pitchFamily="18" charset="0"/>
              </a:rPr>
              <a:t> </a:t>
            </a:r>
            <a:r>
              <a:rPr lang="en" sz="1600" b="1" dirty="0" err="1">
                <a:latin typeface="Palatino Linotype" pitchFamily="18" charset="0"/>
              </a:rPr>
              <a:t>tumors </a:t>
            </a:r>
            <a:r>
              <a:rPr lang="en" sz="1600" dirty="0">
                <a:latin typeface="Palatino Linotype" pitchFamily="18" charset="0"/>
              </a:rPr>
              <a:t>, </a:t>
            </a:r>
            <a:r>
              <a:rPr lang="en" sz="1600" dirty="0" err="1">
                <a:latin typeface="Palatino Linotype" pitchFamily="18" charset="0"/>
              </a:rPr>
              <a:t>arise</a:t>
            </a:r>
            <a:r>
              <a:rPr lang="en" sz="1600" dirty="0">
                <a:latin typeface="Palatino Linotype" pitchFamily="18" charset="0"/>
              </a:rPr>
              <a:t> </a:t>
            </a:r>
            <a:r>
              <a:rPr lang="en" sz="1600" dirty="0" err="1">
                <a:latin typeface="Palatino Linotype" pitchFamily="18" charset="0"/>
              </a:rPr>
              <a:t>from the</a:t>
            </a:r>
            <a:r>
              <a:rPr lang="en" sz="1600" dirty="0">
                <a:latin typeface="Palatino Linotype" pitchFamily="18" charset="0"/>
              </a:rPr>
              <a:t> </a:t>
            </a:r>
            <a:r>
              <a:rPr lang="en" sz="1600" dirty="0" err="1">
                <a:latin typeface="Palatino Linotype" pitchFamily="18" charset="0"/>
              </a:rPr>
              <a:t>specialized</a:t>
            </a:r>
            <a:r>
              <a:rPr lang="en" sz="1600" dirty="0">
                <a:latin typeface="Palatino Linotype" pitchFamily="18" charset="0"/>
              </a:rPr>
              <a:t> </a:t>
            </a:r>
            <a:r>
              <a:rPr lang="en" sz="1600" dirty="0" err="1">
                <a:latin typeface="Palatino Linotype" pitchFamily="18" charset="0"/>
              </a:rPr>
              <a:t>cell</a:t>
            </a:r>
            <a:r>
              <a:rPr lang="en" sz="1600" dirty="0">
                <a:latin typeface="Palatino Linotype" pitchFamily="18" charset="0"/>
              </a:rPr>
              <a:t> </a:t>
            </a:r>
            <a:r>
              <a:rPr lang="en" sz="1600" dirty="0" err="1">
                <a:latin typeface="Palatino Linotype" pitchFamily="18" charset="0"/>
              </a:rPr>
              <a:t>bowels</a:t>
            </a:r>
            <a:r>
              <a:rPr lang="en" sz="1600" dirty="0">
                <a:latin typeface="Palatino Linotype" pitchFamily="18" charset="0"/>
              </a:rPr>
              <a:t> </a:t>
            </a:r>
            <a:r>
              <a:rPr lang="en" sz="1600" dirty="0" err="1">
                <a:latin typeface="Palatino Linotype" pitchFamily="18" charset="0"/>
              </a:rPr>
              <a:t>who is</a:t>
            </a:r>
            <a:r>
              <a:rPr lang="en" sz="1600" dirty="0">
                <a:latin typeface="Palatino Linotype" pitchFamily="18" charset="0"/>
              </a:rPr>
              <a:t> </a:t>
            </a:r>
            <a:r>
              <a:rPr lang="en" sz="1600" dirty="0" err="1">
                <a:latin typeface="Palatino Linotype" pitchFamily="18" charset="0"/>
              </a:rPr>
              <a:t>secrete</a:t>
            </a:r>
            <a:r>
              <a:rPr lang="en" sz="1600" dirty="0">
                <a:latin typeface="Palatino Linotype" pitchFamily="18" charset="0"/>
              </a:rPr>
              <a:t> </a:t>
            </a:r>
            <a:r>
              <a:rPr lang="en" sz="1600" dirty="0" err="1">
                <a:latin typeface="Palatino Linotype" pitchFamily="18" charset="0"/>
              </a:rPr>
              <a:t>hormones </a:t>
            </a:r>
            <a:r>
              <a:rPr lang="en" sz="1600" dirty="0">
                <a:latin typeface="Palatino Linotype" pitchFamily="18" charset="0"/>
              </a:rPr>
              <a:t>,</a:t>
            </a:r>
            <a:r>
              <a:rPr lang="en" sz="1600" dirty="0" smtClean="0">
                <a:latin typeface="Palatino Linotype" pitchFamily="18" charset="0"/>
              </a:rPr>
              <a:t> </a:t>
            </a:r>
            <a:r>
              <a:rPr lang="en" sz="1600" b="1" dirty="0" err="1">
                <a:latin typeface="Palatino Linotype" pitchFamily="18" charset="0"/>
              </a:rPr>
              <a:t>gastrointestinal</a:t>
            </a:r>
            <a:r>
              <a:rPr lang="en" sz="1600" b="1" dirty="0">
                <a:latin typeface="Palatino Linotype" pitchFamily="18" charset="0"/>
              </a:rPr>
              <a:t> </a:t>
            </a:r>
            <a:r>
              <a:rPr lang="en" sz="1600" b="1" dirty="0" err="1">
                <a:latin typeface="Palatino Linotype" pitchFamily="18" charset="0"/>
              </a:rPr>
              <a:t>stromal</a:t>
            </a:r>
            <a:r>
              <a:rPr lang="en" sz="1600" b="1" dirty="0">
                <a:latin typeface="Palatino Linotype" pitchFamily="18" charset="0"/>
              </a:rPr>
              <a:t> </a:t>
            </a:r>
            <a:r>
              <a:rPr lang="en" sz="1600" b="1" dirty="0" err="1">
                <a:latin typeface="Palatino Linotype" pitchFamily="18" charset="0"/>
              </a:rPr>
              <a:t>tumors</a:t>
            </a:r>
            <a:r>
              <a:rPr lang="en" sz="1600" b="1" dirty="0">
                <a:latin typeface="Palatino Linotype" pitchFamily="18" charset="0"/>
              </a:rPr>
              <a:t> </a:t>
            </a:r>
            <a:r>
              <a:rPr lang="en" sz="1600" dirty="0">
                <a:latin typeface="Palatino Linotype" pitchFamily="18" charset="0"/>
              </a:rPr>
              <a:t>( </a:t>
            </a:r>
            <a:r>
              <a:rPr lang="en" sz="1600" dirty="0" err="1">
                <a:latin typeface="Palatino Linotype" pitchFamily="18" charset="0"/>
              </a:rPr>
              <a:t>enlg </a:t>
            </a:r>
            <a:r>
              <a:rPr lang="en" sz="1600" dirty="0">
                <a:latin typeface="Palatino Linotype" pitchFamily="18" charset="0"/>
              </a:rPr>
              <a:t>. Gastrointestinal stromal </a:t>
            </a:r>
            <a:r>
              <a:rPr lang="en" sz="1600" dirty="0" err="1">
                <a:latin typeface="Palatino Linotype" pitchFamily="18" charset="0"/>
              </a:rPr>
              <a:t>tumor </a:t>
            </a:r>
            <a:r>
              <a:rPr lang="en" sz="1600" dirty="0">
                <a:latin typeface="Palatino Linotype" pitchFamily="18" charset="0"/>
              </a:rPr>
              <a:t>, GIST) </a:t>
            </a:r>
            <a:r>
              <a:rPr lang="en" sz="1600" dirty="0" err="1">
                <a:latin typeface="Palatino Linotype" pitchFamily="18" charset="0"/>
              </a:rPr>
              <a:t>arise </a:t>
            </a:r>
            <a:r>
              <a:rPr lang="en" sz="1600" dirty="0">
                <a:latin typeface="Palatino Linotype" pitchFamily="18" charset="0"/>
              </a:rPr>
              <a:t>in </a:t>
            </a:r>
            <a:r>
              <a:rPr lang="en" sz="1600" dirty="0" err="1">
                <a:latin typeface="Palatino Linotype" pitchFamily="18" charset="0"/>
              </a:rPr>
              <a:t>Cajal's</a:t>
            </a:r>
            <a:r>
              <a:rPr lang="en" sz="1600" dirty="0">
                <a:latin typeface="Palatino Linotype" pitchFamily="18" charset="0"/>
              </a:rPr>
              <a:t> </a:t>
            </a:r>
            <a:r>
              <a:rPr lang="en" sz="1600" dirty="0" err="1">
                <a:latin typeface="Palatino Linotype" pitchFamily="18" charset="0"/>
              </a:rPr>
              <a:t>cells</a:t>
            </a:r>
            <a:r>
              <a:rPr lang="en" sz="1600" dirty="0">
                <a:latin typeface="Palatino Linotype" pitchFamily="18" charset="0"/>
              </a:rPr>
              <a:t> </a:t>
            </a:r>
            <a:r>
              <a:rPr lang="en" sz="1600" dirty="0" err="1">
                <a:latin typeface="Palatino Linotype" pitchFamily="18" charset="0"/>
              </a:rPr>
              <a:t>column </a:t>
            </a:r>
            <a:r>
              <a:rPr lang="en" sz="1600" dirty="0">
                <a:latin typeface="Palatino Linotype" pitchFamily="18" charset="0"/>
              </a:rPr>
              <a:t>and </a:t>
            </a:r>
            <a:r>
              <a:rPr lang="en" sz="1600" dirty="0" err="1">
                <a:latin typeface="Palatino Linotype" pitchFamily="18" charset="0"/>
              </a:rPr>
              <a:t>can</a:t>
            </a:r>
            <a:r>
              <a:rPr lang="en" sz="1600" dirty="0">
                <a:latin typeface="Palatino Linotype" pitchFamily="18" charset="0"/>
              </a:rPr>
              <a:t> </a:t>
            </a:r>
            <a:r>
              <a:rPr lang="en" sz="1600" dirty="0" err="1">
                <a:latin typeface="Palatino Linotype" pitchFamily="18" charset="0"/>
              </a:rPr>
              <a:t>se</a:t>
            </a:r>
            <a:r>
              <a:rPr lang="en" sz="1600" dirty="0">
                <a:latin typeface="Palatino Linotype" pitchFamily="18" charset="0"/>
              </a:rPr>
              <a:t> </a:t>
            </a:r>
            <a:r>
              <a:rPr lang="en" sz="1600" dirty="0" err="1">
                <a:latin typeface="Palatino Linotype" pitchFamily="18" charset="0"/>
              </a:rPr>
              <a:t>find</a:t>
            </a:r>
            <a:r>
              <a:rPr lang="en" sz="1600" dirty="0">
                <a:latin typeface="Palatino Linotype" pitchFamily="18" charset="0"/>
              </a:rPr>
              <a:t> </a:t>
            </a:r>
            <a:r>
              <a:rPr lang="en" sz="1600" dirty="0" err="1">
                <a:latin typeface="Palatino Linotype" pitchFamily="18" charset="0"/>
              </a:rPr>
              <a:t>there were</a:t>
            </a:r>
            <a:r>
              <a:rPr lang="en" sz="1600" dirty="0">
                <a:latin typeface="Palatino Linotype" pitchFamily="18" charset="0"/>
              </a:rPr>
              <a:t> </a:t>
            </a:r>
            <a:r>
              <a:rPr lang="en" sz="1600" dirty="0" err="1">
                <a:latin typeface="Palatino Linotype" pitchFamily="18" charset="0"/>
              </a:rPr>
              <a:t>where </a:t>
            </a:r>
            <a:r>
              <a:rPr lang="en" sz="1600" dirty="0">
                <a:latin typeface="Palatino Linotype" pitchFamily="18" charset="0"/>
              </a:rPr>
              <a:t>in </a:t>
            </a:r>
            <a:r>
              <a:rPr lang="en" sz="1600" dirty="0" err="1">
                <a:latin typeface="Palatino Linotype" pitchFamily="18" charset="0"/>
              </a:rPr>
              <a:t>the digestive</a:t>
            </a:r>
            <a:r>
              <a:rPr lang="en" sz="1600" dirty="0">
                <a:latin typeface="Palatino Linotype" pitchFamily="18" charset="0"/>
              </a:rPr>
              <a:t> </a:t>
            </a:r>
            <a:r>
              <a:rPr lang="en" sz="1600" dirty="0" err="1">
                <a:latin typeface="Palatino Linotype" pitchFamily="18" charset="0"/>
              </a:rPr>
              <a:t>tract </a:t>
            </a:r>
            <a:r>
              <a:rPr lang="en" sz="1600" dirty="0">
                <a:latin typeface="Palatino Linotype" pitchFamily="18" charset="0"/>
              </a:rPr>
              <a:t>,</a:t>
            </a:r>
            <a:r>
              <a:rPr lang="en" sz="1600" dirty="0" smtClean="0">
                <a:latin typeface="Palatino Linotype" pitchFamily="18" charset="0"/>
              </a:rPr>
              <a:t> </a:t>
            </a:r>
            <a:r>
              <a:rPr lang="en" sz="1600" b="1" dirty="0" err="1">
                <a:latin typeface="Palatino Linotype" pitchFamily="18" charset="0"/>
              </a:rPr>
              <a:t>lymphomas </a:t>
            </a:r>
            <a:r>
              <a:rPr lang="en" sz="1600" b="1" dirty="0">
                <a:latin typeface="Palatino Linotype" pitchFamily="18" charset="0"/>
              </a:rPr>
              <a:t>, </a:t>
            </a:r>
            <a:r>
              <a:rPr lang="en" sz="1600" dirty="0" err="1">
                <a:latin typeface="Palatino Linotype" pitchFamily="18" charset="0"/>
              </a:rPr>
              <a:t>cancers</a:t>
            </a:r>
            <a:r>
              <a:rPr lang="en" sz="1600" dirty="0">
                <a:latin typeface="Palatino Linotype" pitchFamily="18" charset="0"/>
              </a:rPr>
              <a:t> </a:t>
            </a:r>
            <a:r>
              <a:rPr lang="en" sz="1600" dirty="0" err="1">
                <a:latin typeface="Palatino Linotype" pitchFamily="18" charset="0"/>
              </a:rPr>
              <a:t>cell</a:t>
            </a:r>
            <a:r>
              <a:rPr lang="en" sz="1600" dirty="0">
                <a:latin typeface="Palatino Linotype" pitchFamily="18" charset="0"/>
              </a:rPr>
              <a:t> </a:t>
            </a:r>
            <a:r>
              <a:rPr lang="en" sz="1600" dirty="0" err="1">
                <a:latin typeface="Palatino Linotype" pitchFamily="18" charset="0"/>
              </a:rPr>
              <a:t>immune</a:t>
            </a:r>
            <a:r>
              <a:rPr lang="en" sz="1600" dirty="0">
                <a:latin typeface="Palatino Linotype" pitchFamily="18" charset="0"/>
              </a:rPr>
              <a:t> </a:t>
            </a:r>
            <a:r>
              <a:rPr lang="en" sz="1600" dirty="0" err="1">
                <a:latin typeface="Palatino Linotype" pitchFamily="18" charset="0"/>
              </a:rPr>
              <a:t>system</a:t>
            </a:r>
            <a:r>
              <a:rPr lang="en" sz="1600" dirty="0">
                <a:latin typeface="Palatino Linotype" pitchFamily="18" charset="0"/>
              </a:rPr>
              <a:t> </a:t>
            </a:r>
            <a:r>
              <a:rPr lang="en" sz="1600" dirty="0" err="1">
                <a:latin typeface="Palatino Linotype" pitchFamily="18" charset="0"/>
              </a:rPr>
              <a:t>which one</a:t>
            </a:r>
            <a:r>
              <a:rPr lang="en" sz="1600" dirty="0">
                <a:latin typeface="Palatino Linotype" pitchFamily="18" charset="0"/>
              </a:rPr>
              <a:t> </a:t>
            </a:r>
            <a:r>
              <a:rPr lang="en" sz="1600" dirty="0" err="1">
                <a:latin typeface="Palatino Linotype" pitchFamily="18" charset="0"/>
              </a:rPr>
              <a:t>atypical</a:t>
            </a:r>
            <a:r>
              <a:rPr lang="en" sz="1600" dirty="0">
                <a:latin typeface="Palatino Linotype" pitchFamily="18" charset="0"/>
              </a:rPr>
              <a:t> </a:t>
            </a:r>
            <a:r>
              <a:rPr lang="en" sz="1600" dirty="0" err="1">
                <a:latin typeface="Palatino Linotype" pitchFamily="18" charset="0"/>
              </a:rPr>
              <a:t>I can</a:t>
            </a:r>
            <a:r>
              <a:rPr lang="en" sz="1600" dirty="0">
                <a:latin typeface="Palatino Linotype" pitchFamily="18" charset="0"/>
              </a:rPr>
              <a:t> </a:t>
            </a:r>
            <a:r>
              <a:rPr lang="en" sz="1600" dirty="0" err="1">
                <a:latin typeface="Palatino Linotype" pitchFamily="18" charset="0"/>
              </a:rPr>
              <a:t>Yes</a:t>
            </a:r>
            <a:r>
              <a:rPr lang="en" sz="1600" dirty="0">
                <a:latin typeface="Palatino Linotype" pitchFamily="18" charset="0"/>
              </a:rPr>
              <a:t> also </a:t>
            </a:r>
            <a:r>
              <a:rPr lang="en" sz="1600" dirty="0" err="1">
                <a:latin typeface="Palatino Linotype" pitchFamily="18" charset="0"/>
              </a:rPr>
              <a:t>occur in the thick</a:t>
            </a:r>
            <a:r>
              <a:rPr lang="en" sz="1600" dirty="0">
                <a:latin typeface="Palatino Linotype" pitchFamily="18" charset="0"/>
              </a:rPr>
              <a:t> </a:t>
            </a:r>
            <a:r>
              <a:rPr lang="en" sz="1600" dirty="0" err="1">
                <a:latin typeface="Palatino Linotype" pitchFamily="18" charset="0"/>
              </a:rPr>
              <a:t>intestine </a:t>
            </a:r>
            <a:r>
              <a:rPr lang="en" sz="1600" dirty="0">
                <a:latin typeface="Palatino Linotype" pitchFamily="18" charset="0"/>
              </a:rPr>
              <a:t>, </a:t>
            </a:r>
            <a:r>
              <a:rPr lang="en" sz="1600" dirty="0" err="1">
                <a:latin typeface="Palatino Linotype" pitchFamily="18" charset="0"/>
              </a:rPr>
              <a:t>as well </a:t>
            </a:r>
            <a:r>
              <a:rPr lang="en" sz="1600" dirty="0">
                <a:latin typeface="Palatino Linotype" pitchFamily="18" charset="0"/>
              </a:rPr>
              <a:t>as in </a:t>
            </a:r>
            <a:r>
              <a:rPr lang="en" sz="1600" dirty="0" err="1">
                <a:latin typeface="Palatino Linotype" pitchFamily="18" charset="0"/>
              </a:rPr>
              <a:t>others</a:t>
            </a:r>
            <a:r>
              <a:rPr lang="en" sz="1600" dirty="0">
                <a:latin typeface="Palatino Linotype" pitchFamily="18" charset="0"/>
              </a:rPr>
              <a:t> </a:t>
            </a:r>
            <a:r>
              <a:rPr lang="en" sz="1600" dirty="0" err="1" smtClean="0">
                <a:latin typeface="Palatino Linotype" pitchFamily="18" charset="0"/>
              </a:rPr>
              <a:t>organs </a:t>
            </a:r>
            <a:r>
              <a:rPr lang="en" sz="1600" dirty="0" smtClean="0">
                <a:latin typeface="Palatino Linotype" pitchFamily="18" charset="0"/>
              </a:rPr>
              <a:t>, </a:t>
            </a:r>
          </a:p>
          <a:p>
            <a:pPr>
              <a:lnSpc>
                <a:spcPct val="150000"/>
              </a:lnSpc>
              <a:buFont typeface="Arial" pitchFamily="34" charset="0"/>
              <a:buChar char="•"/>
            </a:pPr>
            <a:r>
              <a:rPr lang="en" sz="1600" b="1" dirty="0" err="1" smtClean="0">
                <a:latin typeface="Palatino Linotype" pitchFamily="18" charset="0"/>
              </a:rPr>
              <a:t>sarcomas </a:t>
            </a:r>
            <a:r>
              <a:rPr lang="en" sz="1600" dirty="0">
                <a:latin typeface="Palatino Linotype" pitchFamily="18" charset="0"/>
              </a:rPr>
              <a:t>, </a:t>
            </a:r>
            <a:r>
              <a:rPr lang="en" sz="1600" dirty="0" err="1">
                <a:latin typeface="Palatino Linotype" pitchFamily="18" charset="0"/>
              </a:rPr>
              <a:t>rare</a:t>
            </a:r>
            <a:r>
              <a:rPr lang="en" sz="1600" dirty="0">
                <a:latin typeface="Palatino Linotype" pitchFamily="18" charset="0"/>
              </a:rPr>
              <a:t> </a:t>
            </a:r>
            <a:r>
              <a:rPr lang="en" sz="1600" dirty="0" err="1">
                <a:latin typeface="Palatino Linotype" pitchFamily="18" charset="0"/>
              </a:rPr>
              <a:t>tumors</a:t>
            </a:r>
            <a:r>
              <a:rPr lang="en" sz="1600" dirty="0">
                <a:latin typeface="Palatino Linotype" pitchFamily="18" charset="0"/>
              </a:rPr>
              <a:t> </a:t>
            </a:r>
            <a:r>
              <a:rPr lang="en" sz="1600" dirty="0" err="1">
                <a:latin typeface="Palatino Linotype" pitchFamily="18" charset="0"/>
              </a:rPr>
              <a:t>which one</a:t>
            </a:r>
            <a:r>
              <a:rPr lang="en" sz="1600" dirty="0">
                <a:latin typeface="Palatino Linotype" pitchFamily="18" charset="0"/>
              </a:rPr>
              <a:t> </a:t>
            </a:r>
            <a:r>
              <a:rPr lang="en" sz="1600" dirty="0" err="1">
                <a:latin typeface="Palatino Linotype" pitchFamily="18" charset="0"/>
              </a:rPr>
              <a:t>arise </a:t>
            </a:r>
            <a:r>
              <a:rPr lang="en" sz="1600" dirty="0">
                <a:latin typeface="Palatino Linotype" pitchFamily="18" charset="0"/>
              </a:rPr>
              <a:t>in </a:t>
            </a:r>
            <a:r>
              <a:rPr lang="en" sz="1600" dirty="0" err="1">
                <a:latin typeface="Palatino Linotype" pitchFamily="18" charset="0"/>
              </a:rPr>
              <a:t>the blood</a:t>
            </a:r>
            <a:r>
              <a:rPr lang="en" sz="1600" dirty="0">
                <a:latin typeface="Palatino Linotype" pitchFamily="18" charset="0"/>
              </a:rPr>
              <a:t> </a:t>
            </a:r>
            <a:r>
              <a:rPr lang="en" sz="1600" dirty="0" err="1">
                <a:latin typeface="Palatino Linotype" pitchFamily="18" charset="0"/>
              </a:rPr>
              <a:t>vessels </a:t>
            </a:r>
            <a:r>
              <a:rPr lang="en" sz="1600" dirty="0">
                <a:latin typeface="Palatino Linotype" pitchFamily="18" charset="0"/>
              </a:rPr>
              <a:t>, </a:t>
            </a:r>
            <a:r>
              <a:rPr lang="en" sz="1600" dirty="0" err="1">
                <a:latin typeface="Palatino Linotype" pitchFamily="18" charset="0"/>
              </a:rPr>
              <a:t>muscular </a:t>
            </a:r>
            <a:r>
              <a:rPr lang="en" sz="1600" dirty="0">
                <a:latin typeface="Palatino Linotype" pitchFamily="18" charset="0"/>
              </a:rPr>
              <a:t>and </a:t>
            </a:r>
            <a:r>
              <a:rPr lang="en" sz="1600" dirty="0" err="1">
                <a:latin typeface="Palatino Linotype" pitchFamily="18" charset="0"/>
              </a:rPr>
              <a:t>connective</a:t>
            </a:r>
            <a:r>
              <a:rPr lang="en" sz="1600" dirty="0">
                <a:latin typeface="Palatino Linotype" pitchFamily="18" charset="0"/>
              </a:rPr>
              <a:t> </a:t>
            </a:r>
            <a:r>
              <a:rPr lang="en" sz="1600" dirty="0" err="1" smtClean="0">
                <a:latin typeface="Palatino Linotype" pitchFamily="18" charset="0"/>
              </a:rPr>
              <a:t>tissue</a:t>
            </a:r>
            <a:r>
              <a:rPr lang="en" sz="1600" dirty="0" smtClean="0">
                <a:latin typeface="Palatino Linotype" pitchFamily="18" charset="0"/>
              </a:rPr>
              <a:t> </a:t>
            </a:r>
            <a:endParaRPr lang="x-none"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 sz="2000" b="1" i="0" u="none" strike="noStrike" kern="1200" cap="none" spc="0" normalizeH="0" baseline="0" noProof="0" dirty="0" smtClean="0">
                <a:ln>
                  <a:noFill/>
                </a:ln>
                <a:effectLst/>
                <a:uLnTx/>
                <a:uFillTx/>
                <a:latin typeface="Palatino Linotype" pitchFamily="18" charset="0"/>
                <a:ea typeface="+mj-ea"/>
                <a:cs typeface="+mj-cs"/>
              </a:rPr>
              <a:t>COLORECTAL CARCINOMA</a:t>
            </a:r>
            <a:r>
              <a:rPr kumimoji="0" lang="ru-RU" sz="3600" b="1" i="0" u="none" strike="noStrike" kern="1200" cap="none" spc="0" normalizeH="0" baseline="0" noProof="0" dirty="0" smtClean="0">
                <a:ln>
                  <a:noFill/>
                </a:ln>
                <a:effectLst/>
                <a:uLnTx/>
                <a:uFillTx/>
                <a:latin typeface="Palatino Linotype" pitchFamily="18" charset="0"/>
                <a:ea typeface="+mj-ea"/>
                <a:cs typeface="+mj-cs"/>
              </a:rPr>
              <a:t/>
            </a:r>
            <a:br>
              <a:rPr kumimoji="0" lang="ru-RU" sz="3600" b="1" i="0" u="none" strike="noStrike" kern="1200" cap="none" spc="0" normalizeH="0" baseline="0" noProof="0" dirty="0" smtClean="0">
                <a:ln>
                  <a:noFill/>
                </a:ln>
                <a:effectLst/>
                <a:uLnTx/>
                <a:uFillTx/>
                <a:latin typeface="Palatino Linotype" pitchFamily="18" charset="0"/>
                <a:ea typeface="+mj-ea"/>
                <a:cs typeface="+mj-cs"/>
              </a:rPr>
            </a:br>
            <a:r>
              <a:rPr kumimoji="0" lang="ru-RU" sz="3600" b="1" i="0" u="none" strike="noStrike" kern="1200" cap="none" spc="0" normalizeH="0" baseline="0" noProof="0" dirty="0" smtClean="0">
                <a:ln>
                  <a:noFill/>
                </a:ln>
                <a:effectLst/>
                <a:uLnTx/>
                <a:uFillTx/>
                <a:latin typeface="Palatino Linotype" pitchFamily="18" charset="0"/>
                <a:ea typeface="+mj-ea"/>
                <a:cs typeface="+mj-cs"/>
              </a:rPr>
              <a:t/>
            </a:r>
            <a:br>
              <a:rPr kumimoji="0" lang="ru-RU" sz="3600" b="1" i="0" u="none" strike="noStrike" kern="1200" cap="none" spc="0" normalizeH="0" baseline="0" noProof="0" dirty="0" smtClean="0">
                <a:ln>
                  <a:noFill/>
                </a:ln>
                <a:effectLst/>
                <a:uLnTx/>
                <a:uFillTx/>
                <a:latin typeface="Palatino Linotype" pitchFamily="18" charset="0"/>
                <a:ea typeface="+mj-ea"/>
                <a:cs typeface="+mj-cs"/>
              </a:rPr>
            </a:br>
            <a:endParaRPr kumimoji="0" lang="sr-Cyrl-RS" sz="3600" b="1" i="1" u="none" strike="noStrike" kern="1200" cap="none" spc="0" normalizeH="0" baseline="0" noProof="0" dirty="0" smtClean="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331745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77592"/>
            <a:ext cx="8839200" cy="6370975"/>
          </a:xfrm>
          <a:prstGeom prst="rect">
            <a:avLst/>
          </a:prstGeom>
          <a:noFill/>
        </p:spPr>
        <p:txBody>
          <a:bodyPr wrap="square" rtlCol="0">
            <a:spAutoFit/>
          </a:bodyPr>
          <a:lstStyle/>
          <a:p>
            <a:pPr>
              <a:lnSpc>
                <a:spcPct val="150000"/>
              </a:lnSpc>
            </a:pPr>
            <a:r>
              <a:rPr lang="en" sz="1600" b="1" smtClean="0">
                <a:latin typeface="Palatino Linotype" pitchFamily="18" charset="0"/>
              </a:rPr>
              <a:t>ADENOCARCINOMA</a:t>
            </a:r>
            <a:endParaRPr lang="x-none" sz="1600" b="1"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the incidence is 0.37/100,000</a:t>
            </a:r>
          </a:p>
          <a:p>
            <a:pPr marL="285750" indent="-285750">
              <a:lnSpc>
                <a:spcPct val="150000"/>
              </a:lnSpc>
              <a:buFont typeface="Arial" pitchFamily="34" charset="0"/>
              <a:buChar char="•"/>
            </a:pPr>
            <a:r>
              <a:rPr lang="en" sz="1600" dirty="0" smtClean="0">
                <a:latin typeface="Palatino Linotype" pitchFamily="18" charset="0"/>
              </a:rPr>
              <a:t>male sex, black race, older age</a:t>
            </a:r>
          </a:p>
          <a:p>
            <a:pPr marL="285750" indent="-285750">
              <a:lnSpc>
                <a:spcPct val="150000"/>
              </a:lnSpc>
              <a:buFont typeface="Arial" pitchFamily="34" charset="0"/>
              <a:buChar char="•"/>
            </a:pPr>
            <a:r>
              <a:rPr lang="en" sz="1600" smtClean="0">
                <a:latin typeface="Palatino Linotype" pitchFamily="18" charset="0"/>
              </a:rPr>
              <a:t> </a:t>
            </a:r>
            <a:r>
              <a:rPr lang="en" sz="1600" dirty="0" smtClean="0">
                <a:latin typeface="Palatino Linotype" pitchFamily="18" charset="0"/>
              </a:rPr>
              <a:t>proximal parts </a:t>
            </a:r>
            <a:r>
              <a:rPr lang="en" sz="1600" smtClean="0">
                <a:latin typeface="Palatino Linotype" pitchFamily="18" charset="0"/>
              </a:rPr>
              <a:t>of the small intestine</a:t>
            </a:r>
            <a:endParaRPr lang="x-none" sz="1600" dirty="0" smtClean="0">
              <a:latin typeface="Palatino Linotype" pitchFamily="18" charset="0"/>
            </a:endParaRPr>
          </a:p>
          <a:p>
            <a:pPr>
              <a:lnSpc>
                <a:spcPct val="150000"/>
              </a:lnSpc>
            </a:pPr>
            <a:r>
              <a:rPr lang="en" sz="1600" b="1" smtClean="0">
                <a:latin typeface="Palatino Linotype" pitchFamily="18" charset="0"/>
              </a:rPr>
              <a:t>LYMPHOMAS</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12-24% of all malignant tumors of the small intestine</a:t>
            </a:r>
          </a:p>
          <a:p>
            <a:pPr marL="285750" indent="-285750">
              <a:lnSpc>
                <a:spcPct val="150000"/>
              </a:lnSpc>
              <a:buFont typeface="Arial" pitchFamily="34" charset="0"/>
              <a:buChar char="•"/>
            </a:pPr>
            <a:r>
              <a:rPr lang="en" sz="1600" dirty="0" smtClean="0">
                <a:latin typeface="Palatino Linotype" pitchFamily="18" charset="0"/>
              </a:rPr>
              <a:t>primary : large tumors, </a:t>
            </a:r>
            <a:r>
              <a:rPr lang="en" sz="1600" dirty="0" err="1" smtClean="0">
                <a:latin typeface="Palatino Linotype" pitchFamily="18" charset="0"/>
              </a:rPr>
              <a:t>submucosal </a:t>
            </a:r>
            <a:r>
              <a:rPr lang="en" sz="1600" smtClean="0">
                <a:latin typeface="Palatino Linotype" pitchFamily="18" charset="0"/>
              </a:rPr>
              <a:t>, </a:t>
            </a:r>
            <a:r>
              <a:rPr lang="en" sz="1600" dirty="0" smtClean="0">
                <a:latin typeface="Palatino Linotype" pitchFamily="18" charset="0"/>
              </a:rPr>
              <a:t>with </a:t>
            </a:r>
            <a:r>
              <a:rPr lang="en" sz="1600" dirty="0" err="1" smtClean="0">
                <a:latin typeface="Palatino Linotype" pitchFamily="18" charset="0"/>
              </a:rPr>
              <a:t>ulcerations</a:t>
            </a:r>
            <a:r>
              <a:rPr lang="en" sz="1600" dirty="0" smtClean="0">
                <a:latin typeface="Palatino Linotype" pitchFamily="18" charset="0"/>
              </a:rPr>
              <a:t> </a:t>
            </a:r>
            <a:r>
              <a:rPr lang="en" sz="1600" dirty="0" err="1" smtClean="0">
                <a:latin typeface="Palatino Linotype" pitchFamily="18" charset="0"/>
              </a:rPr>
              <a:t>mucosa </a:t>
            </a:r>
            <a:r>
              <a:rPr lang="en" sz="1600" dirty="0" smtClean="0">
                <a:latin typeface="Palatino Linotype" pitchFamily="18" charset="0"/>
              </a:rPr>
              <a:t>, spread to </a:t>
            </a:r>
            <a:r>
              <a:rPr lang="en" sz="1600" dirty="0" err="1" smtClean="0">
                <a:latin typeface="Palatino Linotype" pitchFamily="18" charset="0"/>
              </a:rPr>
              <a:t>the subserosa </a:t>
            </a:r>
            <a:r>
              <a:rPr lang="en" sz="1600" dirty="0" smtClean="0">
                <a:latin typeface="Palatino Linotype" pitchFamily="18" charset="0"/>
              </a:rPr>
              <a:t>, </a:t>
            </a:r>
            <a:r>
              <a:rPr lang="en" sz="1600" dirty="0" err="1" smtClean="0">
                <a:latin typeface="Palatino Linotype" pitchFamily="18" charset="0"/>
              </a:rPr>
              <a:t>mesentery </a:t>
            </a:r>
            <a:r>
              <a:rPr lang="en" sz="1600" dirty="0" smtClean="0">
                <a:latin typeface="Palatino Linotype" pitchFamily="18" charset="0"/>
              </a:rPr>
              <a:t>and </a:t>
            </a:r>
            <a:r>
              <a:rPr lang="en" sz="1600" dirty="0" err="1" smtClean="0">
                <a:latin typeface="Palatino Linotype" pitchFamily="18" charset="0"/>
              </a:rPr>
              <a:t>mesenteric </a:t>
            </a:r>
            <a:r>
              <a:rPr lang="en" sz="1600" dirty="0" smtClean="0">
                <a:latin typeface="Palatino Linotype" pitchFamily="18" charset="0"/>
              </a:rPr>
              <a:t>lymph nodes</a:t>
            </a:r>
          </a:p>
          <a:p>
            <a:pPr marL="285750" indent="-285750">
              <a:lnSpc>
                <a:spcPct val="150000"/>
              </a:lnSpc>
              <a:buFont typeface="Arial" pitchFamily="34" charset="0"/>
              <a:buChar char="•"/>
            </a:pPr>
            <a:r>
              <a:rPr lang="en" sz="1600" dirty="0" smtClean="0">
                <a:latin typeface="Palatino Linotype" pitchFamily="18" charset="0"/>
              </a:rPr>
              <a:t>with </a:t>
            </a:r>
            <a:r>
              <a:rPr lang="en" sz="1600" smtClean="0">
                <a:latin typeface="Palatino Linotype" pitchFamily="18" charset="0"/>
              </a:rPr>
              <a:t>secondary </a:t>
            </a:r>
            <a:r>
              <a:rPr lang="en" sz="1600" dirty="0" smtClean="0">
                <a:latin typeface="Palatino Linotype" pitchFamily="18" charset="0"/>
              </a:rPr>
              <a:t>: </a:t>
            </a:r>
            <a:r>
              <a:rPr lang="en" sz="1600" dirty="0" err="1" smtClean="0">
                <a:latin typeface="Palatino Linotype" pitchFamily="18" charset="0"/>
              </a:rPr>
              <a:t>multiple </a:t>
            </a:r>
            <a:r>
              <a:rPr lang="en" sz="1600" dirty="0" smtClean="0">
                <a:latin typeface="Palatino Linotype" pitchFamily="18" charset="0"/>
              </a:rPr>
              <a:t>tumor masses along the entire length of the intestine </a:t>
            </a:r>
            <a:r>
              <a:rPr lang="en" sz="1600" smtClean="0">
                <a:latin typeface="Palatino Linotype" pitchFamily="18" charset="0"/>
              </a:rPr>
              <a:t>, </a:t>
            </a:r>
            <a:r>
              <a:rPr lang="en" sz="1600" dirty="0" smtClean="0">
                <a:latin typeface="Palatino Linotype" pitchFamily="18" charset="0"/>
              </a:rPr>
              <a:t>often </a:t>
            </a:r>
            <a:r>
              <a:rPr lang="en" sz="1600" smtClean="0">
                <a:latin typeface="Palatino Linotype" pitchFamily="18" charset="0"/>
              </a:rPr>
              <a:t>ulceration </a:t>
            </a:r>
            <a:r>
              <a:rPr lang="en" sz="1600" dirty="0" smtClean="0">
                <a:latin typeface="Palatino Linotype" pitchFamily="18" charset="0"/>
              </a:rPr>
              <a:t>of </a:t>
            </a:r>
            <a:r>
              <a:rPr lang="en" sz="1600" smtClean="0">
                <a:latin typeface="Palatino Linotype" pitchFamily="18" charset="0"/>
              </a:rPr>
              <a:t>the mucosa</a:t>
            </a:r>
            <a:endParaRPr lang="x-none" sz="1600" dirty="0" smtClean="0">
              <a:latin typeface="Palatino Linotype" pitchFamily="18" charset="0"/>
            </a:endParaRPr>
          </a:p>
          <a:p>
            <a:pPr>
              <a:lnSpc>
                <a:spcPct val="150000"/>
              </a:lnSpc>
            </a:pPr>
            <a:r>
              <a:rPr lang="en" sz="1600" b="1" dirty="0" smtClean="0">
                <a:latin typeface="Palatino Linotype" pitchFamily="18" charset="0"/>
              </a:rPr>
              <a:t>LEIOMYOSARCOMA</a:t>
            </a:r>
          </a:p>
          <a:p>
            <a:pPr marL="285750" indent="-285750">
              <a:lnSpc>
                <a:spcPct val="150000"/>
              </a:lnSpc>
              <a:buFont typeface="Arial" pitchFamily="34" charset="0"/>
              <a:buChar char="•"/>
            </a:pPr>
            <a:r>
              <a:rPr lang="en" sz="1600" dirty="0" smtClean="0">
                <a:latin typeface="Palatino Linotype" pitchFamily="18" charset="0"/>
              </a:rPr>
              <a:t>more </a:t>
            </a:r>
            <a:r>
              <a:rPr lang="en" sz="1600" smtClean="0">
                <a:latin typeface="Palatino Linotype" pitchFamily="18" charset="0"/>
              </a:rPr>
              <a:t>common </a:t>
            </a:r>
            <a:r>
              <a:rPr lang="en" sz="1600" dirty="0" smtClean="0">
                <a:latin typeface="Palatino Linotype" pitchFamily="18" charset="0"/>
              </a:rPr>
              <a:t>malignant </a:t>
            </a:r>
            <a:r>
              <a:rPr lang="en" sz="1600" err="1" smtClean="0">
                <a:latin typeface="Palatino Linotype" pitchFamily="18" charset="0"/>
              </a:rPr>
              <a:t>stromal </a:t>
            </a:r>
            <a:r>
              <a:rPr lang="en" sz="1600" smtClean="0">
                <a:latin typeface="Palatino Linotype" pitchFamily="18" charset="0"/>
              </a:rPr>
              <a:t>tumors</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fast growth, large dimensions</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male sex, and </a:t>
            </a:r>
            <a:r>
              <a:rPr lang="en" sz="1600" smtClean="0">
                <a:latin typeface="Palatino Linotype" pitchFamily="18" charset="0"/>
              </a:rPr>
              <a:t>between </a:t>
            </a:r>
            <a:r>
              <a:rPr lang="en" sz="1600" dirty="0" smtClean="0">
                <a:latin typeface="Palatino Linotype" pitchFamily="18" charset="0"/>
              </a:rPr>
              <a:t>the fifth and seventh decades of </a:t>
            </a:r>
            <a:r>
              <a:rPr lang="en" sz="1600" smtClean="0">
                <a:latin typeface="Palatino Linotype" pitchFamily="18" charset="0"/>
              </a:rPr>
              <a:t>life</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distal parts of the small intestine</a:t>
            </a:r>
            <a:endParaRPr lang="x-none" sz="1600" dirty="0" smtClean="0">
              <a:latin typeface="Palatino Linotype" pitchFamily="18" charset="0"/>
            </a:endParaRPr>
          </a:p>
          <a:p>
            <a:pPr>
              <a:lnSpc>
                <a:spcPct val="150000"/>
              </a:lnSpc>
            </a:pPr>
            <a:r>
              <a:rPr lang="en" sz="1600" b="1" dirty="0" smtClean="0">
                <a:latin typeface="Palatino Linotype" pitchFamily="18" charset="0"/>
              </a:rPr>
              <a:t>KAPOSijev </a:t>
            </a:r>
            <a:r>
              <a:rPr lang="en" sz="1600" b="1" dirty="0" err="1" smtClean="0">
                <a:latin typeface="Palatino Linotype" pitchFamily="18" charset="0"/>
              </a:rPr>
              <a:t>_</a:t>
            </a:r>
            <a:r>
              <a:rPr lang="en" sz="1600" b="1" dirty="0" smtClean="0">
                <a:latin typeface="Palatino Linotype" pitchFamily="18" charset="0"/>
              </a:rPr>
              <a:t> </a:t>
            </a:r>
            <a:r>
              <a:rPr lang="en" sz="1600" b="1" dirty="0" err="1" smtClean="0">
                <a:latin typeface="Palatino Linotype" pitchFamily="18" charset="0"/>
              </a:rPr>
              <a:t>sarcoma</a:t>
            </a:r>
            <a:endParaRPr lang="x-none" sz="1600" b="1"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Rare, </a:t>
            </a:r>
            <a:r>
              <a:rPr lang="en" sz="1600" dirty="0" smtClean="0">
                <a:latin typeface="Palatino Linotype" pitchFamily="18" charset="0"/>
              </a:rPr>
              <a:t>(usually </a:t>
            </a:r>
            <a:r>
              <a:rPr lang="en" sz="1600" smtClean="0">
                <a:latin typeface="Palatino Linotype" pitchFamily="18" charset="0"/>
              </a:rPr>
              <a:t>in </a:t>
            </a:r>
            <a:r>
              <a:rPr lang="en" sz="1600" dirty="0" smtClean="0">
                <a:latin typeface="Palatino Linotype" pitchFamily="18" charset="0"/>
              </a:rPr>
              <a:t>people with </a:t>
            </a:r>
            <a:r>
              <a:rPr lang="en" sz="1600" smtClean="0">
                <a:latin typeface="Palatino Linotype" pitchFamily="18" charset="0"/>
              </a:rPr>
              <a:t>HIV </a:t>
            </a:r>
            <a:r>
              <a:rPr lang="en" sz="1600" dirty="0" smtClean="0">
                <a:latin typeface="Palatino Linotype" pitchFamily="18" charset="0"/>
              </a:rPr>
              <a:t>)</a:t>
            </a:r>
            <a:r>
              <a:rPr lang="en" sz="1600" smtClean="0">
                <a:latin typeface="Palatino Linotype" pitchFamily="18" charset="0"/>
              </a:rPr>
              <a:t> </a:t>
            </a:r>
            <a:endParaRPr lang="x-none"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MALIGNANT TUMORS OF THE SMALL INTESTINE</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13374155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10825"/>
            <a:ext cx="9067800" cy="6463308"/>
          </a:xfrm>
          <a:prstGeom prst="rect">
            <a:avLst/>
          </a:prstGeom>
          <a:noFill/>
        </p:spPr>
        <p:txBody>
          <a:bodyPr wrap="square" rtlCol="0">
            <a:spAutoFit/>
          </a:bodyPr>
          <a:lstStyle/>
          <a:p>
            <a:pPr>
              <a:lnSpc>
                <a:spcPct val="150000"/>
              </a:lnSpc>
            </a:pPr>
            <a:endParaRPr lang="sr-Cyrl-RS" sz="1600" b="1" dirty="0" smtClean="0">
              <a:latin typeface="Palatino Linotype" pitchFamily="18" charset="0"/>
            </a:endParaRPr>
          </a:p>
          <a:p>
            <a:pPr>
              <a:lnSpc>
                <a:spcPct val="150000"/>
              </a:lnSpc>
            </a:pPr>
            <a:r>
              <a:rPr lang="en" sz="1600" b="1" smtClean="0">
                <a:latin typeface="Palatino Linotype" pitchFamily="18" charset="0"/>
              </a:rPr>
              <a:t>Diet </a:t>
            </a:r>
            <a:r>
              <a:rPr lang="en" sz="1600" b="1" dirty="0" smtClean="0">
                <a:latin typeface="Palatino Linotype" pitchFamily="18" charset="0"/>
              </a:rPr>
              <a:t>with a lot of saturated fatty </a:t>
            </a:r>
            <a:r>
              <a:rPr lang="en" sz="1600" b="1" smtClean="0">
                <a:latin typeface="Palatino Linotype" pitchFamily="18" charset="0"/>
              </a:rPr>
              <a:t>acids (fats </a:t>
            </a:r>
            <a:r>
              <a:rPr lang="en" sz="1600" b="1" dirty="0" smtClean="0">
                <a:latin typeface="Palatino Linotype" pitchFamily="18" charset="0"/>
              </a:rPr>
              <a:t>of animal origin) and refined sugars</a:t>
            </a:r>
          </a:p>
          <a:p>
            <a:pPr>
              <a:lnSpc>
                <a:spcPct val="150000"/>
              </a:lnSpc>
              <a:buFont typeface="Arial" pitchFamily="34" charset="0"/>
              <a:buChar char="•"/>
            </a:pPr>
            <a:r>
              <a:rPr lang="en" sz="1600" dirty="0" smtClean="0">
                <a:latin typeface="Palatino Linotype" pitchFamily="18" charset="0"/>
              </a:rPr>
              <a:t>    A </a:t>
            </a:r>
            <a:r>
              <a:rPr lang="en" sz="1600" smtClean="0">
                <a:latin typeface="Palatino Linotype" pitchFamily="18" charset="0"/>
              </a:rPr>
              <a:t>higher </a:t>
            </a:r>
            <a:r>
              <a:rPr lang="en" sz="1600" dirty="0" smtClean="0">
                <a:latin typeface="Palatino Linotype" pitchFamily="18" charset="0"/>
              </a:rPr>
              <a:t>fat content in the diet causes an increase in the proportion of </a:t>
            </a:r>
            <a:r>
              <a:rPr lang="en" sz="1600" dirty="0" err="1" smtClean="0">
                <a:latin typeface="Palatino Linotype" pitchFamily="18" charset="0"/>
              </a:rPr>
              <a:t>anaerobes </a:t>
            </a:r>
            <a:r>
              <a:rPr lang="en" sz="1600" smtClean="0">
                <a:latin typeface="Palatino Linotype" pitchFamily="18" charset="0"/>
              </a:rPr>
              <a:t>in </a:t>
            </a:r>
            <a:r>
              <a:rPr lang="en" sz="1600" dirty="0" err="1" smtClean="0">
                <a:latin typeface="Palatino Linotype" pitchFamily="18" charset="0"/>
              </a:rPr>
              <a:t>the </a:t>
            </a:r>
            <a:r>
              <a:rPr lang="en" sz="1600" dirty="0" smtClean="0">
                <a:latin typeface="Palatino Linotype" pitchFamily="18" charset="0"/>
              </a:rPr>
              <a:t>intestinal </a:t>
            </a:r>
            <a:r>
              <a:rPr lang="en" sz="1600" dirty="0" err="1" smtClean="0">
                <a:latin typeface="Palatino Linotype" pitchFamily="18" charset="0"/>
              </a:rPr>
              <a:t>microflora </a:t>
            </a:r>
            <a:r>
              <a:rPr lang="en" sz="1600" dirty="0" smtClean="0">
                <a:latin typeface="Palatino Linotype" pitchFamily="18" charset="0"/>
              </a:rPr>
              <a:t>, which contributes to the conversion of normal bile acids into secondary or </a:t>
            </a:r>
            <a:r>
              <a:rPr lang="en" sz="1600" dirty="0" err="1" smtClean="0">
                <a:latin typeface="Palatino Linotype" pitchFamily="18" charset="0"/>
              </a:rPr>
              <a:t>tertiary </a:t>
            </a:r>
            <a:r>
              <a:rPr lang="en" sz="1600" dirty="0" smtClean="0">
                <a:latin typeface="Palatino Linotype" pitchFamily="18" charset="0"/>
              </a:rPr>
              <a:t>bile acids </a:t>
            </a:r>
            <a:r>
              <a:rPr lang="en" sz="1600" smtClean="0">
                <a:latin typeface="Palatino Linotype" pitchFamily="18" charset="0"/>
              </a:rPr>
              <a:t>.</a:t>
            </a:r>
          </a:p>
          <a:p>
            <a:pPr>
              <a:lnSpc>
                <a:spcPct val="150000"/>
              </a:lnSpc>
            </a:pPr>
            <a:r>
              <a:rPr lang="en" sz="1600" dirty="0" smtClean="0">
                <a:latin typeface="Palatino Linotype" pitchFamily="18" charset="0"/>
              </a:rPr>
              <a:t>Bile acids and free fatty acids lead to damage </a:t>
            </a:r>
            <a:r>
              <a:rPr lang="en" sz="1600" dirty="0" err="1" smtClean="0">
                <a:latin typeface="Palatino Linotype" pitchFamily="18" charset="0"/>
              </a:rPr>
              <a:t>to the lining </a:t>
            </a:r>
            <a:r>
              <a:rPr lang="en" sz="1600" dirty="0" smtClean="0">
                <a:latin typeface="Palatino Linotype" pitchFamily="18" charset="0"/>
              </a:rPr>
              <a:t>of the colon with increased </a:t>
            </a:r>
            <a:r>
              <a:rPr lang="en" sz="1600" dirty="0" err="1" smtClean="0">
                <a:latin typeface="Palatino Linotype" pitchFamily="18" charset="0"/>
              </a:rPr>
              <a:t>proliferation</a:t>
            </a:r>
            <a:r>
              <a:rPr lang="en" sz="1600" dirty="0" smtClean="0">
                <a:latin typeface="Palatino Linotype" pitchFamily="18" charset="0"/>
              </a:rPr>
              <a:t> </a:t>
            </a:r>
            <a:r>
              <a:rPr lang="en" sz="1600" err="1" smtClean="0">
                <a:latin typeface="Palatino Linotype" pitchFamily="18" charset="0"/>
              </a:rPr>
              <a:t>epithelial </a:t>
            </a:r>
            <a:r>
              <a:rPr lang="en" sz="1600" smtClean="0">
                <a:latin typeface="Palatino Linotype" pitchFamily="18" charset="0"/>
              </a:rPr>
              <a:t>cells</a:t>
            </a:r>
            <a:endParaRPr lang="sr-Cyrl-RS" sz="1600" dirty="0" smtClean="0">
              <a:latin typeface="Palatino Linotype" pitchFamily="18" charset="0"/>
            </a:endParaRPr>
          </a:p>
          <a:p>
            <a:pPr>
              <a:lnSpc>
                <a:spcPct val="150000"/>
              </a:lnSpc>
            </a:pPr>
            <a:r>
              <a:rPr lang="en" sz="1600" b="1" smtClean="0">
                <a:latin typeface="Palatino Linotype" pitchFamily="18" charset="0"/>
              </a:rPr>
              <a:t>Benzpyrene</a:t>
            </a:r>
          </a:p>
          <a:p>
            <a:pPr>
              <a:lnSpc>
                <a:spcPct val="150000"/>
              </a:lnSpc>
            </a:pPr>
            <a:r>
              <a:rPr lang="en" sz="1600" smtClean="0">
                <a:latin typeface="Palatino Linotype" pitchFamily="18" charset="0"/>
              </a:rPr>
              <a:t>Pyrolysis products (grilling or frying meat in oil)</a:t>
            </a:r>
            <a:endParaRPr lang="x-none" sz="1600" dirty="0" smtClean="0">
              <a:latin typeface="Palatino Linotype" pitchFamily="18" charset="0"/>
            </a:endParaRPr>
          </a:p>
          <a:p>
            <a:pPr>
              <a:lnSpc>
                <a:spcPct val="150000"/>
              </a:lnSpc>
            </a:pPr>
            <a:r>
              <a:rPr lang="en" sz="1600" b="1" dirty="0" smtClean="0">
                <a:latin typeface="Palatino Linotype" pitchFamily="18" charset="0"/>
              </a:rPr>
              <a:t>Low fiber </a:t>
            </a:r>
            <a:r>
              <a:rPr lang="en" sz="1600" b="1" smtClean="0">
                <a:latin typeface="Palatino Linotype" pitchFamily="18" charset="0"/>
              </a:rPr>
              <a:t>content </a:t>
            </a:r>
            <a:r>
              <a:rPr lang="en" sz="1600" b="1">
                <a:latin typeface="Palatino Linotype" pitchFamily="18" charset="0"/>
              </a:rPr>
              <a:t>in the diet</a:t>
            </a:r>
          </a:p>
          <a:p>
            <a:pPr marL="285750" indent="-285750">
              <a:lnSpc>
                <a:spcPct val="150000"/>
              </a:lnSpc>
              <a:buFont typeface="Arial" pitchFamily="34" charset="0"/>
              <a:buChar char="•"/>
            </a:pPr>
            <a:r>
              <a:rPr lang="en" sz="1600" dirty="0" smtClean="0">
                <a:latin typeface="Palatino Linotype" pitchFamily="18" charset="0"/>
              </a:rPr>
              <a:t>Plant fibers are </a:t>
            </a:r>
            <a:r>
              <a:rPr lang="en" sz="1600" smtClean="0">
                <a:latin typeface="Palatino Linotype" pitchFamily="18" charset="0"/>
              </a:rPr>
              <a:t>composed of </a:t>
            </a:r>
            <a:r>
              <a:rPr lang="en" sz="1600" dirty="0" smtClean="0">
                <a:latin typeface="Palatino Linotype" pitchFamily="18" charset="0"/>
              </a:rPr>
              <a:t>a</a:t>
            </a:r>
            <a:r>
              <a:rPr lang="en" sz="1600" smtClean="0">
                <a:latin typeface="Palatino Linotype" pitchFamily="18" charset="0"/>
              </a:rPr>
              <a:t> </a:t>
            </a:r>
            <a:r>
              <a:rPr lang="en" sz="1600">
                <a:latin typeface="Palatino Linotype" pitchFamily="18" charset="0"/>
              </a:rPr>
              <a:t>from carbohydrates (cellulose,</a:t>
            </a:r>
            <a:r>
              <a:rPr lang="en" sz="1600" dirty="0" smtClean="0">
                <a:latin typeface="Palatino Linotype" pitchFamily="18" charset="0"/>
              </a:rPr>
              <a:t> </a:t>
            </a:r>
            <a:r>
              <a:rPr lang="en" sz="1600" smtClean="0">
                <a:latin typeface="Palatino Linotype" pitchFamily="18" charset="0"/>
              </a:rPr>
              <a:t>hemocellulose </a:t>
            </a:r>
            <a:r>
              <a:rPr lang="en" sz="1600">
                <a:latin typeface="Palatino Linotype" pitchFamily="18" charset="0"/>
              </a:rPr>
              <a:t>, pectin) and non-carbohydrates ( </a:t>
            </a:r>
            <a:r>
              <a:rPr lang="en" sz="1600" smtClean="0">
                <a:latin typeface="Palatino Linotype" pitchFamily="18" charset="0"/>
              </a:rPr>
              <a:t>lignin) </a:t>
            </a:r>
            <a:r>
              <a:rPr lang="en" sz="1600" dirty="0" smtClean="0">
                <a:latin typeface="Palatino Linotype" pitchFamily="18" charset="0"/>
              </a:rPr>
              <a:t>, are not </a:t>
            </a:r>
            <a:r>
              <a:rPr lang="en" sz="1600" smtClean="0">
                <a:latin typeface="Palatino Linotype" pitchFamily="18" charset="0"/>
              </a:rPr>
              <a:t>deceptive </a:t>
            </a:r>
            <a:r>
              <a:rPr lang="en" sz="1600" dirty="0" smtClean="0">
                <a:latin typeface="Palatino Linotype" pitchFamily="18" charset="0"/>
              </a:rPr>
              <a:t>,</a:t>
            </a:r>
            <a:r>
              <a:rPr lang="en" sz="1600" smtClean="0">
                <a:latin typeface="Palatino Linotype" pitchFamily="18" charset="0"/>
              </a:rPr>
              <a:t> </a:t>
            </a:r>
            <a:r>
              <a:rPr lang="en" sz="1600">
                <a:latin typeface="Palatino Linotype" pitchFamily="18" charset="0"/>
              </a:rPr>
              <a:t>so it </a:t>
            </a:r>
            <a:r>
              <a:rPr lang="en" sz="1600" smtClean="0">
                <a:latin typeface="Palatino Linotype" pitchFamily="18" charset="0"/>
              </a:rPr>
              <a:t>increases </a:t>
            </a:r>
            <a:r>
              <a:rPr lang="en" sz="1600" dirty="0" smtClean="0">
                <a:latin typeface="Palatino Linotype" pitchFamily="18" charset="0"/>
              </a:rPr>
              <a:t>it</a:t>
            </a:r>
            <a:r>
              <a:rPr lang="en" sz="1600" smtClean="0">
                <a:latin typeface="Palatino Linotype" pitchFamily="18" charset="0"/>
              </a:rPr>
              <a:t> </a:t>
            </a:r>
            <a:r>
              <a:rPr lang="en" sz="1600">
                <a:latin typeface="Palatino Linotype" pitchFamily="18" charset="0"/>
              </a:rPr>
              <a:t>stool volume, accelerates bowel emptying and shortens the contact time of potential carcinogens in the intestinal contents with the intestinal </a:t>
            </a:r>
            <a:r>
              <a:rPr lang="en" sz="1600" smtClean="0">
                <a:latin typeface="Palatino Linotype" pitchFamily="18" charset="0"/>
              </a:rPr>
              <a:t>mucosa </a:t>
            </a:r>
            <a:r>
              <a:rPr lang="en" sz="1600" dirty="0" smtClean="0">
                <a:latin typeface="Palatino Linotype" pitchFamily="18" charset="0"/>
              </a:rPr>
              <a:t>. Under the influence of the intestinal flora, </a:t>
            </a:r>
            <a:r>
              <a:rPr lang="en" sz="1600" smtClean="0">
                <a:latin typeface="Palatino Linotype" pitchFamily="18" charset="0"/>
              </a:rPr>
              <a:t>some </a:t>
            </a:r>
            <a:r>
              <a:rPr lang="en" sz="1600">
                <a:latin typeface="Palatino Linotype" pitchFamily="18" charset="0"/>
              </a:rPr>
              <a:t>fiber components can be fermented into short-chain fatty acids, </a:t>
            </a:r>
            <a:r>
              <a:rPr lang="en" sz="1600" smtClean="0">
                <a:latin typeface="Palatino Linotype" pitchFamily="18" charset="0"/>
              </a:rPr>
              <a:t>reducing the intestinal </a:t>
            </a:r>
            <a:r>
              <a:rPr lang="en" sz="1600" dirty="0" smtClean="0">
                <a:latin typeface="Palatino Linotype" pitchFamily="18" charset="0"/>
              </a:rPr>
              <a:t>pH .</a:t>
            </a:r>
            <a:r>
              <a:rPr lang="en" sz="1600" smtClean="0">
                <a:latin typeface="Palatino Linotype" pitchFamily="18" charset="0"/>
              </a:rPr>
              <a:t> </a:t>
            </a:r>
            <a:r>
              <a:rPr lang="en" sz="1600">
                <a:latin typeface="Palatino Linotype" pitchFamily="18" charset="0"/>
              </a:rPr>
              <a:t>and thus potentially prevent </a:t>
            </a:r>
            <a:r>
              <a:rPr lang="en" sz="1600" smtClean="0">
                <a:latin typeface="Palatino Linotype" pitchFamily="18" charset="0"/>
              </a:rPr>
              <a:t>carcinogenesis </a:t>
            </a:r>
            <a:r>
              <a:rPr lang="en" sz="1600" dirty="0" smtClean="0">
                <a:latin typeface="Palatino Linotype" pitchFamily="18" charset="0"/>
              </a:rPr>
              <a:t>in.</a:t>
            </a:r>
            <a:endParaRPr lang="x-none" sz="160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ETIOLOGY, environmental factors</a:t>
            </a:r>
            <a:endParaRPr lang="ru-RU" sz="2000" b="1" dirty="0" smtClean="0">
              <a:latin typeface="Palatino Linotype" pitchFamily="18" charset="0"/>
            </a:endParaRPr>
          </a:p>
        </p:txBody>
      </p:sp>
    </p:spTree>
    <p:extLst>
      <p:ext uri="{BB962C8B-B14F-4D97-AF65-F5344CB8AC3E}">
        <p14:creationId xmlns="" xmlns:p14="http://schemas.microsoft.com/office/powerpoint/2010/main" val="29642548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786"/>
            <a:ext cx="8991600" cy="5632311"/>
          </a:xfrm>
          <a:prstGeom prst="rect">
            <a:avLst/>
          </a:prstGeom>
          <a:noFill/>
        </p:spPr>
        <p:txBody>
          <a:bodyPr wrap="square" rtlCol="0">
            <a:spAutoFit/>
          </a:bodyPr>
          <a:lstStyle/>
          <a:p>
            <a:pPr>
              <a:lnSpc>
                <a:spcPct val="150000"/>
              </a:lnSpc>
              <a:buFont typeface="Arial" pitchFamily="34" charset="0"/>
              <a:buChar char="•"/>
            </a:pPr>
            <a:endParaRPr lang="sr-Cyrl-RS" sz="1400" b="1" dirty="0" smtClean="0">
              <a:latin typeface="Palatino Linotype" pitchFamily="18" charset="0"/>
            </a:endParaRPr>
          </a:p>
          <a:p>
            <a:pPr>
              <a:lnSpc>
                <a:spcPct val="150000"/>
              </a:lnSpc>
              <a:buFont typeface="Arial" pitchFamily="34" charset="0"/>
              <a:buChar char="•"/>
            </a:pPr>
            <a:endParaRPr lang="sr-Cyrl-RS" sz="1400" b="1" dirty="0" smtClean="0">
              <a:latin typeface="Palatino Linotype" pitchFamily="18" charset="0"/>
            </a:endParaRPr>
          </a:p>
          <a:p>
            <a:pPr>
              <a:lnSpc>
                <a:spcPct val="150000"/>
              </a:lnSpc>
            </a:pPr>
            <a:r>
              <a:rPr lang="en" sz="1600" b="1" smtClean="0">
                <a:latin typeface="Palatino Linotype" pitchFamily="18" charset="0"/>
              </a:rPr>
              <a:t>Reduced physical activity</a:t>
            </a:r>
          </a:p>
          <a:p>
            <a:pPr marL="285750" indent="-285750">
              <a:lnSpc>
                <a:spcPct val="150000"/>
              </a:lnSpc>
              <a:buFont typeface="Arial" pitchFamily="34" charset="0"/>
              <a:buChar char="•"/>
            </a:pPr>
            <a:r>
              <a:rPr lang="en" sz="1600" dirty="0" smtClean="0">
                <a:latin typeface="Palatino Linotype" pitchFamily="18" charset="0"/>
              </a:rPr>
              <a:t>Physical </a:t>
            </a:r>
            <a:r>
              <a:rPr lang="en" sz="1600" smtClean="0">
                <a:latin typeface="Palatino Linotype" pitchFamily="18" charset="0"/>
              </a:rPr>
              <a:t>activity stimulates peristalsis and thus reduces the time of action of bile acids and other </a:t>
            </a:r>
            <a:r>
              <a:rPr lang="en" sz="1600" dirty="0" smtClean="0">
                <a:latin typeface="Palatino Linotype" pitchFamily="18" charset="0"/>
              </a:rPr>
              <a:t>cancer </a:t>
            </a:r>
            <a:r>
              <a:rPr lang="en" sz="1600" smtClean="0">
                <a:latin typeface="Palatino Linotype" pitchFamily="18" charset="0"/>
              </a:rPr>
              <a:t>genes </a:t>
            </a:r>
            <a:r>
              <a:rPr lang="en" sz="1600" dirty="0" smtClean="0">
                <a:latin typeface="Palatino Linotype" pitchFamily="18" charset="0"/>
              </a:rPr>
              <a:t>. </a:t>
            </a:r>
            <a:r>
              <a:rPr lang="en" sz="1600" smtClean="0">
                <a:latin typeface="Palatino Linotype" pitchFamily="18" charset="0"/>
              </a:rPr>
              <a:t>Greater physical activity with lower body weight is also associated with better metabolism, which is reflected in lower insulin, glucose and triglycerides in the blood </a:t>
            </a:r>
            <a:r>
              <a:rPr lang="en" sz="1600" dirty="0" smtClean="0">
                <a:latin typeface="Palatino Linotype" pitchFamily="18" charset="0"/>
              </a:rPr>
              <a:t>. </a:t>
            </a:r>
            <a:r>
              <a:rPr lang="en" sz="1600" smtClean="0">
                <a:latin typeface="Palatino Linotype" pitchFamily="18" charset="0"/>
              </a:rPr>
              <a:t>Physical activity has a stimulating effect on T and B lymphocytes and the level of interleukin </a:t>
            </a:r>
            <a:r>
              <a:rPr lang="en" sz="1600" dirty="0" smtClean="0">
                <a:latin typeface="Palatino Linotype" pitchFamily="18" charset="0"/>
              </a:rPr>
              <a:t>a.</a:t>
            </a:r>
            <a:endParaRPr lang="x-none" sz="1600" smtClean="0">
              <a:latin typeface="Palatino Linotype" pitchFamily="18" charset="0"/>
            </a:endParaRPr>
          </a:p>
          <a:p>
            <a:pPr>
              <a:lnSpc>
                <a:spcPct val="150000"/>
              </a:lnSpc>
            </a:pPr>
            <a:r>
              <a:rPr lang="en" sz="1600" b="1" smtClean="0">
                <a:latin typeface="Palatino Linotype" pitchFamily="18" charset="0"/>
              </a:rPr>
              <a:t>Age of life</a:t>
            </a:r>
          </a:p>
          <a:p>
            <a:pPr marL="285750" indent="-285750">
              <a:lnSpc>
                <a:spcPct val="150000"/>
              </a:lnSpc>
              <a:buFont typeface="Arial" pitchFamily="34" charset="0"/>
              <a:buChar char="•"/>
            </a:pPr>
            <a:r>
              <a:rPr lang="en" sz="1600" dirty="0" smtClean="0">
                <a:latin typeface="Palatino Linotype" pitchFamily="18" charset="0"/>
              </a:rPr>
              <a:t>After </a:t>
            </a:r>
            <a:r>
              <a:rPr lang="en" sz="1600" smtClean="0">
                <a:latin typeface="Palatino Linotype" pitchFamily="18" charset="0"/>
              </a:rPr>
              <a:t>40 </a:t>
            </a:r>
            <a:r>
              <a:rPr lang="en" sz="1600" dirty="0" smtClean="0">
                <a:latin typeface="Palatino Linotype" pitchFamily="18" charset="0"/>
              </a:rPr>
              <a:t>_ </a:t>
            </a:r>
            <a:r>
              <a:rPr lang="en" sz="1600" smtClean="0">
                <a:latin typeface="Palatino Linotype" pitchFamily="18" charset="0"/>
              </a:rPr>
              <a:t>years of life, </a:t>
            </a:r>
            <a:r>
              <a:rPr lang="en" sz="1600" dirty="0" smtClean="0">
                <a:latin typeface="Palatino Linotype" pitchFamily="18" charset="0"/>
              </a:rPr>
              <a:t>the risk increases </a:t>
            </a:r>
            <a:r>
              <a:rPr lang="en" sz="1600" smtClean="0">
                <a:latin typeface="Palatino Linotype" pitchFamily="18" charset="0"/>
              </a:rPr>
              <a:t>, and in 90% of cases it appears above 50 . years of life</a:t>
            </a:r>
          </a:p>
          <a:p>
            <a:pPr>
              <a:lnSpc>
                <a:spcPct val="150000"/>
              </a:lnSpc>
            </a:pPr>
            <a:r>
              <a:rPr lang="en" sz="1600" b="1" dirty="0" smtClean="0">
                <a:latin typeface="Palatino Linotype" pitchFamily="18" charset="0"/>
              </a:rPr>
              <a:t>Personal </a:t>
            </a:r>
            <a:r>
              <a:rPr lang="en" sz="1600" b="1" smtClean="0">
                <a:latin typeface="Palatino Linotype" pitchFamily="18" charset="0"/>
              </a:rPr>
              <a:t>history </a:t>
            </a:r>
            <a:r>
              <a:rPr lang="en" sz="1600" b="1" dirty="0" smtClean="0">
                <a:latin typeface="Palatino Linotype" pitchFamily="18" charset="0"/>
              </a:rPr>
              <a:t>of colorectal </a:t>
            </a:r>
            <a:r>
              <a:rPr lang="en" sz="1600" b="1" smtClean="0">
                <a:latin typeface="Palatino Linotype" pitchFamily="18" charset="0"/>
              </a:rPr>
              <a:t>adenoma or adenomas</a:t>
            </a:r>
          </a:p>
          <a:p>
            <a:pPr marL="285750" indent="-285750">
              <a:lnSpc>
                <a:spcPct val="150000"/>
              </a:lnSpc>
              <a:buFont typeface="Arial" pitchFamily="34" charset="0"/>
              <a:buChar char="•"/>
            </a:pPr>
            <a:r>
              <a:rPr lang="en" sz="1600" dirty="0" smtClean="0">
                <a:latin typeface="Palatino Linotype" pitchFamily="18" charset="0"/>
              </a:rPr>
              <a:t>The </a:t>
            </a:r>
            <a:r>
              <a:rPr lang="en" sz="1600" smtClean="0">
                <a:latin typeface="Palatino Linotype" pitchFamily="18" charset="0"/>
              </a:rPr>
              <a:t>number of adenomas, the size </a:t>
            </a:r>
            <a:r>
              <a:rPr lang="en" sz="1600" dirty="0" smtClean="0">
                <a:latin typeface="Palatino Linotype" pitchFamily="18" charset="0"/>
              </a:rPr>
              <a:t>of </a:t>
            </a:r>
            <a:r>
              <a:rPr lang="en" sz="1600" smtClean="0">
                <a:latin typeface="Palatino Linotype" pitchFamily="18" charset="0"/>
              </a:rPr>
              <a:t>the adenoma and the pathohistological picture with the appearance of atypia and dysplasia </a:t>
            </a:r>
            <a:r>
              <a:rPr lang="en" sz="1600" dirty="0" smtClean="0">
                <a:latin typeface="Palatino Linotype" pitchFamily="18" charset="0"/>
              </a:rPr>
              <a:t>increase the risk</a:t>
            </a:r>
            <a:endParaRPr lang="x-none" sz="1600" smtClean="0">
              <a:latin typeface="Palatino Linotype" pitchFamily="18" charset="0"/>
            </a:endParaRPr>
          </a:p>
          <a:p>
            <a:pPr marL="285750" indent="-285750">
              <a:lnSpc>
                <a:spcPct val="150000"/>
              </a:lnSpc>
              <a:buFont typeface="Arial" pitchFamily="34" charset="0"/>
              <a:buChar char="•"/>
            </a:pPr>
            <a:endParaRPr lang="sr-Cyrl-RS" sz="2000" b="1"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ETIOLOGY, environmental factors</a:t>
            </a:r>
            <a:endParaRPr lang="ru-RU" sz="2000" b="1" dirty="0" smtClean="0">
              <a:latin typeface="Palatino Linotype" pitchFamily="18" charset="0"/>
            </a:endParaRPr>
          </a:p>
        </p:txBody>
      </p:sp>
    </p:spTree>
    <p:extLst>
      <p:ext uri="{BB962C8B-B14F-4D97-AF65-F5344CB8AC3E}">
        <p14:creationId xmlns="" xmlns:p14="http://schemas.microsoft.com/office/powerpoint/2010/main" val="19603114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85800"/>
            <a:ext cx="8686800" cy="5440363"/>
          </a:xfrm>
        </p:spPr>
        <p:txBody>
          <a:bodyPr>
            <a:normAutofit fontScale="25000" lnSpcReduction="20000"/>
          </a:bodyPr>
          <a:lstStyle/>
          <a:p>
            <a:pPr>
              <a:lnSpc>
                <a:spcPct val="150000"/>
              </a:lnSpc>
              <a:buNone/>
            </a:pPr>
            <a:r>
              <a:rPr lang="en" sz="6400" b="1" smtClean="0">
                <a:latin typeface="Palatino Linotype" pitchFamily="18" charset="0"/>
              </a:rPr>
              <a:t>Patients with CRC have an increased risk of developing synchronous cancer</a:t>
            </a:r>
          </a:p>
          <a:p>
            <a:pPr marL="285750" indent="-285750">
              <a:lnSpc>
                <a:spcPct val="150000"/>
              </a:lnSpc>
            </a:pPr>
            <a:r>
              <a:rPr lang="en" sz="6400" b="1" smtClean="0">
                <a:latin typeface="Palatino Linotype" pitchFamily="18" charset="0"/>
              </a:rPr>
              <a:t>Synchronous </a:t>
            </a:r>
            <a:r>
              <a:rPr lang="en" sz="6400" smtClean="0">
                <a:latin typeface="Palatino Linotype" pitchFamily="18" charset="0"/>
              </a:rPr>
              <a:t>- the appearance of a second cancer within two years (when diagnosing the first, no other cancer was detected </a:t>
            </a:r>
            <a:r>
              <a:rPr lang="en" sz="6400" dirty="0" smtClean="0">
                <a:latin typeface="Palatino Linotype" pitchFamily="18" charset="0"/>
              </a:rPr>
              <a:t>??? </a:t>
            </a:r>
            <a:r>
              <a:rPr lang="en" sz="6400" smtClean="0">
                <a:latin typeface="Palatino Linotype" pitchFamily="18" charset="0"/>
              </a:rPr>
              <a:t>)</a:t>
            </a:r>
          </a:p>
          <a:p>
            <a:pPr marL="285750" indent="-285750">
              <a:lnSpc>
                <a:spcPct val="150000"/>
              </a:lnSpc>
            </a:pPr>
            <a:r>
              <a:rPr lang="en" sz="6400" b="1" smtClean="0">
                <a:latin typeface="Palatino Linotype" pitchFamily="18" charset="0"/>
              </a:rPr>
              <a:t>Metachronous </a:t>
            </a:r>
            <a:r>
              <a:rPr lang="en" sz="6400" smtClean="0">
                <a:latin typeface="Palatino Linotype" pitchFamily="18" charset="0"/>
              </a:rPr>
              <a:t>- cancer that is diagnosed at least two years after the appearance of the first one</a:t>
            </a:r>
          </a:p>
          <a:p>
            <a:pPr>
              <a:lnSpc>
                <a:spcPct val="150000"/>
              </a:lnSpc>
              <a:buNone/>
            </a:pPr>
            <a:r>
              <a:rPr lang="en" sz="6400" b="1" smtClean="0">
                <a:latin typeface="Palatino Linotype" pitchFamily="18" charset="0"/>
              </a:rPr>
              <a:t>Inflammatory bowel diseases</a:t>
            </a:r>
          </a:p>
          <a:p>
            <a:pPr>
              <a:lnSpc>
                <a:spcPct val="150000"/>
              </a:lnSpc>
              <a:buNone/>
            </a:pPr>
            <a:r>
              <a:rPr lang="en" sz="6400" b="1" smtClean="0">
                <a:latin typeface="Palatino Linotype" pitchFamily="18" charset="0"/>
              </a:rPr>
              <a:t>Gallbladder surgery</a:t>
            </a:r>
          </a:p>
          <a:p>
            <a:pPr marL="285750" indent="-285750">
              <a:lnSpc>
                <a:spcPct val="150000"/>
              </a:lnSpc>
            </a:pPr>
            <a:r>
              <a:rPr lang="en" sz="6400" smtClean="0">
                <a:latin typeface="Palatino Linotype" pitchFamily="18" charset="0"/>
              </a:rPr>
              <a:t>Increased flow of secondary bile acids into the proximal colon and the creation of increased proliferation of the colorectal mucosa</a:t>
            </a:r>
          </a:p>
          <a:p>
            <a:pPr>
              <a:lnSpc>
                <a:spcPct val="150000"/>
              </a:lnSpc>
              <a:buNone/>
            </a:pPr>
            <a:r>
              <a:rPr lang="en" sz="6400" b="1" smtClean="0">
                <a:latin typeface="Palatino Linotype" pitchFamily="18" charset="0"/>
              </a:rPr>
              <a:t>Acromegaly</a:t>
            </a:r>
          </a:p>
          <a:p>
            <a:pPr marL="285750" indent="-285750">
              <a:lnSpc>
                <a:spcPct val="150000"/>
              </a:lnSpc>
            </a:pPr>
            <a:r>
              <a:rPr lang="en" sz="6400" smtClean="0">
                <a:latin typeface="Palatino Linotype" pitchFamily="18" charset="0"/>
              </a:rPr>
              <a:t>Increased epithelial proliferation</a:t>
            </a:r>
            <a:endParaRPr lang="sr-Cyrl-RS" sz="6400" dirty="0" smtClean="0">
              <a:latin typeface="Palatino Linotype" pitchFamily="18" charset="0"/>
            </a:endParaRPr>
          </a:p>
          <a:p>
            <a:pPr marL="285750" indent="-285750">
              <a:lnSpc>
                <a:spcPct val="150000"/>
              </a:lnSpc>
              <a:buNone/>
            </a:pPr>
            <a:r>
              <a:rPr lang="en" sz="6400" b="1" dirty="0" smtClean="0">
                <a:latin typeface="Palatino Linotype" pitchFamily="18" charset="0"/>
              </a:rPr>
              <a:t>Protective factors:</a:t>
            </a:r>
            <a:endParaRPr lang="x-none" sz="6400" b="1" smtClean="0">
              <a:latin typeface="Palatino Linotype" pitchFamily="18" charset="0"/>
            </a:endParaRPr>
          </a:p>
          <a:p>
            <a:pPr>
              <a:lnSpc>
                <a:spcPct val="150000"/>
              </a:lnSpc>
            </a:pPr>
            <a:r>
              <a:rPr lang="en" sz="6400" b="1" dirty="0" smtClean="0">
                <a:latin typeface="Palatino Linotype" pitchFamily="18" charset="0"/>
              </a:rPr>
              <a:t>Calcium </a:t>
            </a:r>
            <a:r>
              <a:rPr lang="en" sz="6400" b="1" smtClean="0">
                <a:latin typeface="Palatino Linotype" pitchFamily="18" charset="0"/>
              </a:rPr>
              <a:t>_</a:t>
            </a:r>
          </a:p>
          <a:p>
            <a:pPr marL="285750" indent="-285750">
              <a:lnSpc>
                <a:spcPct val="150000"/>
              </a:lnSpc>
            </a:pPr>
            <a:r>
              <a:rPr lang="en" sz="6400" smtClean="0">
                <a:latin typeface="Palatino Linotype" pitchFamily="18" charset="0"/>
              </a:rPr>
              <a:t>Calcium has a protective role by reducing the proliferative activity of the intestinal mucosa, because by creating bile salts it reduces the concentration of bile acids.</a:t>
            </a:r>
          </a:p>
          <a:p>
            <a:pPr>
              <a:lnSpc>
                <a:spcPct val="150000"/>
              </a:lnSpc>
            </a:pPr>
            <a:r>
              <a:rPr lang="en" sz="6400" b="1" smtClean="0">
                <a:latin typeface="Palatino Linotype" pitchFamily="18" charset="0"/>
              </a:rPr>
              <a:t>Vitamins A, </a:t>
            </a:r>
            <a:r>
              <a:rPr lang="en" sz="6400" b="1" dirty="0" smtClean="0">
                <a:latin typeface="Palatino Linotype" pitchFamily="18" charset="0"/>
              </a:rPr>
              <a:t>C </a:t>
            </a:r>
            <a:r>
              <a:rPr lang="en" sz="6400" b="1" smtClean="0">
                <a:latin typeface="Palatino Linotype" pitchFamily="18" charset="0"/>
              </a:rPr>
              <a:t>, E, selenium</a:t>
            </a:r>
            <a:endParaRPr lang="x-none" sz="6400" smtClean="0">
              <a:latin typeface="Palatino Linotype" pitchFamily="18" charset="0"/>
            </a:endParaRPr>
          </a:p>
          <a:p>
            <a:pPr>
              <a:lnSpc>
                <a:spcPct val="150000"/>
              </a:lnSpc>
            </a:pPr>
            <a:r>
              <a:rPr lang="en" sz="6400" b="1" smtClean="0">
                <a:latin typeface="Palatino Linotype" pitchFamily="18" charset="0"/>
              </a:rPr>
              <a:t>Aspirin, </a:t>
            </a:r>
            <a:r>
              <a:rPr lang="en" sz="6400" b="1" dirty="0" smtClean="0">
                <a:latin typeface="Palatino Linotype" pitchFamily="18" charset="0"/>
              </a:rPr>
              <a:t>NSAIDs </a:t>
            </a:r>
            <a:r>
              <a:rPr lang="en" sz="6400" b="1" smtClean="0">
                <a:latin typeface="Palatino Linotype" pitchFamily="18" charset="0"/>
              </a:rPr>
              <a:t>, oral contraceptives, menopausal hormone therapy </a:t>
            </a:r>
            <a:r>
              <a:rPr lang="en" sz="6400" b="1" dirty="0" smtClean="0">
                <a:latin typeface="Palatino Linotype" pitchFamily="18" charset="0"/>
              </a:rPr>
              <a:t>a</a:t>
            </a:r>
            <a:endParaRPr lang="x-none" sz="6400" b="1" smtClean="0">
              <a:latin typeface="Palatino Linotype" pitchFamily="18" charset="0"/>
            </a:endParaRPr>
          </a:p>
          <a:p>
            <a:pPr marL="285750" indent="-285750">
              <a:lnSpc>
                <a:spcPct val="150000"/>
              </a:lnSpc>
              <a:buFont typeface="Wingdings" pitchFamily="2" charset="2"/>
              <a:buChar char="v"/>
            </a:pPr>
            <a:endParaRPr lang="x-none" sz="6400" smtClean="0">
              <a:latin typeface="Palatino Linotype" pitchFamily="18" charset="0"/>
            </a:endParaRPr>
          </a:p>
          <a:p>
            <a:endParaRPr lang="en-US" dirty="0"/>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CARC.-OTHER PREDISPOSING FACTORS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0" y="0"/>
            <a:ext cx="9144000" cy="914400"/>
          </a:xfrm>
          <a:prstGeom prst="rect">
            <a:avLst/>
          </a:prstGeom>
          <a:solidFill>
            <a:schemeClr val="bg1"/>
          </a:solidFill>
        </p:spPr>
        <p:txBody>
          <a:bodyPr>
            <a:normAutofit/>
          </a:bodyPr>
          <a:lstStyle/>
          <a:p>
            <a:pPr lvl="0" algn="ctr">
              <a:spcBef>
                <a:spcPct val="0"/>
              </a:spcBef>
            </a:pPr>
            <a:r>
              <a:rPr lang="en" sz="2400" b="1" dirty="0" smtClean="0">
                <a:latin typeface="Palatino Linotype" pitchFamily="18" charset="0"/>
              </a:rPr>
              <a:t>Colorectal cancer - division</a:t>
            </a:r>
          </a:p>
        </p:txBody>
      </p:sp>
      <p:sp>
        <p:nvSpPr>
          <p:cNvPr id="3" name="Content Placeholder 2"/>
          <p:cNvSpPr>
            <a:spLocks noGrp="1"/>
          </p:cNvSpPr>
          <p:nvPr>
            <p:ph idx="1"/>
          </p:nvPr>
        </p:nvSpPr>
        <p:spPr/>
        <p:txBody>
          <a:bodyPr/>
          <a:lstStyle/>
          <a:p>
            <a:pPr>
              <a:lnSpc>
                <a:spcPct val="150000"/>
              </a:lnSpc>
            </a:pPr>
            <a:r>
              <a:rPr lang="en" b="1" dirty="0" smtClean="0">
                <a:latin typeface="Palatino Linotype" pitchFamily="18" charset="0"/>
              </a:rPr>
              <a:t>CRC DIVISION</a:t>
            </a:r>
          </a:p>
          <a:p>
            <a:pPr>
              <a:lnSpc>
                <a:spcPct val="150000"/>
              </a:lnSpc>
            </a:pPr>
            <a:endParaRPr lang="x-none" b="1" dirty="0" smtClean="0">
              <a:latin typeface="Palatino Linotype" pitchFamily="18" charset="0"/>
            </a:endParaRPr>
          </a:p>
          <a:p>
            <a:pPr>
              <a:lnSpc>
                <a:spcPct val="150000"/>
              </a:lnSpc>
              <a:buFont typeface="+mj-lt"/>
              <a:buAutoNum type="arabicPeriod"/>
            </a:pPr>
            <a:r>
              <a:rPr lang="en" dirty="0" smtClean="0">
                <a:latin typeface="Palatino Linotype" pitchFamily="18" charset="0"/>
              </a:rPr>
              <a:t>Hereditary (familial) type</a:t>
            </a:r>
          </a:p>
          <a:p>
            <a:pPr>
              <a:lnSpc>
                <a:spcPct val="150000"/>
              </a:lnSpc>
              <a:buFont typeface="+mj-lt"/>
              <a:buAutoNum type="arabicPeriod"/>
            </a:pPr>
            <a:r>
              <a:rPr lang="en" dirty="0" smtClean="0">
                <a:latin typeface="Palatino Linotype" pitchFamily="18" charset="0"/>
              </a:rPr>
              <a:t>Non-hereditary (sporadic type)</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98522"/>
            <a:ext cx="8153400" cy="4893647"/>
          </a:xfrm>
          <a:prstGeom prst="rect">
            <a:avLst/>
          </a:prstGeom>
          <a:noFill/>
        </p:spPr>
        <p:txBody>
          <a:bodyPr wrap="square" rtlCol="0">
            <a:spAutoFit/>
          </a:bodyPr>
          <a:lstStyle/>
          <a:p>
            <a:pPr marL="285750" indent="-285750">
              <a:lnSpc>
                <a:spcPct val="150000"/>
              </a:lnSpc>
              <a:buFont typeface="Arial" pitchFamily="34" charset="0"/>
              <a:buChar char="•"/>
            </a:pPr>
            <a:r>
              <a:rPr lang="en" sz="1600" smtClean="0">
                <a:latin typeface="Palatino Linotype" pitchFamily="18" charset="0"/>
              </a:rPr>
              <a:t>Autosomal dominant </a:t>
            </a:r>
            <a:r>
              <a:rPr lang="en" sz="1600" dirty="0" smtClean="0">
                <a:latin typeface="Palatino Linotype" pitchFamily="18" charset="0"/>
              </a:rPr>
              <a:t>o</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smtClean="0">
                <a:latin typeface="Palatino Linotype" pitchFamily="18" charset="0"/>
              </a:rPr>
              <a:t>Carcinoma </a:t>
            </a:r>
            <a:r>
              <a:rPr lang="en" sz="1600" dirty="0" smtClean="0">
                <a:latin typeface="Palatino Linotype" pitchFamily="18" charset="0"/>
              </a:rPr>
              <a:t>arises from discrete </a:t>
            </a:r>
            <a:r>
              <a:rPr lang="en" sz="1600" dirty="0" err="1" smtClean="0">
                <a:latin typeface="Palatino Linotype" pitchFamily="18" charset="0"/>
              </a:rPr>
              <a:t>adenomas </a:t>
            </a:r>
            <a:r>
              <a:rPr lang="en" sz="1600" dirty="0" smtClean="0">
                <a:latin typeface="Palatino Linotype" pitchFamily="18" charset="0"/>
              </a:rPr>
              <a:t>, while </a:t>
            </a:r>
            <a:r>
              <a:rPr lang="en" sz="1600" dirty="0" err="1" smtClean="0">
                <a:latin typeface="Palatino Linotype" pitchFamily="18" charset="0"/>
              </a:rPr>
              <a:t>polyposis </a:t>
            </a:r>
            <a:r>
              <a:rPr lang="en" sz="1600" dirty="0" smtClean="0">
                <a:latin typeface="Palatino Linotype" pitchFamily="18" charset="0"/>
              </a:rPr>
              <a:t>never develops</a:t>
            </a:r>
          </a:p>
          <a:p>
            <a:pPr marL="285750" indent="-285750">
              <a:lnSpc>
                <a:spcPct val="150000"/>
              </a:lnSpc>
              <a:buFont typeface="Arial" pitchFamily="34" charset="0"/>
              <a:buChar char="•"/>
            </a:pPr>
            <a:r>
              <a:rPr lang="en" sz="1600" dirty="0" smtClean="0">
                <a:latin typeface="Palatino Linotype" pitchFamily="18" charset="0"/>
              </a:rPr>
              <a:t>Three conditions:</a:t>
            </a:r>
          </a:p>
          <a:p>
            <a:pPr marL="342900" indent="-342900">
              <a:lnSpc>
                <a:spcPct val="150000"/>
              </a:lnSpc>
              <a:buFont typeface="+mj-lt"/>
              <a:buAutoNum type="arabicPeriod"/>
            </a:pPr>
            <a:r>
              <a:rPr lang="en" sz="1600" dirty="0" smtClean="0">
                <a:latin typeface="Palatino Linotype" pitchFamily="18" charset="0"/>
              </a:rPr>
              <a:t>There </a:t>
            </a:r>
            <a:r>
              <a:rPr lang="en" sz="1600" smtClean="0">
                <a:latin typeface="Palatino Linotype" pitchFamily="18" charset="0"/>
              </a:rPr>
              <a:t>are </a:t>
            </a:r>
            <a:r>
              <a:rPr lang="en" sz="1600" dirty="0" smtClean="0">
                <a:latin typeface="Palatino Linotype" pitchFamily="18" charset="0"/>
              </a:rPr>
              <a:t>three relatives with CRC, one of whom is a first cousin of the other two</a:t>
            </a:r>
          </a:p>
          <a:p>
            <a:pPr marL="342900" indent="-342900">
              <a:lnSpc>
                <a:spcPct val="150000"/>
              </a:lnSpc>
              <a:buFont typeface="+mj-lt"/>
              <a:buAutoNum type="arabicPeriod"/>
            </a:pPr>
            <a:r>
              <a:rPr lang="en" sz="1600" dirty="0" smtClean="0">
                <a:latin typeface="Palatino Linotype" pitchFamily="18" charset="0"/>
              </a:rPr>
              <a:t>At </a:t>
            </a:r>
            <a:r>
              <a:rPr lang="en" sz="1600" smtClean="0">
                <a:latin typeface="Palatino Linotype" pitchFamily="18" charset="0"/>
              </a:rPr>
              <a:t>least </a:t>
            </a:r>
            <a:r>
              <a:rPr lang="en" sz="1600" dirty="0" smtClean="0">
                <a:latin typeface="Palatino Linotype" pitchFamily="18" charset="0"/>
              </a:rPr>
              <a:t>two generations of relatives</a:t>
            </a:r>
          </a:p>
          <a:p>
            <a:pPr marL="342900" indent="-342900">
              <a:lnSpc>
                <a:spcPct val="150000"/>
              </a:lnSpc>
              <a:buFont typeface="+mj-lt"/>
              <a:buAutoNum type="arabicPeriod"/>
            </a:pPr>
            <a:r>
              <a:rPr lang="en" sz="1600" smtClean="0">
                <a:latin typeface="Palatino Linotype" pitchFamily="18" charset="0"/>
              </a:rPr>
              <a:t>Bar</a:t>
            </a:r>
            <a:r>
              <a:rPr lang="en" sz="1600" dirty="0" smtClean="0">
                <a:latin typeface="Palatino Linotype" pitchFamily="18" charset="0"/>
              </a:rPr>
              <a:t> </a:t>
            </a:r>
            <a:r>
              <a:rPr lang="en" sz="1600" smtClean="0">
                <a:latin typeface="Palatino Linotype" pitchFamily="18" charset="0"/>
              </a:rPr>
              <a:t>in </a:t>
            </a:r>
            <a:r>
              <a:rPr lang="en" sz="1600" dirty="0" smtClean="0">
                <a:latin typeface="Palatino Linotype" pitchFamily="18" charset="0"/>
              </a:rPr>
              <a:t>one case, the disease must occur before the age of 50</a:t>
            </a:r>
          </a:p>
          <a:p>
            <a:pPr>
              <a:lnSpc>
                <a:spcPct val="150000"/>
              </a:lnSpc>
            </a:pPr>
            <a:r>
              <a:rPr lang="en" sz="1600" dirty="0" smtClean="0">
                <a:latin typeface="Palatino Linotype" pitchFamily="18" charset="0"/>
              </a:rPr>
              <a:t>The disease is divided into two syndromes:</a:t>
            </a:r>
          </a:p>
          <a:p>
            <a:pPr marL="342900" indent="-342900">
              <a:lnSpc>
                <a:spcPct val="150000"/>
              </a:lnSpc>
              <a:buFont typeface="+mj-lt"/>
              <a:buAutoNum type="arabicPeriod"/>
            </a:pPr>
            <a:r>
              <a:rPr lang="en" sz="1600" b="1" dirty="0" err="1" smtClean="0">
                <a:latin typeface="Palatino Linotype" pitchFamily="18" charset="0"/>
              </a:rPr>
              <a:t>Lynch</a:t>
            </a:r>
            <a:r>
              <a:rPr lang="en" sz="1600" b="1" dirty="0" smtClean="0">
                <a:latin typeface="Palatino Linotype" pitchFamily="18" charset="0"/>
              </a:rPr>
              <a:t> </a:t>
            </a:r>
            <a:r>
              <a:rPr lang="en" sz="1600" b="1" smtClean="0">
                <a:latin typeface="Palatino Linotype" pitchFamily="18" charset="0"/>
              </a:rPr>
              <a:t>syndrome 1</a:t>
            </a:r>
            <a:r>
              <a:rPr lang="en" sz="1600" b="1" dirty="0" smtClean="0">
                <a:latin typeface="Palatino Linotype" pitchFamily="18" charset="0"/>
              </a:rPr>
              <a:t> </a:t>
            </a:r>
            <a:r>
              <a:rPr lang="en" sz="1600" smtClean="0">
                <a:latin typeface="Palatino Linotype" pitchFamily="18" charset="0"/>
              </a:rPr>
              <a:t>- </a:t>
            </a:r>
            <a:r>
              <a:rPr lang="en" sz="1600" dirty="0" err="1" smtClean="0">
                <a:latin typeface="Palatino Linotype" pitchFamily="18" charset="0"/>
              </a:rPr>
              <a:t>cancer </a:t>
            </a:r>
            <a:r>
              <a:rPr lang="en" sz="1600" dirty="0" smtClean="0">
                <a:latin typeface="Palatino Linotype" pitchFamily="18" charset="0"/>
              </a:rPr>
              <a:t>in the affected family localized exclusively in the area of the colon and rectum</a:t>
            </a:r>
          </a:p>
          <a:p>
            <a:pPr marL="342900" indent="-342900">
              <a:lnSpc>
                <a:spcPct val="150000"/>
              </a:lnSpc>
              <a:buFont typeface="+mj-lt"/>
              <a:buAutoNum type="arabicPeriod"/>
            </a:pPr>
            <a:r>
              <a:rPr lang="en" sz="1600" b="1" dirty="0" err="1">
                <a:latin typeface="Palatino Linotype" pitchFamily="18" charset="0"/>
              </a:rPr>
              <a:t>Lynch</a:t>
            </a:r>
            <a:r>
              <a:rPr lang="en" sz="1600" b="1" dirty="0">
                <a:latin typeface="Palatino Linotype" pitchFamily="18" charset="0"/>
              </a:rPr>
              <a:t> </a:t>
            </a:r>
            <a:r>
              <a:rPr lang="en" sz="1600" b="1" smtClean="0">
                <a:latin typeface="Palatino Linotype" pitchFamily="18" charset="0"/>
              </a:rPr>
              <a:t>syndrome 2</a:t>
            </a:r>
            <a:r>
              <a:rPr lang="en" sz="1600" b="1" dirty="0" smtClean="0">
                <a:latin typeface="Palatino Linotype" pitchFamily="18" charset="0"/>
              </a:rPr>
              <a:t> </a:t>
            </a:r>
            <a:r>
              <a:rPr lang="en" sz="1600" b="1" smtClean="0">
                <a:latin typeface="Palatino Linotype" pitchFamily="18" charset="0"/>
              </a:rPr>
              <a:t> </a:t>
            </a:r>
            <a:r>
              <a:rPr lang="en" sz="1600" dirty="0" smtClean="0">
                <a:latin typeface="Palatino Linotype" pitchFamily="18" charset="0"/>
              </a:rPr>
              <a:t>(familial cancer syndrome ( </a:t>
            </a:r>
            <a:r>
              <a:rPr lang="en" sz="1600" dirty="0" err="1" smtClean="0">
                <a:latin typeface="Palatino Linotype" pitchFamily="18" charset="0"/>
              </a:rPr>
              <a:t>cancer</a:t>
            </a:r>
            <a:r>
              <a:rPr lang="en" sz="1600" dirty="0" smtClean="0">
                <a:latin typeface="Palatino Linotype" pitchFamily="18" charset="0"/>
              </a:rPr>
              <a:t> </a:t>
            </a:r>
            <a:r>
              <a:rPr lang="en" sz="1600" dirty="0" err="1" smtClean="0">
                <a:latin typeface="Palatino Linotype" pitchFamily="18" charset="0"/>
              </a:rPr>
              <a:t>family</a:t>
            </a:r>
            <a:r>
              <a:rPr lang="en" sz="1600" dirty="0" smtClean="0">
                <a:latin typeface="Palatino Linotype" pitchFamily="18" charset="0"/>
              </a:rPr>
              <a:t> </a:t>
            </a:r>
            <a:r>
              <a:rPr lang="en" sz="1600" dirty="0" err="1" smtClean="0">
                <a:latin typeface="Palatino Linotype" pitchFamily="18" charset="0"/>
              </a:rPr>
              <a:t>syndrome </a:t>
            </a:r>
            <a:r>
              <a:rPr lang="en" sz="1600" dirty="0" smtClean="0">
                <a:latin typeface="Palatino Linotype" pitchFamily="18" charset="0"/>
              </a:rPr>
              <a:t>))-when </a:t>
            </a:r>
            <a:r>
              <a:rPr lang="en" sz="1600" smtClean="0">
                <a:latin typeface="Palatino Linotype" pitchFamily="18" charset="0"/>
              </a:rPr>
              <a:t>in the family </a:t>
            </a:r>
            <a:r>
              <a:rPr lang="en" sz="1600" dirty="0" smtClean="0">
                <a:latin typeface="Palatino Linotype" pitchFamily="18" charset="0"/>
              </a:rPr>
              <a:t>the cancer appears in other places, including the female genital organs</a:t>
            </a:r>
            <a:endParaRPr lang="x-none" sz="1600" dirty="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Hereditary non-polyposis colon cancer (HNPCC)</a:t>
            </a:r>
          </a:p>
        </p:txBody>
      </p:sp>
    </p:spTree>
    <p:extLst>
      <p:ext uri="{BB962C8B-B14F-4D97-AF65-F5344CB8AC3E}">
        <p14:creationId xmlns="" xmlns:p14="http://schemas.microsoft.com/office/powerpoint/2010/main" val="8494117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 y="325189"/>
            <a:ext cx="9144000" cy="4893647"/>
          </a:xfrm>
          <a:prstGeom prst="rect">
            <a:avLst/>
          </a:prstGeom>
        </p:spPr>
        <p:txBody>
          <a:bodyPr wrap="square">
            <a:spAutoFit/>
          </a:bodyPr>
          <a:lstStyle/>
          <a:p>
            <a:pPr marL="285750" indent="-285750">
              <a:lnSpc>
                <a:spcPct val="150000"/>
              </a:lnSpc>
              <a:defRPr/>
            </a:pPr>
            <a:endParaRPr lang="ru-RU" sz="1600" dirty="0">
              <a:latin typeface="Palatino Linotype" pitchFamily="18" charset="0"/>
            </a:endParaRPr>
          </a:p>
          <a:p>
            <a:pPr marL="285750" indent="-285750" algn="just">
              <a:lnSpc>
                <a:spcPct val="150000"/>
              </a:lnSpc>
              <a:buFont typeface="Wingdings" pitchFamily="2" charset="2"/>
              <a:buChar char="§"/>
              <a:defRPr/>
            </a:pPr>
            <a:r>
              <a:rPr lang="en" sz="1600" dirty="0" smtClean="0">
                <a:latin typeface="Palatino Linotype" pitchFamily="18" charset="0"/>
              </a:rPr>
              <a:t>Clinical </a:t>
            </a:r>
            <a:r>
              <a:rPr lang="en" sz="1600" dirty="0">
                <a:latin typeface="Palatino Linotype" pitchFamily="18" charset="0"/>
              </a:rPr>
              <a:t>picture of colon cancer </a:t>
            </a:r>
            <a:r>
              <a:rPr lang="en" sz="1600" dirty="0" smtClean="0">
                <a:latin typeface="Palatino Linotype" pitchFamily="18" charset="0"/>
              </a:rPr>
              <a:t>often</a:t>
            </a:r>
            <a:r>
              <a:rPr lang="en" sz="1600" b="1" dirty="0" smtClean="0">
                <a:latin typeface="Palatino Linotype" pitchFamily="18" charset="0"/>
              </a:rPr>
              <a:t> </a:t>
            </a:r>
            <a:r>
              <a:rPr lang="en" sz="1600" b="1" dirty="0">
                <a:latin typeface="Palatino Linotype" pitchFamily="18" charset="0"/>
              </a:rPr>
              <a:t>non-specific</a:t>
            </a:r>
            <a:endParaRPr lang="ru-RU" sz="1600" b="1" dirty="0" smtClean="0">
              <a:latin typeface="Palatino Linotype" pitchFamily="18" charset="0"/>
            </a:endParaRPr>
          </a:p>
          <a:p>
            <a:pPr marL="285750" indent="-285750" algn="just">
              <a:lnSpc>
                <a:spcPct val="150000"/>
              </a:lnSpc>
              <a:buFont typeface="Wingdings" pitchFamily="2" charset="2"/>
              <a:buChar char="§"/>
              <a:defRPr/>
            </a:pPr>
            <a:r>
              <a:rPr lang="en" sz="1600" dirty="0" smtClean="0">
                <a:latin typeface="Palatino Linotype" pitchFamily="18" charset="0"/>
              </a:rPr>
              <a:t>The initial stage of the disease is usually </a:t>
            </a:r>
            <a:r>
              <a:rPr lang="en" sz="1600" b="1" dirty="0" smtClean="0">
                <a:latin typeface="Palatino Linotype" pitchFamily="18" charset="0"/>
              </a:rPr>
              <a:t>without symptoms</a:t>
            </a:r>
            <a:endParaRPr lang="ru-RU" sz="1600" dirty="0" smtClean="0">
              <a:latin typeface="Palatino Linotype" pitchFamily="18" charset="0"/>
            </a:endParaRPr>
          </a:p>
          <a:p>
            <a:pPr marL="285750" indent="-285750" algn="just">
              <a:lnSpc>
                <a:spcPct val="150000"/>
              </a:lnSpc>
              <a:buFont typeface="Wingdings" pitchFamily="2" charset="2"/>
              <a:buChar char="§"/>
              <a:defRPr/>
            </a:pPr>
            <a:r>
              <a:rPr lang="en" sz="1600" dirty="0" smtClean="0">
                <a:latin typeface="Palatino Linotype" pitchFamily="18" charset="0"/>
              </a:rPr>
              <a:t>The tumor grows slowly</a:t>
            </a:r>
            <a:endParaRPr lang="ru-RU" sz="1600" b="1" dirty="0" smtClean="0">
              <a:latin typeface="Palatino Linotype" pitchFamily="18" charset="0"/>
            </a:endParaRPr>
          </a:p>
          <a:p>
            <a:pPr marL="285750" indent="-285750" algn="just">
              <a:lnSpc>
                <a:spcPct val="150000"/>
              </a:lnSpc>
              <a:buFont typeface="Wingdings" pitchFamily="2" charset="2"/>
              <a:buChar char="§"/>
              <a:defRPr/>
            </a:pPr>
            <a:r>
              <a:rPr lang="en" sz="1600" dirty="0" smtClean="0">
                <a:latin typeface="Palatino Linotype" pitchFamily="18" charset="0"/>
              </a:rPr>
              <a:t>Symptoms depend on the size of the tumor, localization and degree of extension</a:t>
            </a:r>
            <a:endParaRPr lang="en-US" sz="1600" dirty="0" smtClean="0">
              <a:latin typeface="Palatino Linotype" pitchFamily="18" charset="0"/>
            </a:endParaRPr>
          </a:p>
          <a:p>
            <a:pPr algn="just">
              <a:lnSpc>
                <a:spcPct val="150000"/>
              </a:lnSpc>
              <a:buFont typeface="Wingdings" pitchFamily="2" charset="2"/>
              <a:buChar char="v"/>
            </a:pPr>
            <a:r>
              <a:rPr lang="en" sz="1600" dirty="0" smtClean="0">
                <a:latin typeface="Palatino Linotype" pitchFamily="18" charset="0"/>
              </a:rPr>
              <a:t>Bleeding: occult or manifest</a:t>
            </a:r>
          </a:p>
          <a:p>
            <a:pPr algn="just">
              <a:lnSpc>
                <a:spcPct val="150000"/>
              </a:lnSpc>
              <a:buFont typeface="Wingdings" pitchFamily="2" charset="2"/>
              <a:buChar char="v"/>
            </a:pPr>
            <a:r>
              <a:rPr lang="en" sz="1600" dirty="0" smtClean="0">
                <a:latin typeface="Palatino Linotype" pitchFamily="18" charset="0"/>
              </a:rPr>
              <a:t>Pains</a:t>
            </a:r>
          </a:p>
          <a:p>
            <a:pPr algn="just">
              <a:lnSpc>
                <a:spcPct val="150000"/>
              </a:lnSpc>
              <a:buFont typeface="Wingdings" pitchFamily="2" charset="2"/>
              <a:buChar char="v"/>
            </a:pPr>
            <a:r>
              <a:rPr lang="en" sz="1600" dirty="0" smtClean="0">
                <a:latin typeface="Palatino Linotype" pitchFamily="18" charset="0"/>
              </a:rPr>
              <a:t>Flatulence</a:t>
            </a:r>
          </a:p>
          <a:p>
            <a:pPr algn="just">
              <a:lnSpc>
                <a:spcPct val="150000"/>
              </a:lnSpc>
              <a:buFont typeface="Wingdings" pitchFamily="2" charset="2"/>
              <a:buChar char="v"/>
            </a:pPr>
            <a:r>
              <a:rPr lang="en" sz="1600" dirty="0" smtClean="0">
                <a:latin typeface="Palatino Linotype" pitchFamily="18" charset="0"/>
              </a:rPr>
              <a:t>Changes in the rhythm of intestinal emptying (alternating occurrence of diarrhea and constipation)</a:t>
            </a:r>
          </a:p>
          <a:p>
            <a:pPr algn="just">
              <a:lnSpc>
                <a:spcPct val="150000"/>
              </a:lnSpc>
              <a:buFont typeface="Wingdings" pitchFamily="2" charset="2"/>
              <a:buChar char="v"/>
            </a:pPr>
            <a:r>
              <a:rPr lang="en" sz="1600" dirty="0" smtClean="0">
                <a:latin typeface="Palatino Linotype" pitchFamily="18" charset="0"/>
              </a:rPr>
              <a:t>Change in stool appearance (color, shape, stool consistency, presence of blood and mucus),</a:t>
            </a:r>
          </a:p>
          <a:p>
            <a:pPr algn="just">
              <a:lnSpc>
                <a:spcPct val="150000"/>
              </a:lnSpc>
              <a:buFont typeface="Wingdings" pitchFamily="2" charset="2"/>
              <a:buChar char="v"/>
            </a:pPr>
            <a:r>
              <a:rPr lang="en" sz="1600" dirty="0" smtClean="0">
                <a:latin typeface="Palatino Linotype" pitchFamily="18" charset="0"/>
              </a:rPr>
              <a:t>weight , weakness, anemia (most often </a:t>
            </a:r>
            <a:r>
              <a:rPr lang="en" sz="1600" smtClean="0">
                <a:latin typeface="Palatino Linotype" pitchFamily="18" charset="0"/>
              </a:rPr>
              <a:t>hypochromic , microcytic </a:t>
            </a:r>
            <a:r>
              <a:rPr lang="en" sz="1600" dirty="0" smtClean="0">
                <a:latin typeface="Palatino Linotype" pitchFamily="18" charset="0"/>
              </a:rPr>
              <a:t>anemia </a:t>
            </a:r>
            <a:r>
              <a:rPr lang="en" sz="1600" smtClean="0">
                <a:latin typeface="Palatino Linotype" pitchFamily="18" charset="0"/>
              </a:rPr>
              <a:t>in </a:t>
            </a:r>
            <a:r>
              <a:rPr lang="en" sz="1600" dirty="0" smtClean="0">
                <a:latin typeface="Palatino Linotype" pitchFamily="18" charset="0"/>
              </a:rPr>
              <a:t>people </a:t>
            </a:r>
            <a:r>
              <a:rPr lang="en" sz="1600" smtClean="0">
                <a:latin typeface="Palatino Linotype" pitchFamily="18" charset="0"/>
              </a:rPr>
              <a:t>over 40 years old </a:t>
            </a:r>
            <a:r>
              <a:rPr lang="en" sz="1600" dirty="0" smtClean="0">
                <a:latin typeface="Palatino Linotype" pitchFamily="18" charset="0"/>
              </a:rPr>
              <a:t>)...</a:t>
            </a:r>
            <a:endParaRPr lang="x-none" sz="1600" smtClean="0">
              <a:latin typeface="Palatino Linotype" pitchFamily="18" charset="0"/>
            </a:endParaRPr>
          </a:p>
          <a:p>
            <a:pPr marL="285750" indent="-285750" algn="just">
              <a:lnSpc>
                <a:spcPct val="150000"/>
              </a:lnSpc>
              <a:buFont typeface="Wingdings" pitchFamily="2" charset="2"/>
              <a:buChar char="§"/>
              <a:defRPr/>
            </a:pPr>
            <a:endParaRPr lang="ru-RU"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24457303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04800"/>
            <a:ext cx="9144000" cy="6370975"/>
          </a:xfrm>
          <a:prstGeom prst="rect">
            <a:avLst/>
          </a:prstGeom>
          <a:noFill/>
        </p:spPr>
        <p:txBody>
          <a:bodyPr wrap="square" rtlCol="0">
            <a:spAutoFit/>
          </a:bodyPr>
          <a:lstStyle/>
          <a:p>
            <a:pPr>
              <a:lnSpc>
                <a:spcPct val="150000"/>
              </a:lnSpc>
            </a:pPr>
            <a:r>
              <a:rPr lang="en" sz="1600" b="1" dirty="0" smtClean="0">
                <a:latin typeface="Palatino Linotype" pitchFamily="18" charset="0"/>
              </a:rPr>
              <a:t>Tumors of the right colon </a:t>
            </a:r>
            <a:r>
              <a:rPr lang="en" sz="1600" b="1" smtClean="0">
                <a:latin typeface="Palatino Linotype" pitchFamily="18" charset="0"/>
              </a:rPr>
              <a:t>:</a:t>
            </a:r>
            <a:endParaRPr lang="x-none" sz="1600" b="1"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Occult bleeding and anemia</a:t>
            </a:r>
          </a:p>
          <a:p>
            <a:pPr marL="285750" indent="-285750">
              <a:lnSpc>
                <a:spcPct val="150000"/>
              </a:lnSpc>
              <a:buFont typeface="Arial" pitchFamily="34" charset="0"/>
              <a:buChar char="•"/>
            </a:pPr>
            <a:r>
              <a:rPr lang="en" sz="1600" dirty="0" smtClean="0">
                <a:latin typeface="Palatino Linotype" pitchFamily="18" charset="0"/>
              </a:rPr>
              <a:t>S </a:t>
            </a:r>
            <a:r>
              <a:rPr lang="en" sz="1600" smtClean="0">
                <a:latin typeface="Palatino Linotype" pitchFamily="18" charset="0"/>
              </a:rPr>
              <a:t>tolic </a:t>
            </a:r>
            <a:r>
              <a:rPr lang="en" sz="1600" dirty="0" smtClean="0">
                <a:latin typeface="Palatino Linotype" pitchFamily="18" charset="0"/>
              </a:rPr>
              <a:t>a mahogany </a:t>
            </a:r>
            <a:r>
              <a:rPr lang="en" sz="1600" smtClean="0">
                <a:latin typeface="Palatino Linotype" pitchFamily="18" charset="0"/>
              </a:rPr>
              <a:t>color </a:t>
            </a:r>
            <a:r>
              <a:rPr lang="en" sz="1600" dirty="0" smtClean="0">
                <a:latin typeface="Palatino Linotype" pitchFamily="18" charset="0"/>
              </a:rPr>
              <a:t>due to more abundant bleeding</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Late appearance </a:t>
            </a:r>
            <a:r>
              <a:rPr lang="en" sz="1600" smtClean="0">
                <a:latin typeface="Palatino Linotype" pitchFamily="18" charset="0"/>
              </a:rPr>
              <a:t>of symptoms </a:t>
            </a:r>
            <a:r>
              <a:rPr lang="en" sz="1600" dirty="0" smtClean="0">
                <a:latin typeface="Palatino Linotype" pitchFamily="18" charset="0"/>
              </a:rPr>
              <a:t>of obstruction </a:t>
            </a:r>
            <a:r>
              <a:rPr lang="en" sz="1600" smtClean="0">
                <a:latin typeface="Palatino Linotype" pitchFamily="18" charset="0"/>
              </a:rPr>
              <a:t>(liquid </a:t>
            </a:r>
            <a:r>
              <a:rPr lang="en" sz="1600" dirty="0" smtClean="0">
                <a:latin typeface="Palatino Linotype" pitchFamily="18" charset="0"/>
              </a:rPr>
              <a:t>stool, width of </a:t>
            </a:r>
            <a:r>
              <a:rPr lang="en" sz="1600" dirty="0" err="1" smtClean="0">
                <a:latin typeface="Palatino Linotype" pitchFamily="18" charset="0"/>
              </a:rPr>
              <a:t>cecum </a:t>
            </a:r>
            <a:r>
              <a:rPr lang="en" sz="1600" dirty="0" smtClean="0">
                <a:latin typeface="Palatino Linotype" pitchFamily="18" charset="0"/>
              </a:rPr>
              <a:t>, </a:t>
            </a:r>
            <a:r>
              <a:rPr lang="en" sz="1600" dirty="0" err="1" smtClean="0">
                <a:latin typeface="Palatino Linotype" pitchFamily="18" charset="0"/>
              </a:rPr>
              <a:t>ascending </a:t>
            </a:r>
            <a:r>
              <a:rPr lang="en" sz="1600" dirty="0" smtClean="0">
                <a:latin typeface="Palatino Linotype" pitchFamily="18" charset="0"/>
              </a:rPr>
              <a:t>colon, rarely obstruction)</a:t>
            </a:r>
          </a:p>
          <a:p>
            <a:pPr marL="285750" indent="-285750">
              <a:lnSpc>
                <a:spcPct val="150000"/>
              </a:lnSpc>
              <a:buFont typeface="Arial" pitchFamily="34" charset="0"/>
              <a:buChar char="•"/>
            </a:pPr>
            <a:r>
              <a:rPr lang="en" sz="1600" dirty="0" err="1" smtClean="0">
                <a:latin typeface="Palatino Linotype" pitchFamily="18" charset="0"/>
              </a:rPr>
              <a:t>Palpable</a:t>
            </a:r>
            <a:r>
              <a:rPr lang="en" sz="1600" dirty="0" smtClean="0">
                <a:latin typeface="Palatino Linotype" pitchFamily="18" charset="0"/>
              </a:rPr>
              <a:t> </a:t>
            </a:r>
            <a:r>
              <a:rPr lang="en" sz="1600" smtClean="0">
                <a:latin typeface="Palatino Linotype" pitchFamily="18" charset="0"/>
              </a:rPr>
              <a:t>tumor mass</a:t>
            </a:r>
            <a:endParaRPr lang="sr-Cyrl-RS" sz="1600" dirty="0" smtClean="0">
              <a:latin typeface="Palatino Linotype" pitchFamily="18" charset="0"/>
            </a:endParaRPr>
          </a:p>
          <a:p>
            <a:pPr marL="285750" indent="-285750">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Tumors of the left colon:</a:t>
            </a:r>
            <a:endParaRPr lang="x-none" sz="1600" b="1"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Fresh blood in the stool</a:t>
            </a:r>
          </a:p>
          <a:p>
            <a:pPr marL="285750" indent="-285750">
              <a:lnSpc>
                <a:spcPct val="150000"/>
              </a:lnSpc>
              <a:buFont typeface="Arial" pitchFamily="34" charset="0"/>
              <a:buChar char="•"/>
            </a:pPr>
            <a:r>
              <a:rPr lang="en" sz="1600" dirty="0" smtClean="0">
                <a:latin typeface="Palatino Linotype" pitchFamily="18" charset="0"/>
              </a:rPr>
              <a:t>Pain due to </a:t>
            </a:r>
            <a:r>
              <a:rPr lang="en" sz="1600" smtClean="0">
                <a:latin typeface="Palatino Linotype" pitchFamily="18" charset="0"/>
              </a:rPr>
              <a:t>frequent and </a:t>
            </a:r>
            <a:r>
              <a:rPr lang="en" sz="1600" dirty="0" smtClean="0">
                <a:latin typeface="Palatino Linotype" pitchFamily="18" charset="0"/>
              </a:rPr>
              <a:t>faster </a:t>
            </a:r>
            <a:r>
              <a:rPr lang="en" sz="1600" smtClean="0">
                <a:latin typeface="Palatino Linotype" pitchFamily="18" charset="0"/>
              </a:rPr>
              <a:t>obstruction </a:t>
            </a:r>
            <a:r>
              <a:rPr lang="en" sz="1600" dirty="0" smtClean="0">
                <a:latin typeface="Palatino Linotype" pitchFamily="18" charset="0"/>
              </a:rPr>
              <a:t>_ </a:t>
            </a:r>
            <a:r>
              <a:rPr lang="en" sz="1600" smtClean="0">
                <a:latin typeface="Palatino Linotype" pitchFamily="18" charset="0"/>
              </a:rPr>
              <a:t>_ </a:t>
            </a:r>
            <a:r>
              <a:rPr lang="en" sz="1600" dirty="0" smtClean="0">
                <a:latin typeface="Palatino Linotype" pitchFamily="18" charset="0"/>
              </a:rPr>
              <a:t>(narrower </a:t>
            </a:r>
            <a:r>
              <a:rPr lang="en" sz="1600" smtClean="0">
                <a:latin typeface="Palatino Linotype" pitchFamily="18" charset="0"/>
              </a:rPr>
              <a:t>intestinal lumen, </a:t>
            </a:r>
            <a:r>
              <a:rPr lang="en" sz="1600" dirty="0" smtClean="0">
                <a:latin typeface="Palatino Linotype" pitchFamily="18" charset="0"/>
              </a:rPr>
              <a:t>firmer stool consistency </a:t>
            </a:r>
            <a:r>
              <a:rPr lang="en" sz="1600" smtClean="0">
                <a:latin typeface="Palatino Linotype" pitchFamily="18" charset="0"/>
              </a:rPr>
              <a:t>, tumor </a:t>
            </a:r>
            <a:r>
              <a:rPr lang="en" sz="1600" dirty="0" smtClean="0">
                <a:latin typeface="Palatino Linotype" pitchFamily="18" charset="0"/>
              </a:rPr>
              <a:t>narrows </a:t>
            </a:r>
            <a:r>
              <a:rPr lang="en" sz="1600" smtClean="0">
                <a:latin typeface="Palatino Linotype" pitchFamily="18" charset="0"/>
              </a:rPr>
              <a:t>the lumen)</a:t>
            </a:r>
            <a:endParaRPr lang="sr-Cyrl-RS" sz="1600" dirty="0" smtClean="0">
              <a:latin typeface="Palatino Linotype" pitchFamily="18" charset="0"/>
            </a:endParaRPr>
          </a:p>
          <a:p>
            <a:pPr marL="285750" indent="-285750">
              <a:lnSpc>
                <a:spcPct val="150000"/>
              </a:lnSpc>
              <a:buFont typeface="Arial" pitchFamily="34" charset="0"/>
              <a:buChar char="•"/>
            </a:pPr>
            <a:endParaRPr lang="x-none" sz="1600" dirty="0" smtClean="0">
              <a:latin typeface="Palatino Linotype" pitchFamily="18" charset="0"/>
            </a:endParaRPr>
          </a:p>
          <a:p>
            <a:pPr marL="285750" indent="-285750">
              <a:lnSpc>
                <a:spcPct val="150000"/>
              </a:lnSpc>
            </a:pPr>
            <a:r>
              <a:rPr lang="en" sz="1600" b="1" dirty="0" smtClean="0">
                <a:latin typeface="Palatino Linotype" pitchFamily="18" charset="0"/>
              </a:rPr>
              <a:t>Tumors of the rectum:</a:t>
            </a:r>
          </a:p>
          <a:p>
            <a:pPr marL="285750" indent="-285750">
              <a:lnSpc>
                <a:spcPct val="150000"/>
              </a:lnSpc>
              <a:buFont typeface="Arial" pitchFamily="34" charset="0"/>
              <a:buChar char="•"/>
            </a:pPr>
            <a:r>
              <a:rPr lang="en" sz="1600" dirty="0" smtClean="0">
                <a:latin typeface="Palatino Linotype" pitchFamily="18" charset="0"/>
              </a:rPr>
              <a:t>Blood and mucus in the stool</a:t>
            </a:r>
          </a:p>
          <a:p>
            <a:pPr marL="285750" indent="-285750">
              <a:lnSpc>
                <a:spcPct val="150000"/>
              </a:lnSpc>
              <a:buFont typeface="Arial" pitchFamily="34" charset="0"/>
              <a:buChar char="•"/>
            </a:pPr>
            <a:r>
              <a:rPr lang="en" sz="1600" dirty="0" smtClean="0">
                <a:latin typeface="Palatino Linotype" pitchFamily="18" charset="0"/>
              </a:rPr>
              <a:t>Tenesmus (false urges to defecate)</a:t>
            </a:r>
          </a:p>
          <a:p>
            <a:pPr marL="285750" indent="-285750">
              <a:lnSpc>
                <a:spcPct val="150000"/>
              </a:lnSpc>
              <a:buFont typeface="Arial" pitchFamily="34" charset="0"/>
              <a:buChar char="•"/>
            </a:pPr>
            <a:r>
              <a:rPr lang="en" sz="1600" dirty="0" smtClean="0">
                <a:latin typeface="Palatino Linotype" pitchFamily="18" charset="0"/>
              </a:rPr>
              <a:t>A feeling of incomplete bowel emptying</a:t>
            </a:r>
          </a:p>
          <a:p>
            <a:pPr marL="285750" indent="-285750">
              <a:lnSpc>
                <a:spcPct val="150000"/>
              </a:lnSpc>
            </a:pPr>
            <a:endParaRPr lang="x-none"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32334161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CLINICAL PICTURE</a:t>
            </a:r>
            <a:endParaRPr lang="ru-RU" sz="2000" b="1" dirty="0" smtClean="0">
              <a:latin typeface="Palatino Linotype" pitchFamily="18" charset="0"/>
            </a:endParaRPr>
          </a:p>
        </p:txBody>
      </p:sp>
      <p:sp>
        <p:nvSpPr>
          <p:cNvPr id="6" name="Rectangle 5"/>
          <p:cNvSpPr/>
          <p:nvPr/>
        </p:nvSpPr>
        <p:spPr>
          <a:xfrm>
            <a:off x="2286000" y="1066801"/>
            <a:ext cx="5181600" cy="2169825"/>
          </a:xfrm>
          <a:prstGeom prst="rect">
            <a:avLst/>
          </a:prstGeom>
        </p:spPr>
        <p:txBody>
          <a:bodyPr wrap="square">
            <a:spAutoFit/>
          </a:bodyPr>
          <a:lstStyle/>
          <a:p>
            <a:pPr marL="342900" indent="-342900">
              <a:lnSpc>
                <a:spcPct val="150000"/>
              </a:lnSpc>
              <a:buFont typeface="+mj-lt"/>
              <a:buAutoNum type="arabicPeriod"/>
            </a:pPr>
            <a:r>
              <a:rPr lang="en" smtClean="0">
                <a:latin typeface="Palatino Linotype" pitchFamily="18" charset="0"/>
              </a:rPr>
              <a:t>Rectum, rectosigmoid junction, sigma-55%</a:t>
            </a:r>
          </a:p>
          <a:p>
            <a:pPr marL="342900" indent="-342900">
              <a:lnSpc>
                <a:spcPct val="150000"/>
              </a:lnSpc>
              <a:buFont typeface="+mj-lt"/>
              <a:buAutoNum type="arabicPeriod"/>
            </a:pPr>
            <a:r>
              <a:rPr lang="en" smtClean="0">
                <a:latin typeface="Palatino Linotype" pitchFamily="18" charset="0"/>
              </a:rPr>
              <a:t>cecum-25%</a:t>
            </a:r>
          </a:p>
          <a:p>
            <a:pPr marL="342900" indent="-342900">
              <a:lnSpc>
                <a:spcPct val="150000"/>
              </a:lnSpc>
              <a:buFont typeface="+mj-lt"/>
              <a:buAutoNum type="arabicPeriod"/>
            </a:pPr>
            <a:r>
              <a:rPr lang="en" smtClean="0">
                <a:latin typeface="Palatino Linotype" pitchFamily="18" charset="0"/>
              </a:rPr>
              <a:t>Transverse column-15%</a:t>
            </a:r>
          </a:p>
          <a:p>
            <a:pPr marL="342900" indent="-342900">
              <a:lnSpc>
                <a:spcPct val="150000"/>
              </a:lnSpc>
              <a:buFont typeface="+mj-lt"/>
              <a:buAutoNum type="arabicPeriod"/>
            </a:pPr>
            <a:r>
              <a:rPr lang="en" smtClean="0">
                <a:latin typeface="Palatino Linotype" pitchFamily="18" charset="0"/>
              </a:rPr>
              <a:t>descent-5%</a:t>
            </a:r>
            <a:endParaRPr lang="x-none" dirty="0">
              <a:latin typeface="Palatino Linotype" pitchFamily="18" charset="0"/>
            </a:endParaRPr>
          </a:p>
        </p:txBody>
      </p:sp>
      <p:pic>
        <p:nvPicPr>
          <p:cNvPr id="47106" name="Picture 2" descr="Ð¡ÑÐ¾Ð´Ð½Ð° ÑÐ»Ð¸ÐºÐ°"/>
          <p:cNvPicPr>
            <a:picLocks noChangeAspect="1" noChangeArrowheads="1"/>
          </p:cNvPicPr>
          <p:nvPr/>
        </p:nvPicPr>
        <p:blipFill>
          <a:blip r:embed="rId2" cstate="print"/>
          <a:srcRect/>
          <a:stretch>
            <a:fillRect/>
          </a:stretch>
        </p:blipFill>
        <p:spPr bwMode="auto">
          <a:xfrm>
            <a:off x="2590800" y="3124200"/>
            <a:ext cx="3352800" cy="3681815"/>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PROGRESSION</a:t>
            </a:r>
            <a:endParaRPr lang="ru-RU" sz="2000" b="1" dirty="0" smtClean="0">
              <a:latin typeface="Palatino Linotype" pitchFamily="18" charset="0"/>
            </a:endParaRPr>
          </a:p>
        </p:txBody>
      </p:sp>
      <p:pic>
        <p:nvPicPr>
          <p:cNvPr id="7171" name="Picture 3" descr="C:\Users\Ivan Jovanovic\Desktop\Colorectal-Cancer-Illustration.png"/>
          <p:cNvPicPr>
            <a:picLocks noChangeAspect="1" noChangeArrowheads="1"/>
          </p:cNvPicPr>
          <p:nvPr/>
        </p:nvPicPr>
        <p:blipFill>
          <a:blip r:embed="rId2" cstate="print"/>
          <a:srcRect/>
          <a:stretch>
            <a:fillRect/>
          </a:stretch>
        </p:blipFill>
        <p:spPr bwMode="auto">
          <a:xfrm>
            <a:off x="311727" y="1104900"/>
            <a:ext cx="8603673" cy="5143500"/>
          </a:xfrm>
          <a:prstGeom prst="rect">
            <a:avLst/>
          </a:prstGeom>
          <a:noFill/>
        </p:spPr>
      </p:pic>
      <p:sp>
        <p:nvSpPr>
          <p:cNvPr id="8" name="TextBox 7"/>
          <p:cNvSpPr txBox="1"/>
          <p:nvPr/>
        </p:nvSpPr>
        <p:spPr>
          <a:xfrm>
            <a:off x="2209800" y="5791200"/>
            <a:ext cx="3429000" cy="430887"/>
          </a:xfrm>
          <a:prstGeom prst="rect">
            <a:avLst/>
          </a:prstGeom>
          <a:noFill/>
        </p:spPr>
        <p:txBody>
          <a:bodyPr wrap="square" rtlCol="0">
            <a:spAutoFit/>
          </a:bodyPr>
          <a:lstStyle/>
          <a:p>
            <a:r>
              <a:rPr lang="en" sz="1100" dirty="0" smtClean="0">
                <a:latin typeface="Palatino Linotype" pitchFamily="18" charset="0"/>
              </a:rPr>
              <a:t>Downloaded from:</a:t>
            </a:r>
          </a:p>
          <a:p>
            <a:r>
              <a:rPr lang="en" sz="1100" dirty="0" smtClean="0">
                <a:latin typeface="Palatino Linotype" pitchFamily="18" charset="0"/>
              </a:rPr>
              <a:t>https://www.rhythmbio.com/colorectal-cancer/</a:t>
            </a:r>
            <a:endParaRPr lang="en-US" sz="1100" dirty="0">
              <a:latin typeface="Palatino Linotype" pitchFamily="18" charset="0"/>
            </a:endParaRPr>
          </a:p>
        </p:txBody>
      </p:sp>
      <p:sp>
        <p:nvSpPr>
          <p:cNvPr id="6" name="TextBox 5"/>
          <p:cNvSpPr txBox="1"/>
          <p:nvPr/>
        </p:nvSpPr>
        <p:spPr>
          <a:xfrm>
            <a:off x="1676400" y="2438400"/>
            <a:ext cx="990600" cy="276999"/>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5400000" scaled="1"/>
            <a:tileRect/>
          </a:gradFill>
        </p:spPr>
        <p:txBody>
          <a:bodyPr wrap="square" rtlCol="0">
            <a:spAutoFit/>
          </a:bodyPr>
          <a:lstStyle/>
          <a:p>
            <a:r>
              <a:rPr lang="en" sz="1200" b="1" dirty="0" smtClean="0">
                <a:solidFill>
                  <a:schemeClr val="bg1"/>
                </a:solidFill>
                <a:latin typeface="Palatino Linotype" pitchFamily="18" charset="0"/>
              </a:rPr>
              <a:t>stage I</a:t>
            </a:r>
            <a:endParaRPr lang="en-US" sz="1200" b="1" dirty="0">
              <a:solidFill>
                <a:schemeClr val="bg1"/>
              </a:solidFill>
              <a:latin typeface="Palatino Linotype" pitchFamily="18" charset="0"/>
            </a:endParaRPr>
          </a:p>
        </p:txBody>
      </p:sp>
      <p:sp>
        <p:nvSpPr>
          <p:cNvPr id="7" name="TextBox 6"/>
          <p:cNvSpPr txBox="1"/>
          <p:nvPr/>
        </p:nvSpPr>
        <p:spPr>
          <a:xfrm>
            <a:off x="2209800" y="3124200"/>
            <a:ext cx="1066800" cy="276999"/>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5400000" scaled="1"/>
            <a:tileRect/>
          </a:gradFill>
        </p:spPr>
        <p:txBody>
          <a:bodyPr wrap="square" rtlCol="0">
            <a:spAutoFit/>
          </a:bodyPr>
          <a:lstStyle/>
          <a:p>
            <a:r>
              <a:rPr lang="en" sz="1200" b="1" dirty="0" smtClean="0">
                <a:solidFill>
                  <a:schemeClr val="bg1"/>
                </a:solidFill>
                <a:latin typeface="Palatino Linotype" pitchFamily="18" charset="0"/>
              </a:rPr>
              <a:t>stage II</a:t>
            </a:r>
            <a:endParaRPr lang="en-US" sz="1200" b="1" dirty="0">
              <a:solidFill>
                <a:schemeClr val="bg1"/>
              </a:solidFill>
              <a:latin typeface="Palatino Linotype" pitchFamily="18" charset="0"/>
            </a:endParaRPr>
          </a:p>
        </p:txBody>
      </p:sp>
      <p:sp>
        <p:nvSpPr>
          <p:cNvPr id="9" name="TextBox 8"/>
          <p:cNvSpPr txBox="1"/>
          <p:nvPr/>
        </p:nvSpPr>
        <p:spPr>
          <a:xfrm>
            <a:off x="3200400" y="3685401"/>
            <a:ext cx="1143000" cy="276999"/>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5400000" scaled="1"/>
            <a:tileRect/>
          </a:gradFill>
        </p:spPr>
        <p:txBody>
          <a:bodyPr wrap="square" rtlCol="0">
            <a:spAutoFit/>
          </a:bodyPr>
          <a:lstStyle/>
          <a:p>
            <a:r>
              <a:rPr lang="en" sz="1200" b="1" dirty="0" smtClean="0">
                <a:solidFill>
                  <a:schemeClr val="bg1"/>
                </a:solidFill>
                <a:latin typeface="Palatino Linotype" pitchFamily="18" charset="0"/>
              </a:rPr>
              <a:t>stage III</a:t>
            </a:r>
            <a:endParaRPr lang="en-US" sz="1200" b="1" dirty="0">
              <a:solidFill>
                <a:schemeClr val="bg1"/>
              </a:solidFill>
              <a:latin typeface="Palatino Linotype" pitchFamily="18" charset="0"/>
            </a:endParaRPr>
          </a:p>
        </p:txBody>
      </p:sp>
      <p:sp>
        <p:nvSpPr>
          <p:cNvPr id="10" name="TextBox 9"/>
          <p:cNvSpPr txBox="1"/>
          <p:nvPr/>
        </p:nvSpPr>
        <p:spPr>
          <a:xfrm>
            <a:off x="4800600" y="4419600"/>
            <a:ext cx="1143000" cy="276999"/>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5400000" scaled="1"/>
            <a:tileRect/>
          </a:gradFill>
        </p:spPr>
        <p:txBody>
          <a:bodyPr wrap="square" rtlCol="0">
            <a:spAutoFit/>
          </a:bodyPr>
          <a:lstStyle/>
          <a:p>
            <a:r>
              <a:rPr lang="en" sz="1200" b="1" dirty="0" smtClean="0">
                <a:solidFill>
                  <a:schemeClr val="bg1"/>
                </a:solidFill>
                <a:latin typeface="Palatino Linotype" pitchFamily="18" charset="0"/>
              </a:rPr>
              <a:t>stage IV</a:t>
            </a:r>
            <a:endParaRPr lang="en-US" sz="1200" b="1" dirty="0">
              <a:solidFill>
                <a:schemeClr val="bg1"/>
              </a:solidFill>
              <a:latin typeface="Palatino Linotype" pitchFamily="18" charset="0"/>
            </a:endParaRPr>
          </a:p>
        </p:txBody>
      </p:sp>
      <p:sp>
        <p:nvSpPr>
          <p:cNvPr id="11" name="TextBox 10"/>
          <p:cNvSpPr txBox="1"/>
          <p:nvPr/>
        </p:nvSpPr>
        <p:spPr>
          <a:xfrm>
            <a:off x="1371600" y="1676400"/>
            <a:ext cx="990600" cy="276999"/>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5400000" scaled="1"/>
            <a:tileRect/>
          </a:gradFill>
        </p:spPr>
        <p:txBody>
          <a:bodyPr wrap="square" rtlCol="0">
            <a:spAutoFit/>
          </a:bodyPr>
          <a:lstStyle/>
          <a:p>
            <a:r>
              <a:rPr lang="en" sz="1200" b="1" dirty="0" smtClean="0">
                <a:solidFill>
                  <a:schemeClr val="bg1"/>
                </a:solidFill>
                <a:latin typeface="Palatino Linotype" pitchFamily="18" charset="0"/>
              </a:rPr>
              <a:t>stage 0</a:t>
            </a:r>
            <a:endParaRPr lang="en-US" sz="1200" b="1" dirty="0">
              <a:solidFill>
                <a:schemeClr val="bg1"/>
              </a:solidFill>
              <a:latin typeface="Palatino Linotype" pitchFamily="18" charset="0"/>
            </a:endParaRPr>
          </a:p>
        </p:txBody>
      </p:sp>
      <p:sp>
        <p:nvSpPr>
          <p:cNvPr id="12" name="TextBox 11"/>
          <p:cNvSpPr txBox="1"/>
          <p:nvPr/>
        </p:nvSpPr>
        <p:spPr>
          <a:xfrm>
            <a:off x="1219200" y="1219200"/>
            <a:ext cx="838200" cy="276999"/>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5400000" scaled="1"/>
            <a:tileRect/>
          </a:gradFill>
        </p:spPr>
        <p:txBody>
          <a:bodyPr wrap="square" rtlCol="0">
            <a:spAutoFit/>
          </a:bodyPr>
          <a:lstStyle/>
          <a:p>
            <a:r>
              <a:rPr lang="en" sz="1200" b="1" dirty="0" smtClean="0">
                <a:solidFill>
                  <a:schemeClr val="bg1"/>
                </a:solidFill>
                <a:latin typeface="Palatino Linotype" pitchFamily="18" charset="0"/>
              </a:rPr>
              <a:t>adenoma</a:t>
            </a:r>
            <a:endParaRPr lang="en-US" sz="1200" b="1" dirty="0">
              <a:solidFill>
                <a:schemeClr val="bg1"/>
              </a:solidFill>
              <a:latin typeface="Palatino Linotype" pitchFamily="18" charset="0"/>
            </a:endParaRPr>
          </a:p>
        </p:txBody>
      </p:sp>
      <p:sp>
        <p:nvSpPr>
          <p:cNvPr id="13" name="TextBox 12"/>
          <p:cNvSpPr txBox="1"/>
          <p:nvPr/>
        </p:nvSpPr>
        <p:spPr>
          <a:xfrm>
            <a:off x="7315200" y="2967335"/>
            <a:ext cx="1524000" cy="461665"/>
          </a:xfrm>
          <a:prstGeom prst="rect">
            <a:avLst/>
          </a:prstGeom>
          <a:solidFill>
            <a:schemeClr val="bg1"/>
          </a:solidFill>
        </p:spPr>
        <p:txBody>
          <a:bodyPr wrap="square" rtlCol="0">
            <a:spAutoFit/>
          </a:bodyPr>
          <a:lstStyle/>
          <a:p>
            <a:r>
              <a:rPr lang="en" sz="1200" b="1" dirty="0" smtClean="0">
                <a:latin typeface="Palatino Linotype" pitchFamily="18" charset="0"/>
              </a:rPr>
              <a:t>progression into</a:t>
            </a:r>
          </a:p>
          <a:p>
            <a:r>
              <a:rPr lang="en" sz="1200" b="1" dirty="0" smtClean="0">
                <a:latin typeface="Palatino Linotype" pitchFamily="18" charset="0"/>
              </a:rPr>
              <a:t>other organs</a:t>
            </a:r>
            <a:endParaRPr lang="en-US" sz="1200" b="1" dirty="0">
              <a:latin typeface="Palatino Linotype" pitchFamily="18" charset="0"/>
            </a:endParaRPr>
          </a:p>
        </p:txBody>
      </p:sp>
    </p:spTree>
    <p:extLst>
      <p:ext uri="{BB962C8B-B14F-4D97-AF65-F5344CB8AC3E}">
        <p14:creationId xmlns="" xmlns:p14="http://schemas.microsoft.com/office/powerpoint/2010/main" val="32334161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457199"/>
            <a:ext cx="9067800" cy="5553123"/>
          </a:xfrm>
          <a:prstGeom prst="rect">
            <a:avLst/>
          </a:prstGeom>
        </p:spPr>
        <p:txBody>
          <a:bodyPr wrap="square">
            <a:spAutoFit/>
          </a:bodyPr>
          <a:lstStyle/>
          <a:p>
            <a:pPr>
              <a:lnSpc>
                <a:spcPct val="150000"/>
              </a:lnSpc>
              <a:defRPr/>
            </a:pPr>
            <a:r>
              <a:rPr lang="en" sz="1600" b="1" dirty="0" smtClean="0">
                <a:latin typeface="Palatino Linotype" pitchFamily="18" charset="0"/>
              </a:rPr>
              <a:t>Laboratory analyses: </a:t>
            </a:r>
            <a:r>
              <a:rPr lang="en" sz="1600" dirty="0" smtClean="0">
                <a:latin typeface="Palatino Linotype" pitchFamily="18" charset="0"/>
              </a:rPr>
              <a:t>anemic syndrome, disturbed hepatogram (metastases in the liver), tumor markers...</a:t>
            </a:r>
          </a:p>
          <a:p>
            <a:pPr>
              <a:lnSpc>
                <a:spcPct val="150000"/>
              </a:lnSpc>
              <a:defRPr/>
            </a:pPr>
            <a:r>
              <a:rPr lang="en" sz="1600" b="1" dirty="0" smtClean="0">
                <a:latin typeface="Palatino Linotype" pitchFamily="18" charset="0"/>
              </a:rPr>
              <a:t>Tumor marker </a:t>
            </a:r>
            <a:r>
              <a:rPr lang="en" sz="1600" b="1" smtClean="0">
                <a:latin typeface="Palatino Linotype" pitchFamily="18" charset="0"/>
              </a:rPr>
              <a:t>CEA (carcinoembryonic antigen)</a:t>
            </a:r>
            <a:r>
              <a:rPr lang="en" sz="1600" b="1" dirty="0" smtClean="0">
                <a:latin typeface="Palatino Linotype" pitchFamily="18" charset="0"/>
              </a:rPr>
              <a:t> </a:t>
            </a:r>
          </a:p>
          <a:p>
            <a:pPr marL="285750" indent="-285750">
              <a:lnSpc>
                <a:spcPct val="150000"/>
              </a:lnSpc>
              <a:buFont typeface="Arial" pitchFamily="34" charset="0"/>
              <a:buChar char="•"/>
              <a:defRPr/>
            </a:pPr>
            <a:r>
              <a:rPr lang="en" sz="1600" smtClean="0">
                <a:latin typeface="Palatino Linotype" pitchFamily="18" charset="0"/>
              </a:rPr>
              <a:t>CEA-oncofetal tumor marker</a:t>
            </a:r>
          </a:p>
          <a:p>
            <a:pPr marL="285750" indent="-285750">
              <a:lnSpc>
                <a:spcPct val="150000"/>
              </a:lnSpc>
              <a:buFont typeface="Arial" pitchFamily="34" charset="0"/>
              <a:buChar char="•"/>
              <a:defRPr/>
            </a:pPr>
            <a:r>
              <a:rPr lang="en" sz="1600" smtClean="0">
                <a:latin typeface="Palatino Linotype" pitchFamily="18" charset="0"/>
              </a:rPr>
              <a:t>In 60-70% of cases sensitive and specific for CRC</a:t>
            </a:r>
            <a:endParaRPr lang="ru-RU" sz="1600" dirty="0" smtClean="0">
              <a:latin typeface="Palatino Linotype" pitchFamily="18" charset="0"/>
            </a:endParaRPr>
          </a:p>
          <a:p>
            <a:pPr marL="285750" indent="-285750">
              <a:lnSpc>
                <a:spcPct val="150000"/>
              </a:lnSpc>
              <a:buFont typeface="Arial" pitchFamily="34" charset="0"/>
              <a:buChar char="•"/>
              <a:defRPr/>
            </a:pPr>
            <a:r>
              <a:rPr lang="en" sz="1600" dirty="0" smtClean="0">
                <a:latin typeface="Palatino Linotype" pitchFamily="18" charset="0"/>
              </a:rPr>
              <a:t>It is important in postoperative follow-up: disease recurrence and chemotherapy effects</a:t>
            </a:r>
          </a:p>
          <a:p>
            <a:pPr marL="285750" indent="-285750">
              <a:lnSpc>
                <a:spcPct val="150000"/>
              </a:lnSpc>
              <a:buFont typeface="Arial" pitchFamily="34" charset="0"/>
              <a:buChar char="•"/>
              <a:defRPr/>
            </a:pPr>
            <a:r>
              <a:rPr lang="en" sz="1600" dirty="0" smtClean="0">
                <a:latin typeface="Palatino Linotype" pitchFamily="18" charset="0"/>
              </a:rPr>
              <a:t>The normal concentration in the serum is 2 </a:t>
            </a:r>
            <a:r>
              <a:rPr lang="en" sz="1600" smtClean="0">
                <a:latin typeface="Palatino Linotype" pitchFamily="18" charset="0"/>
              </a:rPr>
              <a:t>ng/ml </a:t>
            </a:r>
            <a:r>
              <a:rPr lang="en" sz="1600" dirty="0" smtClean="0">
                <a:latin typeface="Palatino Linotype" pitchFamily="18" charset="0"/>
              </a:rPr>
              <a:t>, </a:t>
            </a:r>
            <a:r>
              <a:rPr lang="en" sz="1600" smtClean="0">
                <a:latin typeface="Palatino Linotype" pitchFamily="18" charset="0"/>
              </a:rPr>
              <a:t>levels above 10 ng/ml indicate malignancy.</a:t>
            </a:r>
          </a:p>
          <a:p>
            <a:pPr marL="285750" indent="-285750">
              <a:lnSpc>
                <a:spcPct val="150000"/>
              </a:lnSpc>
              <a:buFont typeface="Arial" pitchFamily="34" charset="0"/>
              <a:buChar char="•"/>
              <a:defRPr/>
            </a:pPr>
            <a:r>
              <a:rPr lang="en" sz="1600" smtClean="0">
                <a:latin typeface="Palatino Linotype" pitchFamily="18" charset="0"/>
              </a:rPr>
              <a:t>In a healthy population, smokers may have elevated values that do not exceed 10 ng/ml</a:t>
            </a:r>
          </a:p>
          <a:p>
            <a:pPr marL="285750" indent="-285750">
              <a:lnSpc>
                <a:spcPct val="150000"/>
              </a:lnSpc>
              <a:buFont typeface="Arial" pitchFamily="34" charset="0"/>
              <a:buChar char="•"/>
              <a:defRPr/>
            </a:pPr>
            <a:r>
              <a:rPr lang="en" sz="1600" dirty="0" smtClean="0">
                <a:latin typeface="Palatino Linotype" pitchFamily="18" charset="0"/>
              </a:rPr>
              <a:t>This test is not strictly specific for colorectal cancer</a:t>
            </a:r>
          </a:p>
          <a:p>
            <a:pPr marL="285750" indent="-285750">
              <a:lnSpc>
                <a:spcPct val="150000"/>
              </a:lnSpc>
              <a:buFont typeface="Arial" pitchFamily="34" charset="0"/>
              <a:buChar char="•"/>
              <a:defRPr/>
            </a:pPr>
            <a:r>
              <a:rPr lang="en" sz="1600" dirty="0" smtClean="0">
                <a:latin typeface="Palatino Linotype" pitchFamily="18" charset="0"/>
              </a:rPr>
              <a:t>Elevated values can also be found in other malignant diseases: breast cancer, lung cancer, stomach cancer, as well as in patients with stomach ulcers and cirrhosis of the liver.</a:t>
            </a:r>
            <a:endParaRPr lang="x-none" sz="1600" smtClean="0">
              <a:latin typeface="Palatino Linotype" pitchFamily="18" charset="0"/>
            </a:endParaRPr>
          </a:p>
          <a:p>
            <a:pPr marL="285750" indent="-285750">
              <a:lnSpc>
                <a:spcPct val="150000"/>
              </a:lnSpc>
              <a:buFont typeface="Arial" pitchFamily="34" charset="0"/>
              <a:buChar char="•"/>
              <a:defRPr/>
            </a:pPr>
            <a:r>
              <a:rPr lang="en" sz="1600" smtClean="0">
                <a:latin typeface="Palatino Linotype" pitchFamily="18" charset="0"/>
              </a:rPr>
              <a:t>After surgery, the re-increase of CEA concentration in the serum for 3-8 months precedes the clinical appearance of disease recurrence</a:t>
            </a:r>
          </a:p>
          <a:p>
            <a:pPr>
              <a:lnSpc>
                <a:spcPct val="150000"/>
              </a:lnSpc>
              <a:buClr>
                <a:schemeClr val="tx1"/>
              </a:buClr>
              <a:defRPr/>
            </a:pPr>
            <a:endParaRPr lang="sr-Cyrl-RS" sz="14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DIAGNOSIS</a:t>
            </a:r>
            <a:endParaRPr lang="ru-RU" sz="2000" b="1" dirty="0" smtClean="0">
              <a:latin typeface="Palatino Linotype" pitchFamily="18" charset="0"/>
            </a:endParaRPr>
          </a:p>
        </p:txBody>
      </p:sp>
    </p:spTree>
    <p:extLst>
      <p:ext uri="{BB962C8B-B14F-4D97-AF65-F5344CB8AC3E}">
        <p14:creationId xmlns="" xmlns:p14="http://schemas.microsoft.com/office/powerpoint/2010/main" val="4075770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581591"/>
            <a:ext cx="9093200" cy="5262979"/>
          </a:xfrm>
          <a:prstGeom prst="rect">
            <a:avLst/>
          </a:prstGeom>
          <a:noFill/>
        </p:spPr>
        <p:txBody>
          <a:bodyPr wrap="square" rtlCol="0">
            <a:spAutoFit/>
          </a:bodyPr>
          <a:lstStyle/>
          <a:p>
            <a:pPr marL="285750" indent="-285750">
              <a:lnSpc>
                <a:spcPct val="150000"/>
              </a:lnSpc>
              <a:buFont typeface="Arial" pitchFamily="34" charset="0"/>
              <a:buChar char="•"/>
            </a:pPr>
            <a:r>
              <a:rPr lang="en" sz="1600" dirty="0" smtClean="0">
                <a:latin typeface="Palatino Linotype" pitchFamily="18" charset="0"/>
              </a:rPr>
              <a:t>not clarified </a:t>
            </a:r>
            <a:r>
              <a:rPr lang="en" sz="1600" smtClean="0">
                <a:latin typeface="Palatino Linotype" pitchFamily="18" charset="0"/>
              </a:rPr>
              <a:t>_</a:t>
            </a:r>
          </a:p>
          <a:p>
            <a:pPr marL="285750" indent="-285750">
              <a:lnSpc>
                <a:spcPct val="150000"/>
              </a:lnSpc>
              <a:buFont typeface="Arial" pitchFamily="34" charset="0"/>
              <a:buChar char="•"/>
            </a:pPr>
            <a:r>
              <a:rPr lang="en" sz="1600" smtClean="0">
                <a:latin typeface="Palatino Linotype" pitchFamily="18" charset="0"/>
              </a:rPr>
              <a:t>adenocarcinomas arise from </a:t>
            </a:r>
            <a:r>
              <a:rPr lang="en" sz="1600" dirty="0" smtClean="0">
                <a:latin typeface="Palatino Linotype" pitchFamily="18" charset="0"/>
              </a:rPr>
              <a:t>adenomas (adenoma-carcinoma </a:t>
            </a:r>
            <a:r>
              <a:rPr lang="en" sz="1600" smtClean="0">
                <a:latin typeface="Palatino Linotype" pitchFamily="18" charset="0"/>
              </a:rPr>
              <a:t>sequence)</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Diseases with increased risk:</a:t>
            </a:r>
            <a:r>
              <a:rPr lang="en" sz="1600" smtClean="0">
                <a:latin typeface="Palatino Linotype" pitchFamily="18" charset="0"/>
              </a:rPr>
              <a:t> </a:t>
            </a:r>
            <a:r>
              <a:rPr lang="en" sz="1600" dirty="0" smtClean="0">
                <a:latin typeface="Palatino Linotype" pitchFamily="18" charset="0"/>
              </a:rPr>
              <a:t>Crohn's disease, celiac disease </a:t>
            </a:r>
            <a:r>
              <a:rPr lang="en" sz="1600" smtClean="0">
                <a:latin typeface="Palatino Linotype" pitchFamily="18" charset="0"/>
              </a:rPr>
              <a:t>, </a:t>
            </a:r>
            <a:r>
              <a:rPr lang="en" sz="1600" dirty="0" smtClean="0">
                <a:latin typeface="Palatino Linotype" pitchFamily="18" charset="0"/>
              </a:rPr>
              <a:t>neurofibromatosis...</a:t>
            </a:r>
            <a:endParaRPr lang="x-none" sz="1600" dirty="0" smtClean="0">
              <a:latin typeface="Palatino Linotype" pitchFamily="18" charset="0"/>
            </a:endParaRPr>
          </a:p>
          <a:p>
            <a:pPr>
              <a:lnSpc>
                <a:spcPct val="150000"/>
              </a:lnSpc>
            </a:pPr>
            <a:r>
              <a:rPr lang="en" sz="1600" b="1" dirty="0" smtClean="0">
                <a:latin typeface="Palatino Linotype" pitchFamily="18" charset="0"/>
              </a:rPr>
              <a:t>Local ( protective) </a:t>
            </a:r>
            <a:r>
              <a:rPr lang="en" sz="1600" b="1" smtClean="0">
                <a:latin typeface="Palatino Linotype" pitchFamily="18" charset="0"/>
              </a:rPr>
              <a:t>probably </a:t>
            </a:r>
            <a:r>
              <a:rPr lang="en" sz="1600" b="1" dirty="0" smtClean="0">
                <a:latin typeface="Palatino Linotype" pitchFamily="18" charset="0"/>
              </a:rPr>
              <a:t>responsible for low </a:t>
            </a:r>
            <a:r>
              <a:rPr lang="en" sz="1600" b="1" dirty="0" err="1" smtClean="0">
                <a:latin typeface="Palatino Linotype" pitchFamily="18" charset="0"/>
              </a:rPr>
              <a:t>incidence </a:t>
            </a:r>
            <a:r>
              <a:rPr lang="en" sz="1600" b="1"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scarce</a:t>
            </a:r>
            <a:r>
              <a:rPr lang="en" sz="1600" smtClean="0">
                <a:latin typeface="Palatino Linotype" pitchFamily="18" charset="0"/>
              </a:rPr>
              <a:t> </a:t>
            </a:r>
            <a:r>
              <a:rPr lang="en" sz="1600" dirty="0" smtClean="0">
                <a:latin typeface="Palatino Linotype" pitchFamily="18" charset="0"/>
              </a:rPr>
              <a:t>the amount of bacteria in the small intestine, especially </a:t>
            </a:r>
            <a:r>
              <a:rPr lang="en" sz="1600" err="1" smtClean="0">
                <a:latin typeface="Palatino Linotype" pitchFamily="18" charset="0"/>
              </a:rPr>
              <a:t>anaerobes </a:t>
            </a:r>
            <a:r>
              <a:rPr lang="en" sz="1600" smtClean="0">
                <a:latin typeface="Palatino Linotype" pitchFamily="18" charset="0"/>
              </a:rPr>
              <a:t>(turning </a:t>
            </a:r>
            <a:r>
              <a:rPr lang="en" sz="1600" dirty="0" smtClean="0">
                <a:latin typeface="Palatino Linotype" pitchFamily="18" charset="0"/>
              </a:rPr>
              <a:t>bile acids into carcinogens)</a:t>
            </a:r>
          </a:p>
          <a:p>
            <a:pPr marL="285750" indent="-285750">
              <a:lnSpc>
                <a:spcPct val="150000"/>
              </a:lnSpc>
              <a:buFont typeface="Arial" pitchFamily="34" charset="0"/>
              <a:buChar char="•"/>
            </a:pPr>
            <a:r>
              <a:rPr lang="en" sz="1600" dirty="0" smtClean="0">
                <a:latin typeface="Palatino Linotype" pitchFamily="18" charset="0"/>
              </a:rPr>
              <a:t>a </a:t>
            </a:r>
            <a:r>
              <a:rPr lang="en" sz="1600" smtClean="0">
                <a:latin typeface="Palatino Linotype" pitchFamily="18" charset="0"/>
              </a:rPr>
              <a:t>lkaln </a:t>
            </a:r>
            <a:r>
              <a:rPr lang="en" sz="1600" dirty="0" smtClean="0">
                <a:latin typeface="Palatino Linotype" pitchFamily="18" charset="0"/>
              </a:rPr>
              <a:t>a RN</a:t>
            </a:r>
            <a:r>
              <a:rPr lang="en" sz="1600" smtClean="0">
                <a:latin typeface="Palatino Linotype" pitchFamily="18" charset="0"/>
              </a:rPr>
              <a:t> </a:t>
            </a:r>
            <a:r>
              <a:rPr lang="en" sz="1600" dirty="0" smtClean="0">
                <a:latin typeface="Palatino Linotype" pitchFamily="18" charset="0"/>
              </a:rPr>
              <a:t>in </a:t>
            </a:r>
            <a:r>
              <a:rPr lang="en" sz="1600" smtClean="0">
                <a:latin typeface="Palatino Linotype" pitchFamily="18" charset="0"/>
              </a:rPr>
              <a:t>the lumen (the largest number of carcinogens </a:t>
            </a:r>
            <a:r>
              <a:rPr lang="en" sz="1600" dirty="0" smtClean="0">
                <a:latin typeface="Palatino Linotype" pitchFamily="18" charset="0"/>
              </a:rPr>
              <a:t>such as nitrosamines,</a:t>
            </a:r>
            <a:r>
              <a:rPr lang="en" sz="1600" smtClean="0">
                <a:latin typeface="Palatino Linotype" pitchFamily="18" charset="0"/>
              </a:rPr>
              <a:t> </a:t>
            </a:r>
            <a:r>
              <a:rPr lang="en" sz="1600" dirty="0" smtClean="0">
                <a:latin typeface="Palatino Linotype" pitchFamily="18" charset="0"/>
              </a:rPr>
              <a:t>occurs in an acidic environment)</a:t>
            </a:r>
          </a:p>
          <a:p>
            <a:pPr marL="285750" indent="-285750">
              <a:lnSpc>
                <a:spcPct val="150000"/>
              </a:lnSpc>
              <a:buFont typeface="Arial" pitchFamily="34" charset="0"/>
              <a:buChar char="•"/>
            </a:pPr>
            <a:r>
              <a:rPr lang="en" sz="1600" smtClean="0">
                <a:latin typeface="Palatino Linotype" pitchFamily="18" charset="0"/>
              </a:rPr>
              <a:t>enzyme hydrolase </a:t>
            </a:r>
            <a:r>
              <a:rPr lang="en" sz="1600" dirty="0" smtClean="0">
                <a:latin typeface="Palatino Linotype" pitchFamily="18" charset="0"/>
              </a:rPr>
              <a:t>a</a:t>
            </a:r>
            <a:r>
              <a:rPr lang="en" sz="1600" smtClean="0">
                <a:latin typeface="Palatino Linotype" pitchFamily="18" charset="0"/>
              </a:rPr>
              <a:t> </a:t>
            </a:r>
            <a:r>
              <a:rPr lang="en" sz="1600" dirty="0" smtClean="0">
                <a:latin typeface="Palatino Linotype" pitchFamily="18" charset="0"/>
              </a:rPr>
              <a:t>in </a:t>
            </a:r>
            <a:r>
              <a:rPr lang="en" sz="1600" dirty="0" err="1" smtClean="0">
                <a:latin typeface="Palatino Linotype" pitchFamily="18" charset="0"/>
              </a:rPr>
              <a:t>the mucosa</a:t>
            </a:r>
            <a:r>
              <a:rPr lang="en" sz="1600" dirty="0" smtClean="0">
                <a:latin typeface="Palatino Linotype" pitchFamily="18" charset="0"/>
              </a:rPr>
              <a:t> </a:t>
            </a:r>
            <a:r>
              <a:rPr lang="en" sz="1600" smtClean="0">
                <a:latin typeface="Palatino Linotype" pitchFamily="18" charset="0"/>
              </a:rPr>
              <a:t>of the small intestine </a:t>
            </a:r>
            <a:r>
              <a:rPr lang="en" sz="1600" dirty="0" smtClean="0">
                <a:latin typeface="Palatino Linotype" pitchFamily="18" charset="0"/>
              </a:rPr>
              <a:t>( </a:t>
            </a:r>
            <a:r>
              <a:rPr lang="en" sz="1600" smtClean="0">
                <a:latin typeface="Palatino Linotype" pitchFamily="18" charset="0"/>
              </a:rPr>
              <a:t>preparation </a:t>
            </a:r>
            <a:r>
              <a:rPr lang="en" sz="1600" dirty="0" smtClean="0">
                <a:latin typeface="Palatino Linotype" pitchFamily="18" charset="0"/>
              </a:rPr>
              <a:t>of it</a:t>
            </a:r>
            <a:r>
              <a:rPr lang="en" sz="1600" smtClean="0">
                <a:latin typeface="Palatino Linotype" pitchFamily="18" charset="0"/>
              </a:rPr>
              <a:t> </a:t>
            </a:r>
            <a:r>
              <a:rPr lang="en" sz="1600" dirty="0" smtClean="0">
                <a:latin typeface="Palatino Linotype" pitchFamily="18" charset="0"/>
              </a:rPr>
              <a:t>carcinogenic to less active substances)</a:t>
            </a:r>
          </a:p>
          <a:p>
            <a:pPr marL="285750" indent="-285750">
              <a:lnSpc>
                <a:spcPct val="150000"/>
              </a:lnSpc>
              <a:buFont typeface="Arial" pitchFamily="34" charset="0"/>
              <a:buChar char="•"/>
            </a:pPr>
            <a:r>
              <a:rPr lang="en" sz="1600" dirty="0" smtClean="0">
                <a:latin typeface="Palatino Linotype" pitchFamily="18" charset="0"/>
              </a:rPr>
              <a:t>faster transit</a:t>
            </a:r>
            <a:r>
              <a:rPr lang="en" sz="1600" smtClean="0">
                <a:latin typeface="Palatino Linotype" pitchFamily="18" charset="0"/>
              </a:rPr>
              <a:t> </a:t>
            </a:r>
            <a:r>
              <a:rPr lang="en" sz="1600" dirty="0" smtClean="0">
                <a:latin typeface="Palatino Linotype" pitchFamily="18" charset="0"/>
              </a:rPr>
              <a:t>through the small </a:t>
            </a:r>
            <a:r>
              <a:rPr lang="en" sz="1600" smtClean="0">
                <a:latin typeface="Palatino Linotype" pitchFamily="18" charset="0"/>
              </a:rPr>
              <a:t>intestine ( </a:t>
            </a:r>
            <a:r>
              <a:rPr lang="en" sz="1600" dirty="0" smtClean="0">
                <a:latin typeface="Palatino Linotype" pitchFamily="18" charset="0"/>
              </a:rPr>
              <a:t>shorter </a:t>
            </a:r>
            <a:r>
              <a:rPr lang="en" sz="1600" smtClean="0">
                <a:latin typeface="Palatino Linotype" pitchFamily="18" charset="0"/>
              </a:rPr>
              <a:t>contact </a:t>
            </a:r>
            <a:r>
              <a:rPr lang="en" sz="1600" dirty="0" smtClean="0">
                <a:latin typeface="Palatino Linotype" pitchFamily="18" charset="0"/>
              </a:rPr>
              <a:t>between the carcinogen and </a:t>
            </a:r>
            <a:r>
              <a:rPr lang="en" sz="1600" dirty="0" err="1" smtClean="0">
                <a:latin typeface="Palatino Linotype" pitchFamily="18" charset="0"/>
              </a:rPr>
              <a:t>the mucosa </a:t>
            </a:r>
            <a:r>
              <a:rPr lang="en" sz="1600"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mushy intestinal </a:t>
            </a:r>
            <a:r>
              <a:rPr lang="en" sz="1600" smtClean="0">
                <a:latin typeface="Palatino Linotype" pitchFamily="18" charset="0"/>
              </a:rPr>
              <a:t>contents </a:t>
            </a:r>
            <a:r>
              <a:rPr lang="en" sz="1600" dirty="0" smtClean="0">
                <a:latin typeface="Palatino Linotype" pitchFamily="18" charset="0"/>
              </a:rPr>
              <a:t>(minor </a:t>
            </a:r>
            <a:r>
              <a:rPr lang="en" sz="1600" dirty="0" err="1" smtClean="0">
                <a:latin typeface="Palatino Linotype" pitchFamily="18" charset="0"/>
              </a:rPr>
              <a:t>mucosal irritation </a:t>
            </a:r>
            <a:r>
              <a:rPr lang="en" sz="1600"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It </a:t>
            </a:r>
            <a:r>
              <a:rPr lang="en" sz="1600" smtClean="0">
                <a:latin typeface="Palatino Linotype" pitchFamily="18" charset="0"/>
              </a:rPr>
              <a:t>promotes </a:t>
            </a:r>
            <a:r>
              <a:rPr lang="en" sz="1600" dirty="0" smtClean="0">
                <a:latin typeface="Palatino Linotype" pitchFamily="18" charset="0"/>
              </a:rPr>
              <a:t>cell renewal of the small intestine</a:t>
            </a:r>
          </a:p>
          <a:p>
            <a:pPr marL="285750" indent="-285750">
              <a:lnSpc>
                <a:spcPct val="150000"/>
              </a:lnSpc>
              <a:buFont typeface="Arial" pitchFamily="34" charset="0"/>
              <a:buChar char="•"/>
            </a:pPr>
            <a:r>
              <a:rPr lang="en" sz="1600" dirty="0" smtClean="0">
                <a:latin typeface="Palatino Linotype" pitchFamily="18" charset="0"/>
              </a:rPr>
              <a:t>higher </a:t>
            </a:r>
            <a:r>
              <a:rPr lang="en" sz="1600" smtClean="0">
                <a:latin typeface="Palatino Linotype" pitchFamily="18" charset="0"/>
              </a:rPr>
              <a:t>concentrations </a:t>
            </a:r>
            <a:r>
              <a:rPr lang="en" sz="1600" dirty="0" smtClean="0">
                <a:latin typeface="Palatino Linotype" pitchFamily="18" charset="0"/>
              </a:rPr>
              <a:t>of IgA and </a:t>
            </a:r>
            <a:r>
              <a:rPr lang="en" sz="1600" smtClean="0">
                <a:latin typeface="Palatino Linotype" pitchFamily="18" charset="0"/>
              </a:rPr>
              <a:t>T lymphocytes </a:t>
            </a:r>
            <a:r>
              <a:rPr lang="en" sz="1600" dirty="0" smtClean="0">
                <a:latin typeface="Palatino Linotype" pitchFamily="18" charset="0"/>
              </a:rPr>
              <a:t>(neutralization of oncogenic viruses)</a:t>
            </a:r>
            <a:endParaRPr lang="x-none"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MALIGNANT TUMORS OF THE SMALL INTESTINE - ETIOLOGY</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39842686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229600" cy="6324600"/>
          </a:xfrm>
        </p:spPr>
        <p:txBody>
          <a:bodyPr>
            <a:normAutofit fontScale="25000" lnSpcReduction="20000"/>
          </a:bodyPr>
          <a:lstStyle/>
          <a:p>
            <a:pPr>
              <a:lnSpc>
                <a:spcPct val="150000"/>
              </a:lnSpc>
              <a:buClr>
                <a:schemeClr val="tx1"/>
              </a:buClr>
              <a:buNone/>
              <a:defRPr/>
            </a:pPr>
            <a:r>
              <a:rPr lang="en" sz="6400" b="1" smtClean="0">
                <a:latin typeface="Palatino Linotype" pitchFamily="18" charset="0"/>
              </a:rPr>
              <a:t>RT </a:t>
            </a:r>
            <a:r>
              <a:rPr lang="en" sz="6400" smtClean="0">
                <a:latin typeface="Palatino Linotype" pitchFamily="18" charset="0"/>
              </a:rPr>
              <a:t>- digital-rectal examination is the first examination, the simplest, cheapest, and belongs to the domain of general practitioners.</a:t>
            </a:r>
          </a:p>
          <a:p>
            <a:pPr marL="285750" indent="-285750">
              <a:lnSpc>
                <a:spcPct val="150000"/>
              </a:lnSpc>
              <a:defRPr/>
            </a:pPr>
            <a:r>
              <a:rPr lang="en" sz="6400" smtClean="0">
                <a:latin typeface="Palatino Linotype" pitchFamily="18" charset="0"/>
              </a:rPr>
              <a:t>It is important because, apart from detecting tumors of the terminal part of the large intestine, it also diagnoses other, mostly benign, diseases of this region, which sometimes have similar symptoms</a:t>
            </a:r>
          </a:p>
          <a:p>
            <a:pPr>
              <a:lnSpc>
                <a:spcPct val="150000"/>
              </a:lnSpc>
              <a:buNone/>
              <a:defRPr/>
            </a:pPr>
            <a:r>
              <a:rPr lang="en" sz="6400" b="1" smtClean="0">
                <a:latin typeface="Palatino Linotype" pitchFamily="18" charset="0"/>
              </a:rPr>
              <a:t>FOBT ( </a:t>
            </a:r>
            <a:r>
              <a:rPr lang="en" sz="6400" b="1" dirty="0" smtClean="0">
                <a:latin typeface="Palatino Linotype" pitchFamily="18" charset="0"/>
              </a:rPr>
              <a:t>Fecal Occult Blood Test </a:t>
            </a:r>
            <a:r>
              <a:rPr lang="en" sz="6400" b="1" smtClean="0">
                <a:latin typeface="Palatino Linotype" pitchFamily="18" charset="0"/>
              </a:rPr>
              <a:t>) </a:t>
            </a:r>
            <a:r>
              <a:rPr lang="en" sz="6400" smtClean="0">
                <a:latin typeface="Palatino Linotype" pitchFamily="18" charset="0"/>
              </a:rPr>
              <a:t>for early detection of colorectal cancer, due to its non-invasiveness, simplicity and low cost</a:t>
            </a:r>
          </a:p>
          <a:p>
            <a:pPr marL="285750" indent="-285750">
              <a:lnSpc>
                <a:spcPct val="150000"/>
              </a:lnSpc>
            </a:pPr>
            <a:r>
              <a:rPr lang="en" sz="6400" dirty="0" smtClean="0">
                <a:latin typeface="Palatino Linotype" pitchFamily="18" charset="0"/>
              </a:rPr>
              <a:t>It </a:t>
            </a:r>
            <a:r>
              <a:rPr lang="en" sz="6400" smtClean="0">
                <a:latin typeface="Palatino Linotype" pitchFamily="18" charset="0"/>
              </a:rPr>
              <a:t>is based on the pseudoperoxidase activity of hemoglobin, which qualitatively shows a color change due to oxidative conversion using a standardized guaiac reagent, the results of the test in detecting occult blood depend on the humidity of the stool, the degradation of hemoglobin (under the influence of fecal flora), the absence of interfering substances such as ascorbic acid that inhibit oxidation</a:t>
            </a:r>
          </a:p>
          <a:p>
            <a:pPr marL="285750" indent="-285750">
              <a:lnSpc>
                <a:spcPct val="150000"/>
              </a:lnSpc>
            </a:pPr>
            <a:r>
              <a:rPr lang="en" sz="6400" dirty="0" smtClean="0">
                <a:latin typeface="Palatino Linotype" pitchFamily="18" charset="0"/>
              </a:rPr>
              <a:t>h </a:t>
            </a:r>
            <a:r>
              <a:rPr lang="en" sz="6400" smtClean="0">
                <a:latin typeface="Palatino Linotype" pitchFamily="18" charset="0"/>
              </a:rPr>
              <a:t>wound that contains ingredients with pseudoperoxidase or peroxidase activity, such as hemoglobin of non-human origin in red meat, fresh fruits and vegetables - leads to a positive reaction, </a:t>
            </a:r>
            <a:r>
              <a:rPr lang="en" sz="6400" dirty="0" smtClean="0">
                <a:latin typeface="Palatino Linotype" pitchFamily="18" charset="0"/>
              </a:rPr>
              <a:t>( </a:t>
            </a:r>
            <a:r>
              <a:rPr lang="en" sz="6400" smtClean="0">
                <a:latin typeface="Palatino Linotype" pitchFamily="18" charset="0"/>
              </a:rPr>
              <a:t>two days before the test and during stool collection for examination, reduce the intake of vitamin </a:t>
            </a:r>
            <a:r>
              <a:rPr lang="en" sz="6400" dirty="0" smtClean="0">
                <a:latin typeface="Palatino Linotype" pitchFamily="18" charset="0"/>
              </a:rPr>
              <a:t>C </a:t>
            </a:r>
            <a:r>
              <a:rPr lang="en" sz="6400" smtClean="0">
                <a:latin typeface="Palatino Linotype" pitchFamily="18" charset="0"/>
              </a:rPr>
              <a:t>, aspirin and tonic </a:t>
            </a:r>
            <a:r>
              <a:rPr lang="en" sz="6400" dirty="0" smtClean="0">
                <a:latin typeface="Palatino Linotype" pitchFamily="18" charset="0"/>
              </a:rPr>
              <a:t>)</a:t>
            </a:r>
            <a:endParaRPr lang="x-none" sz="6400" smtClean="0">
              <a:latin typeface="Palatino Linotype" pitchFamily="18" charset="0"/>
            </a:endParaRPr>
          </a:p>
          <a:p>
            <a:pPr marL="285750" indent="-285750">
              <a:lnSpc>
                <a:spcPct val="150000"/>
              </a:lnSpc>
            </a:pPr>
            <a:r>
              <a:rPr lang="en" sz="6400" smtClean="0">
                <a:latin typeface="Palatino Linotype" pitchFamily="18" charset="0"/>
              </a:rPr>
              <a:t>One stool sample is taken for three days, that is, three consecutive stools</a:t>
            </a:r>
            <a:endParaRPr lang="x-none" smtClean="0">
              <a:latin typeface="Palatino Linotype" pitchFamily="18" charset="0"/>
            </a:endParaRPr>
          </a:p>
          <a:p>
            <a:pPr>
              <a:buNone/>
            </a:pPr>
            <a:endParaRPr lang="en-US" dirty="0"/>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DIAGNOSIS</a:t>
            </a:r>
            <a:endParaRPr lang="ru-RU" sz="2000" b="1" dirty="0" smtClean="0">
              <a:latin typeface="Palatino Linotype"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03957"/>
            <a:ext cx="9067800" cy="5262979"/>
          </a:xfrm>
          <a:prstGeom prst="rect">
            <a:avLst/>
          </a:prstGeom>
        </p:spPr>
        <p:txBody>
          <a:bodyPr wrap="square">
            <a:spAutoFit/>
          </a:bodyPr>
          <a:lstStyle/>
          <a:p>
            <a:pPr>
              <a:lnSpc>
                <a:spcPct val="150000"/>
              </a:lnSpc>
              <a:buClr>
                <a:schemeClr val="tx1"/>
              </a:buClr>
              <a:defRPr/>
            </a:pPr>
            <a:r>
              <a:rPr lang="en" sz="1600" b="1" dirty="0" smtClean="0">
                <a:latin typeface="Palatino Linotype" pitchFamily="18" charset="0"/>
              </a:rPr>
              <a:t>And </a:t>
            </a:r>
            <a:r>
              <a:rPr lang="en" sz="1600" b="1" dirty="0">
                <a:latin typeface="Palatino Linotype" pitchFamily="18" charset="0"/>
              </a:rPr>
              <a:t>rigography </a:t>
            </a:r>
            <a:r>
              <a:rPr lang="en" sz="1600" dirty="0">
                <a:latin typeface="Palatino Linotype" pitchFamily="18" charset="0"/>
              </a:rPr>
              <a:t>is </a:t>
            </a:r>
            <a:r>
              <a:rPr lang="en" sz="1600" dirty="0" err="1" smtClean="0">
                <a:latin typeface="Palatino Linotype" pitchFamily="18" charset="0"/>
              </a:rPr>
              <a:t>X-ray</a:t>
            </a:r>
            <a:r>
              <a:rPr lang="en" sz="1600" dirty="0" smtClean="0">
                <a:latin typeface="Palatino Linotype" pitchFamily="18" charset="0"/>
              </a:rPr>
              <a:t> examination </a:t>
            </a:r>
            <a:r>
              <a:rPr lang="en" sz="1600" dirty="0">
                <a:latin typeface="Palatino Linotype" pitchFamily="18" charset="0"/>
              </a:rPr>
              <a:t>during which </a:t>
            </a:r>
            <a:r>
              <a:rPr lang="en" sz="1600" dirty="0" smtClean="0">
                <a:latin typeface="Palatino Linotype" pitchFamily="18" charset="0"/>
              </a:rPr>
              <a:t>contrast-barium </a:t>
            </a:r>
            <a:r>
              <a:rPr lang="en" sz="1600" dirty="0">
                <a:latin typeface="Palatino Linotype" pitchFamily="18" charset="0"/>
              </a:rPr>
              <a:t>is inserted into the intestine through a rectal </a:t>
            </a:r>
            <a:r>
              <a:rPr lang="en" sz="1600" dirty="0" smtClean="0">
                <a:latin typeface="Palatino Linotype" pitchFamily="18" charset="0"/>
              </a:rPr>
              <a:t>catheter. </a:t>
            </a:r>
            <a:r>
              <a:rPr lang="en" sz="1600" dirty="0">
                <a:latin typeface="Palatino Linotype" pitchFamily="18" charset="0"/>
              </a:rPr>
              <a:t>Recording can be with double contrast, ie. by injecting barium and air, which </a:t>
            </a:r>
            <a:r>
              <a:rPr lang="en" sz="1600" dirty="0" smtClean="0">
                <a:latin typeface="Palatino Linotype" pitchFamily="18" charset="0"/>
              </a:rPr>
              <a:t>increases precision. Prior preparation </a:t>
            </a:r>
            <a:r>
              <a:rPr lang="en" sz="1600" dirty="0">
                <a:latin typeface="Palatino Linotype" pitchFamily="18" charset="0"/>
              </a:rPr>
              <a:t>of the intestine </a:t>
            </a:r>
            <a:r>
              <a:rPr lang="en" sz="1600" dirty="0" smtClean="0">
                <a:latin typeface="Palatino Linotype" pitchFamily="18" charset="0"/>
              </a:rPr>
              <a:t>is required . </a:t>
            </a:r>
            <a:r>
              <a:rPr lang="en" sz="1600" dirty="0">
                <a:latin typeface="Palatino Linotype" pitchFamily="18" charset="0"/>
              </a:rPr>
              <a:t>The </a:t>
            </a:r>
            <a:r>
              <a:rPr lang="en" sz="1600" dirty="0" smtClean="0">
                <a:latin typeface="Palatino Linotype" pitchFamily="18" charset="0"/>
              </a:rPr>
              <a:t>disadvantage </a:t>
            </a:r>
            <a:r>
              <a:rPr lang="en" sz="1600" dirty="0">
                <a:latin typeface="Palatino Linotype" pitchFamily="18" charset="0"/>
              </a:rPr>
              <a:t>is that a biopsy cannot be taken.</a:t>
            </a:r>
          </a:p>
          <a:p>
            <a:pPr>
              <a:lnSpc>
                <a:spcPct val="150000"/>
              </a:lnSpc>
              <a:defRPr/>
            </a:pPr>
            <a:r>
              <a:rPr lang="en" sz="1600" b="1" dirty="0" smtClean="0">
                <a:latin typeface="Palatino Linotype" pitchFamily="18" charset="0"/>
              </a:rPr>
              <a:t>FRSS ( flexible rectosigmoidoscopy) </a:t>
            </a:r>
            <a:r>
              <a:rPr lang="en" sz="1600" b="1" dirty="0">
                <a:effectLst>
                  <a:outerShdw blurRad="38100" dist="38100" dir="2700000" algn="tl">
                    <a:srgbClr val="000000">
                      <a:alpha val="43137"/>
                    </a:srgbClr>
                  </a:outerShdw>
                </a:effectLst>
                <a:latin typeface="Palatino Linotype" pitchFamily="18" charset="0"/>
              </a:rPr>
              <a:t>- </a:t>
            </a:r>
            <a:r>
              <a:rPr lang="en" sz="1600" dirty="0">
                <a:latin typeface="Palatino Linotype" pitchFamily="18" charset="0"/>
              </a:rPr>
              <a:t>is an endoscopic method that examines about </a:t>
            </a:r>
            <a:r>
              <a:rPr lang="en" sz="1600" dirty="0" smtClean="0">
                <a:latin typeface="Palatino Linotype" pitchFamily="18" charset="0"/>
              </a:rPr>
              <a:t>60 </a:t>
            </a:r>
            <a:r>
              <a:rPr lang="en" sz="1600" smtClean="0">
                <a:latin typeface="Palatino Linotype" pitchFamily="18" charset="0"/>
              </a:rPr>
              <a:t>cm</a:t>
            </a:r>
            <a:r>
              <a:rPr lang="en" sz="1600" dirty="0" smtClean="0">
                <a:latin typeface="Palatino Linotype" pitchFamily="18" charset="0"/>
              </a:rPr>
              <a:t> of the final part </a:t>
            </a:r>
            <a:r>
              <a:rPr lang="en" sz="1600" dirty="0">
                <a:latin typeface="Palatino Linotype" pitchFamily="18" charset="0"/>
              </a:rPr>
              <a:t>of the intestine where </a:t>
            </a:r>
            <a:r>
              <a:rPr lang="en" sz="1600" dirty="0" smtClean="0">
                <a:latin typeface="Palatino Linotype" pitchFamily="18" charset="0"/>
              </a:rPr>
              <a:t>, according to some authors, up to 50%</a:t>
            </a:r>
            <a:r>
              <a:rPr lang="en" sz="1600">
                <a:latin typeface="Palatino Linotype" pitchFamily="18" charset="0"/>
              </a:rPr>
              <a:t> </a:t>
            </a:r>
            <a:r>
              <a:rPr lang="en" sz="1600" smtClean="0">
                <a:latin typeface="Palatino Linotype" pitchFamily="18" charset="0"/>
              </a:rPr>
              <a:t>CRC</a:t>
            </a:r>
            <a:endParaRPr lang="ru-RU" sz="1600" dirty="0">
              <a:latin typeface="Palatino Linotype" pitchFamily="18" charset="0"/>
            </a:endParaRPr>
          </a:p>
          <a:p>
            <a:pPr>
              <a:lnSpc>
                <a:spcPct val="150000"/>
              </a:lnSpc>
              <a:defRPr/>
            </a:pPr>
            <a:r>
              <a:rPr lang="en" sz="1600" b="1" dirty="0" smtClean="0">
                <a:latin typeface="Palatino Linotype" pitchFamily="18" charset="0"/>
              </a:rPr>
              <a:t>colonoscopy </a:t>
            </a:r>
            <a:r>
              <a:rPr lang="en" sz="1600" b="1" dirty="0" smtClean="0">
                <a:effectLst>
                  <a:outerShdw blurRad="38100" dist="38100" dir="2700000" algn="tl">
                    <a:srgbClr val="000000">
                      <a:alpha val="43137"/>
                    </a:srgbClr>
                  </a:outerShdw>
                </a:effectLst>
                <a:latin typeface="Palatino Linotype" pitchFamily="18" charset="0"/>
              </a:rPr>
              <a:t>-</a:t>
            </a:r>
            <a:r>
              <a:rPr lang="en" sz="1600" dirty="0" smtClean="0">
                <a:latin typeface="Palatino Linotype" pitchFamily="18" charset="0"/>
              </a:rPr>
              <a:t> </a:t>
            </a:r>
            <a:r>
              <a:rPr lang="en" sz="1600" dirty="0">
                <a:latin typeface="Palatino Linotype" pitchFamily="18" charset="0"/>
              </a:rPr>
              <a:t>is the "gold standard" of </a:t>
            </a:r>
            <a:r>
              <a:rPr lang="en" sz="1600" dirty="0" smtClean="0">
                <a:latin typeface="Palatino Linotype" pitchFamily="18" charset="0"/>
              </a:rPr>
              <a:t>CRC diagnostics, because </a:t>
            </a:r>
            <a:r>
              <a:rPr lang="en" sz="1600" dirty="0">
                <a:latin typeface="Palatino Linotype" pitchFamily="18" charset="0"/>
              </a:rPr>
              <a:t>in addition to detecting small </a:t>
            </a:r>
            <a:r>
              <a:rPr lang="en" sz="1600" dirty="0" smtClean="0">
                <a:latin typeface="Palatino Linotype" pitchFamily="18" charset="0"/>
              </a:rPr>
              <a:t>changes - tumors </a:t>
            </a:r>
            <a:r>
              <a:rPr lang="en" sz="1600" dirty="0">
                <a:latin typeface="Palatino Linotype" pitchFamily="18" charset="0"/>
              </a:rPr>
              <a:t>, and taking a biopsy, there is also the possibility of removing polyps and thus preventing their development into a malignant </a:t>
            </a:r>
            <a:r>
              <a:rPr lang="en" sz="1600" dirty="0" smtClean="0">
                <a:latin typeface="Palatino Linotype" pitchFamily="18" charset="0"/>
              </a:rPr>
              <a:t>disease</a:t>
            </a:r>
          </a:p>
          <a:p>
            <a:pPr>
              <a:lnSpc>
                <a:spcPct val="150000"/>
              </a:lnSpc>
              <a:defRPr/>
            </a:pPr>
            <a:r>
              <a:rPr lang="en" sz="1600" b="1" dirty="0">
                <a:latin typeface="Palatino Linotype" pitchFamily="18" charset="0"/>
              </a:rPr>
              <a:t>Virtual colonoscopy - </a:t>
            </a:r>
            <a:r>
              <a:rPr lang="en" sz="1600" dirty="0" smtClean="0">
                <a:latin typeface="Palatino Linotype" pitchFamily="18" charset="0"/>
              </a:rPr>
              <a:t>uses </a:t>
            </a:r>
            <a:r>
              <a:rPr lang="en" sz="1600" dirty="0">
                <a:latin typeface="Palatino Linotype" pitchFamily="18" charset="0"/>
              </a:rPr>
              <a:t>air as </a:t>
            </a:r>
            <a:r>
              <a:rPr lang="en" sz="1600" dirty="0" smtClean="0">
                <a:latin typeface="Palatino Linotype" pitchFamily="18" charset="0"/>
              </a:rPr>
              <a:t>a contrast, and </a:t>
            </a:r>
            <a:r>
              <a:rPr lang="en" sz="1600" dirty="0">
                <a:latin typeface="Palatino Linotype" pitchFamily="18" charset="0"/>
              </a:rPr>
              <a:t>imaging is done with </a:t>
            </a:r>
            <a:r>
              <a:rPr lang="en" sz="1600">
                <a:latin typeface="Palatino Linotype" pitchFamily="18" charset="0"/>
              </a:rPr>
              <a:t>CT </a:t>
            </a:r>
            <a:r>
              <a:rPr lang="en" sz="1600" dirty="0">
                <a:latin typeface="Palatino Linotype" pitchFamily="18" charset="0"/>
              </a:rPr>
              <a:t>and MR and provides additional information such as the extension of the tumor mass to the surrounding organs, the presence of enlarged lymph glands and the existence of metastatic disease.</a:t>
            </a:r>
          </a:p>
          <a:p>
            <a:pPr>
              <a:lnSpc>
                <a:spcPct val="150000"/>
              </a:lnSpc>
              <a:defRPr/>
            </a:pPr>
            <a:r>
              <a:rPr lang="en" sz="1600" b="1" dirty="0">
                <a:latin typeface="Palatino Linotype" pitchFamily="18" charset="0"/>
              </a:rPr>
              <a:t>Endorectal </a:t>
            </a:r>
            <a:r>
              <a:rPr lang="en" sz="1600" b="1" dirty="0" smtClean="0">
                <a:latin typeface="Palatino Linotype" pitchFamily="18" charset="0"/>
              </a:rPr>
              <a:t>ultrasound </a:t>
            </a:r>
            <a:r>
              <a:rPr lang="en" sz="1600" dirty="0" smtClean="0">
                <a:latin typeface="Palatino Linotype" pitchFamily="18" charset="0"/>
              </a:rPr>
              <a:t>(for the diagnosis of rectal tumors) - ultrasound </a:t>
            </a:r>
            <a:r>
              <a:rPr lang="en" sz="1600" dirty="0">
                <a:latin typeface="Palatino Linotype" pitchFamily="18" charset="0"/>
              </a:rPr>
              <a:t>examination using a probe inserted through </a:t>
            </a:r>
            <a:r>
              <a:rPr lang="en" sz="1600" dirty="0" smtClean="0">
                <a:latin typeface="Palatino Linotype" pitchFamily="18" charset="0"/>
              </a:rPr>
              <a:t>the anus.</a:t>
            </a:r>
            <a:endParaRPr lang="ru-RU"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DIAGNOSIS</a:t>
            </a:r>
            <a:endParaRPr lang="ru-RU" sz="2000" b="1" dirty="0" smtClean="0">
              <a:latin typeface="Palatino Linotype" pitchFamily="18" charset="0"/>
            </a:endParaRPr>
          </a:p>
        </p:txBody>
      </p:sp>
    </p:spTree>
    <p:extLst>
      <p:ext uri="{BB962C8B-B14F-4D97-AF65-F5344CB8AC3E}">
        <p14:creationId xmlns="" xmlns:p14="http://schemas.microsoft.com/office/powerpoint/2010/main" val="6794004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700" y="1295400"/>
            <a:ext cx="9144000" cy="3046988"/>
          </a:xfrm>
          <a:prstGeom prst="rect">
            <a:avLst/>
          </a:prstGeom>
          <a:noFill/>
        </p:spPr>
        <p:txBody>
          <a:bodyPr wrap="square" rtlCol="0">
            <a:spAutoFit/>
          </a:bodyPr>
          <a:lstStyle/>
          <a:p>
            <a:pPr marL="285750" indent="-285750">
              <a:lnSpc>
                <a:spcPct val="150000"/>
              </a:lnSpc>
              <a:buFont typeface="Wingdings" pitchFamily="2" charset="2"/>
              <a:buChar char="v"/>
            </a:pPr>
            <a:r>
              <a:rPr lang="en" sz="1600" b="1">
                <a:latin typeface="Palatino Linotype" pitchFamily="18" charset="0"/>
              </a:rPr>
              <a:t>Rectal </a:t>
            </a:r>
            <a:r>
              <a:rPr lang="en" sz="1600" b="1" smtClean="0">
                <a:latin typeface="Palatino Linotype" pitchFamily="18" charset="0"/>
              </a:rPr>
              <a:t>cancer </a:t>
            </a:r>
            <a:r>
              <a:rPr lang="en" sz="1600">
                <a:latin typeface="Palatino Linotype" pitchFamily="18" charset="0"/>
              </a:rPr>
              <a:t>- specific lymphatic drainage and a typical path </a:t>
            </a:r>
            <a:r>
              <a:rPr lang="en" sz="1600" smtClean="0">
                <a:latin typeface="Palatino Linotype" pitchFamily="18" charset="0"/>
              </a:rPr>
              <a:t>of metastasis </a:t>
            </a:r>
            <a:r>
              <a:rPr lang="en" sz="1600" dirty="0" smtClean="0">
                <a:latin typeface="Palatino Linotype" pitchFamily="18" charset="0"/>
              </a:rPr>
              <a:t>, </a:t>
            </a:r>
            <a:r>
              <a:rPr lang="en" sz="1600" smtClean="0">
                <a:latin typeface="Palatino Linotype" pitchFamily="18" charset="0"/>
              </a:rPr>
              <a:t>following </a:t>
            </a:r>
            <a:r>
              <a:rPr lang="en" sz="1600">
                <a:latin typeface="Palatino Linotype" pitchFamily="18" charset="0"/>
              </a:rPr>
              <a:t>the lack of serosa, it progressively affects local structures</a:t>
            </a:r>
          </a:p>
          <a:p>
            <a:pPr marL="285750" indent="-285750">
              <a:lnSpc>
                <a:spcPct val="150000"/>
              </a:lnSpc>
              <a:buFont typeface="Wingdings" pitchFamily="2" charset="2"/>
              <a:buChar char="v"/>
            </a:pPr>
            <a:r>
              <a:rPr lang="en" sz="1600">
                <a:latin typeface="Palatino Linotype" pitchFamily="18" charset="0"/>
              </a:rPr>
              <a:t>The lower third of the rectum has a double blood supply - it metastasizes hematogenously to the liver via the upper hemorrhoidal vein and the portal system and to the lungs via the middle hemorrhoidal vein and the lower </a:t>
            </a:r>
            <a:r>
              <a:rPr lang="en" sz="1600" smtClean="0">
                <a:latin typeface="Palatino Linotype" pitchFamily="18" charset="0"/>
              </a:rPr>
              <a:t>vena cava </a:t>
            </a:r>
            <a:r>
              <a:rPr lang="en" sz="1600" dirty="0" smtClean="0">
                <a:latin typeface="Palatino Linotype" pitchFamily="18" charset="0"/>
              </a:rPr>
              <a:t>, </a:t>
            </a:r>
            <a:r>
              <a:rPr lang="en" sz="1600" smtClean="0">
                <a:latin typeface="Palatino Linotype" pitchFamily="18" charset="0"/>
              </a:rPr>
              <a:t>tumors </a:t>
            </a:r>
            <a:r>
              <a:rPr lang="en" sz="1600">
                <a:latin typeface="Palatino Linotype" pitchFamily="18" charset="0"/>
              </a:rPr>
              <a:t>in the upper and middle third of the rectum metastasize hematogenously to the liver via the portal </a:t>
            </a:r>
            <a:r>
              <a:rPr lang="en" sz="1600" smtClean="0">
                <a:latin typeface="Palatino Linotype" pitchFamily="18" charset="0"/>
              </a:rPr>
              <a:t>system </a:t>
            </a:r>
            <a:r>
              <a:rPr lang="en" sz="1600" dirty="0" smtClean="0">
                <a:latin typeface="Palatino Linotype" pitchFamily="18" charset="0"/>
              </a:rPr>
              <a:t>, </a:t>
            </a:r>
            <a:r>
              <a:rPr lang="en" sz="1600">
                <a:latin typeface="Palatino Linotype" pitchFamily="18" charset="0"/>
              </a:rPr>
              <a:t>colon </a:t>
            </a:r>
            <a:r>
              <a:rPr lang="en" sz="1600" smtClean="0">
                <a:latin typeface="Palatino Linotype" pitchFamily="18" charset="0"/>
              </a:rPr>
              <a:t>carcinomas </a:t>
            </a:r>
            <a:r>
              <a:rPr lang="en" sz="1600">
                <a:latin typeface="Palatino Linotype" pitchFamily="18" charset="0"/>
              </a:rPr>
              <a:t>hematogenous metastases in the liver via the portal system, and lung metastases occur via those in the liver</a:t>
            </a: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RECTAL CANCER</a:t>
            </a:r>
            <a:r>
              <a:rPr lang="en" sz="2000" b="1" smtClean="0">
                <a:solidFill>
                  <a:srgbClr val="00B0F0"/>
                </a:solidFill>
                <a:latin typeface="Palatino Linotype" pitchFamily="18" charset="0"/>
              </a:rPr>
              <a:t> </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42565345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844938"/>
            <a:ext cx="8991600" cy="5909310"/>
          </a:xfrm>
          <a:prstGeom prst="rect">
            <a:avLst/>
          </a:prstGeom>
          <a:noFill/>
        </p:spPr>
        <p:txBody>
          <a:bodyPr wrap="square" rtlCol="0">
            <a:spAutoFit/>
          </a:bodyPr>
          <a:lstStyle/>
          <a:p>
            <a:pPr>
              <a:lnSpc>
                <a:spcPct val="150000"/>
              </a:lnSpc>
            </a:pPr>
            <a:r>
              <a:rPr lang="en" sz="1400" b="1" dirty="0" smtClean="0">
                <a:latin typeface="Palatino Linotype" pitchFamily="18" charset="0"/>
              </a:rPr>
              <a:t>SURGICAL TREATMENT</a:t>
            </a:r>
            <a:endParaRPr lang="x-none" sz="1400" b="1"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At least 5 cm of intestine proximal and distal to the edge of the tumor is resected</a:t>
            </a:r>
          </a:p>
          <a:p>
            <a:pPr marL="285750" indent="-285750">
              <a:lnSpc>
                <a:spcPct val="150000"/>
              </a:lnSpc>
              <a:buFont typeface="Arial" pitchFamily="34" charset="0"/>
              <a:buChar char="•"/>
            </a:pPr>
            <a:r>
              <a:rPr lang="en" sz="1600" smtClean="0">
                <a:latin typeface="Palatino Linotype" pitchFamily="18" charset="0"/>
              </a:rPr>
              <a:t>Resection in one act, radical</a:t>
            </a:r>
            <a:endParaRPr lang="x-none" sz="1600" b="1"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Basic </a:t>
            </a:r>
            <a:r>
              <a:rPr lang="en" sz="1600" dirty="0" smtClean="0">
                <a:latin typeface="Palatino Linotype" pitchFamily="18" charset="0"/>
              </a:rPr>
              <a:t>i</a:t>
            </a:r>
            <a:r>
              <a:rPr lang="en" sz="1600" smtClean="0">
                <a:latin typeface="Palatino Linotype" pitchFamily="18" charset="0"/>
              </a:rPr>
              <a:t> </a:t>
            </a:r>
            <a:r>
              <a:rPr lang="en" sz="1600" dirty="0" smtClean="0">
                <a:latin typeface="Palatino Linotype" pitchFamily="18" charset="0"/>
              </a:rPr>
              <a:t>treatment goal: to remove the intestinal segment affected by the tumor mass together with the draining lymphatic vessels </a:t>
            </a:r>
            <a:r>
              <a:rPr lang="en" sz="1600" smtClean="0">
                <a:latin typeface="Palatino Linotype" pitchFamily="18" charset="0"/>
              </a:rPr>
              <a:t>and nodes</a:t>
            </a:r>
            <a:endParaRPr lang="sr-Cyrl-RS" sz="1600" dirty="0" smtClean="0">
              <a:latin typeface="Palatino Linotype" pitchFamily="18" charset="0"/>
            </a:endParaRPr>
          </a:p>
          <a:p>
            <a:pPr>
              <a:lnSpc>
                <a:spcPct val="150000"/>
              </a:lnSpc>
            </a:pPr>
            <a:endParaRPr lang="sr-Cyrl-RS" sz="1400" b="1" dirty="0" smtClean="0">
              <a:latin typeface="Palatino Linotype" pitchFamily="18" charset="0"/>
            </a:endParaRPr>
          </a:p>
          <a:p>
            <a:pPr>
              <a:lnSpc>
                <a:spcPct val="150000"/>
              </a:lnSpc>
            </a:pPr>
            <a:r>
              <a:rPr lang="en" sz="1400" b="1" smtClean="0">
                <a:latin typeface="Palatino Linotype" pitchFamily="18" charset="0"/>
              </a:rPr>
              <a:t>ENDOSCOPIC RECANALIZATION of rectal cancer</a:t>
            </a:r>
          </a:p>
          <a:p>
            <a:pPr marL="285750" indent="-285750">
              <a:lnSpc>
                <a:spcPct val="150000"/>
              </a:lnSpc>
              <a:buFont typeface="Arial" pitchFamily="34" charset="0"/>
              <a:buChar char="•"/>
            </a:pPr>
            <a:r>
              <a:rPr lang="en" sz="1600" smtClean="0">
                <a:latin typeface="Palatino Linotype" pitchFamily="18" charset="0"/>
              </a:rPr>
              <a:t>Inoperable rectal cancer with rectal obstruction and high surgical risk</a:t>
            </a:r>
          </a:p>
          <a:p>
            <a:pPr>
              <a:lnSpc>
                <a:spcPct val="150000"/>
              </a:lnSpc>
              <a:buFont typeface="Arial" pitchFamily="34" charset="0"/>
              <a:buChar char="•"/>
            </a:pPr>
            <a:r>
              <a:rPr lang="en" sz="1600" dirty="0" smtClean="0">
                <a:latin typeface="Palatino Linotype" pitchFamily="18" charset="0"/>
              </a:rPr>
              <a:t>    </a:t>
            </a:r>
            <a:r>
              <a:rPr lang="en" sz="1600" smtClean="0">
                <a:latin typeface="Palatino Linotype" pitchFamily="18" charset="0"/>
              </a:rPr>
              <a:t>Palliative recanalization with laser therapy through a flexible endoscope</a:t>
            </a:r>
            <a:endParaRPr lang="sr-Cyrl-RS" sz="1600" dirty="0" smtClean="0">
              <a:latin typeface="Palatino Linotype" pitchFamily="18" charset="0"/>
            </a:endParaRPr>
          </a:p>
          <a:p>
            <a:pPr>
              <a:lnSpc>
                <a:spcPct val="150000"/>
              </a:lnSpc>
            </a:pPr>
            <a:endParaRPr lang="sr-Cyrl-RS" sz="1400" dirty="0" smtClean="0">
              <a:latin typeface="Palatino Linotype" pitchFamily="18" charset="0"/>
            </a:endParaRPr>
          </a:p>
          <a:p>
            <a:pPr>
              <a:lnSpc>
                <a:spcPct val="150000"/>
              </a:lnSpc>
            </a:pPr>
            <a:r>
              <a:rPr lang="en" sz="1400" b="1" smtClean="0">
                <a:latin typeface="Palatino Linotype" pitchFamily="18" charset="0"/>
              </a:rPr>
              <a:t>CHEMOTHERAPY </a:t>
            </a:r>
            <a:r>
              <a:rPr lang="en" sz="1400" b="1" dirty="0" smtClean="0">
                <a:latin typeface="Palatino Linotype" pitchFamily="18" charset="0"/>
              </a:rPr>
              <a:t>, RADIOTHERAPY</a:t>
            </a:r>
          </a:p>
          <a:p>
            <a:pPr>
              <a:lnSpc>
                <a:spcPct val="150000"/>
              </a:lnSpc>
            </a:pPr>
            <a:endParaRPr lang="x-none" sz="1400" b="1" smtClean="0">
              <a:latin typeface="Palatino Linotype" pitchFamily="18" charset="0"/>
            </a:endParaRPr>
          </a:p>
          <a:p>
            <a:pPr marL="285750" indent="-285750">
              <a:lnSpc>
                <a:spcPct val="150000"/>
              </a:lnSpc>
              <a:buFont typeface="Wingdings" pitchFamily="2" charset="2"/>
              <a:buChar char="v"/>
            </a:pPr>
            <a:endParaRPr lang="x-none" sz="1400" smtClean="0">
              <a:latin typeface="Palatino Linotype" pitchFamily="18" charset="0"/>
            </a:endParaRPr>
          </a:p>
          <a:p>
            <a:pPr marL="285750" indent="-285750">
              <a:lnSpc>
                <a:spcPct val="150000"/>
              </a:lnSpc>
              <a:buFont typeface="Arial" pitchFamily="34" charset="0"/>
              <a:buChar char="•"/>
            </a:pPr>
            <a:endParaRPr lang="x-none" sz="1400" smtClean="0">
              <a:latin typeface="Palatino Linotype" pitchFamily="18" charset="0"/>
            </a:endParaRPr>
          </a:p>
          <a:p>
            <a:pPr marL="285750" indent="-285750">
              <a:lnSpc>
                <a:spcPct val="150000"/>
              </a:lnSpc>
              <a:buFont typeface="Arial" pitchFamily="34" charset="0"/>
              <a:buChar char="•"/>
            </a:pPr>
            <a:endParaRPr lang="x-none" sz="1400" dirty="0" smtClean="0">
              <a:latin typeface="Palatino Linotype" pitchFamily="18" charset="0"/>
            </a:endParaRPr>
          </a:p>
          <a:p>
            <a:pPr marL="285750" indent="-285750">
              <a:lnSpc>
                <a:spcPct val="150000"/>
              </a:lnSpc>
              <a:buFont typeface="Wingdings" pitchFamily="2" charset="2"/>
              <a:buChar char="v"/>
            </a:pPr>
            <a:endParaRPr lang="x-none" sz="14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175574317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95491"/>
            <a:ext cx="9067800" cy="6001643"/>
          </a:xfrm>
          <a:prstGeom prst="rect">
            <a:avLst/>
          </a:prstGeom>
          <a:noFill/>
        </p:spPr>
        <p:txBody>
          <a:bodyPr wrap="square" rtlCol="0">
            <a:spAutoFit/>
          </a:bodyPr>
          <a:lstStyle/>
          <a:p>
            <a:pPr>
              <a:lnSpc>
                <a:spcPct val="150000"/>
              </a:lnSpc>
            </a:pPr>
            <a:r>
              <a:rPr lang="en" sz="1600" b="1" smtClean="0">
                <a:latin typeface="Palatino Linotype" pitchFamily="18" charset="0"/>
              </a:rPr>
              <a:t>POSTOPERATIVE </a:t>
            </a:r>
            <a:r>
              <a:rPr lang="en" sz="1600" b="1">
                <a:latin typeface="Palatino Linotype" pitchFamily="18" charset="0"/>
              </a:rPr>
              <a:t>MONITORING OF PATIENTS</a:t>
            </a:r>
          </a:p>
          <a:p>
            <a:pPr marL="285750" indent="-285750">
              <a:lnSpc>
                <a:spcPct val="150000"/>
              </a:lnSpc>
              <a:buFont typeface="Arial" pitchFamily="34" charset="0"/>
              <a:buChar char="•"/>
            </a:pPr>
            <a:r>
              <a:rPr lang="en" sz="1600">
                <a:latin typeface="Palatino Linotype" pitchFamily="18" charset="0"/>
              </a:rPr>
              <a:t>Complete colonoscopy - if it was not performed preoperatively due to stenosis by a tumor mass (synchronous carcinomas, adenomas...) (in the third month)</a:t>
            </a:r>
          </a:p>
          <a:p>
            <a:pPr marL="285750" indent="-285750">
              <a:lnSpc>
                <a:spcPct val="150000"/>
              </a:lnSpc>
              <a:buFont typeface="Arial" pitchFamily="34" charset="0"/>
              <a:buChar char="•"/>
            </a:pPr>
            <a:r>
              <a:rPr lang="en" sz="1600">
                <a:latin typeface="Palatino Linotype" pitchFamily="18" charset="0"/>
              </a:rPr>
              <a:t>If the colonoscopy findings are normal, follow-up after 6 months, and then one-year controls for the next 5 years, then every 3-5 years</a:t>
            </a:r>
          </a:p>
          <a:p>
            <a:pPr marL="285750" indent="-285750">
              <a:lnSpc>
                <a:spcPct val="150000"/>
              </a:lnSpc>
              <a:buFont typeface="Arial" pitchFamily="34" charset="0"/>
              <a:buChar char="•"/>
            </a:pPr>
            <a:r>
              <a:rPr lang="en" sz="1600">
                <a:latin typeface="Palatino Linotype" pitchFamily="18" charset="0"/>
              </a:rPr>
              <a:t>Optimal follow-up of CEA every 3-6 </a:t>
            </a:r>
            <a:r>
              <a:rPr lang="en" sz="1600" smtClean="0">
                <a:latin typeface="Palatino Linotype" pitchFamily="18" charset="0"/>
              </a:rPr>
              <a:t>months </a:t>
            </a:r>
            <a:r>
              <a:rPr lang="en" sz="1600" dirty="0" smtClean="0">
                <a:latin typeface="Palatino Linotype" pitchFamily="18" charset="0"/>
              </a:rPr>
              <a:t>, whose </a:t>
            </a:r>
            <a:r>
              <a:rPr lang="en" sz="1600" smtClean="0">
                <a:latin typeface="Palatino Linotype" pitchFamily="18" charset="0"/>
              </a:rPr>
              <a:t>increase </a:t>
            </a:r>
            <a:r>
              <a:rPr lang="en" sz="1600">
                <a:latin typeface="Palatino Linotype" pitchFamily="18" charset="0"/>
              </a:rPr>
              <a:t>indicates a local relapse of the disease or the appearance of metastases, and precedes 3-8 months before the clinical appearance of recurrence</a:t>
            </a:r>
          </a:p>
          <a:p>
            <a:pPr marL="285750" indent="-285750">
              <a:lnSpc>
                <a:spcPct val="150000"/>
              </a:lnSpc>
              <a:buFont typeface="Arial" pitchFamily="34" charset="0"/>
              <a:buChar char="•"/>
            </a:pPr>
            <a:r>
              <a:rPr lang="en" sz="1600" smtClean="0">
                <a:latin typeface="Palatino Linotype" pitchFamily="18" charset="0"/>
              </a:rPr>
              <a:t>CT</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The </a:t>
            </a:r>
            <a:r>
              <a:rPr lang="en" sz="1600" smtClean="0">
                <a:latin typeface="Palatino Linotype" pitchFamily="18" charset="0"/>
              </a:rPr>
              <a:t>recurrence of the disease </a:t>
            </a:r>
            <a:r>
              <a:rPr lang="en" sz="1600" dirty="0" smtClean="0">
                <a:latin typeface="Palatino Linotype" pitchFamily="18" charset="0"/>
              </a:rPr>
              <a:t>is indicated by </a:t>
            </a:r>
            <a:r>
              <a:rPr lang="en" sz="1600" smtClean="0">
                <a:latin typeface="Palatino Linotype" pitchFamily="18" charset="0"/>
              </a:rPr>
              <a:t>the penetration of tumor tissue into the serosa and regional lymph nodes and veins</a:t>
            </a:r>
            <a:endParaRPr lang="sr-Cyrl-RS" sz="1600"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Cancers of the right colon have a better prognosis (lymphatic and venous drainage - metastases from the left colon through the lymphatic route more quickly affect the central and retroperitoneal lymph nodes)</a:t>
            </a:r>
            <a:r>
              <a:rPr lang="en" sz="1600" b="1" smtClean="0">
                <a:latin typeface="Palatino Linotype" pitchFamily="18" charset="0"/>
              </a:rPr>
              <a:t> </a:t>
            </a:r>
            <a:endParaRPr lang="sr-Cyrl-RS" sz="1600" b="1" dirty="0" smtClean="0">
              <a:latin typeface="Palatino Linotype" pitchFamily="18" charset="0"/>
            </a:endParaRPr>
          </a:p>
          <a:p>
            <a:pPr marL="285750" indent="-285750">
              <a:lnSpc>
                <a:spcPct val="150000"/>
              </a:lnSpc>
              <a:buFont typeface="Arial" pitchFamily="34" charset="0"/>
              <a:buChar char="•"/>
            </a:pPr>
            <a:endParaRPr lang="x-none" sz="1600" smtClean="0">
              <a:latin typeface="Palatino Linotype" pitchFamily="18" charset="0"/>
            </a:endParaRPr>
          </a:p>
          <a:p>
            <a:pPr marL="285750" indent="-285750">
              <a:lnSpc>
                <a:spcPct val="150000"/>
              </a:lnSpc>
              <a:buFont typeface="Arial" pitchFamily="34" charset="0"/>
              <a:buChar char="•"/>
            </a:pPr>
            <a:endParaRPr lang="x-none" sz="1600" dirty="0">
              <a:latin typeface="Palatino Linotype" pitchFamily="18" charset="0"/>
            </a:endParaRPr>
          </a:p>
        </p:txBody>
      </p:sp>
      <p:sp>
        <p:nvSpPr>
          <p:cNvPr id="3" name="Rectangle 2"/>
          <p:cNvSpPr txBox="1">
            <a:spLocks noChangeArrowheads="1"/>
          </p:cNvSpPr>
          <p:nvPr/>
        </p:nvSpPr>
        <p:spPr>
          <a:xfrm>
            <a:off x="0" y="7620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COLORECTAL CARCINOMA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34830512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828800"/>
          </a:xfrm>
          <a:solidFill>
            <a:schemeClr val="bg1"/>
          </a:solidFill>
        </p:spPr>
        <p:txBody>
          <a:bodyPr>
            <a:noAutofit/>
          </a:bodyPr>
          <a:lstStyle/>
          <a:p>
            <a:r>
              <a:rPr lang="en" sz="3600" b="1" dirty="0" smtClean="0">
                <a:latin typeface="Palatino Linotype" pitchFamily="18" charset="0"/>
              </a:rPr>
              <a:t>ACUTE PANCREATITIS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8194" name="Picture 2" descr="C:\Users\Ivan Jovanovic\Desktop\acute-pancreatitis1.jpg"/>
          <p:cNvPicPr>
            <a:picLocks noChangeAspect="1" noChangeArrowheads="1"/>
          </p:cNvPicPr>
          <p:nvPr/>
        </p:nvPicPr>
        <p:blipFill>
          <a:blip r:embed="rId2" cstate="print"/>
          <a:srcRect l="2347" t="3132" r="2504" b="1357"/>
          <a:stretch>
            <a:fillRect/>
          </a:stretch>
        </p:blipFill>
        <p:spPr bwMode="auto">
          <a:xfrm>
            <a:off x="1447800" y="1935079"/>
            <a:ext cx="5943600" cy="4770521"/>
          </a:xfrm>
          <a:prstGeom prst="rect">
            <a:avLst/>
          </a:prstGeom>
          <a:noFill/>
        </p:spPr>
      </p:pic>
      <p:sp>
        <p:nvSpPr>
          <p:cNvPr id="5" name="TextBox 4"/>
          <p:cNvSpPr txBox="1"/>
          <p:nvPr/>
        </p:nvSpPr>
        <p:spPr>
          <a:xfrm>
            <a:off x="4953000" y="3166646"/>
            <a:ext cx="2667000" cy="338554"/>
          </a:xfrm>
          <a:prstGeom prst="rect">
            <a:avLst/>
          </a:prstGeom>
          <a:solidFill>
            <a:schemeClr val="bg1"/>
          </a:solidFill>
        </p:spPr>
        <p:txBody>
          <a:bodyPr wrap="square" rtlCol="0">
            <a:spAutoFit/>
          </a:bodyPr>
          <a:lstStyle/>
          <a:p>
            <a:r>
              <a:rPr lang="en" sz="1600" b="1" dirty="0" smtClean="0">
                <a:latin typeface="Palatino Linotype" pitchFamily="18" charset="0"/>
              </a:rPr>
              <a:t>Acute pancreatitis</a:t>
            </a:r>
            <a:endParaRPr lang="en-US" sz="1600" b="1" dirty="0">
              <a:latin typeface="Palatino Linotype"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6324600"/>
          </a:xfrm>
        </p:spPr>
        <p:txBody>
          <a:bodyPr>
            <a:noAutofit/>
          </a:bodyPr>
          <a:lstStyle/>
          <a:p>
            <a:pPr>
              <a:lnSpc>
                <a:spcPct val="150000"/>
              </a:lnSpc>
              <a:buFont typeface="Courier New" pitchFamily="49" charset="0"/>
              <a:buChar char="o"/>
            </a:pPr>
            <a:r>
              <a:rPr lang="en" sz="1600" dirty="0" smtClean="0">
                <a:latin typeface="Palatino Linotype" pitchFamily="18" charset="0"/>
              </a:rPr>
              <a:t>acute inflammation of the pancreas followed by severe pain in the upper part of the abdomen and, in most cases, a multiple increase in pancreatic enzymes ( amylase and lipase ) in the blood</a:t>
            </a:r>
          </a:p>
          <a:p>
            <a:pPr>
              <a:lnSpc>
                <a:spcPct val="150000"/>
              </a:lnSpc>
              <a:buFont typeface="Courier New" pitchFamily="49" charset="0"/>
              <a:buChar char="o"/>
            </a:pPr>
            <a:r>
              <a:rPr lang="en" sz="1600" b="1" dirty="0" smtClean="0">
                <a:latin typeface="Palatino Linotype" pitchFamily="18" charset="0"/>
              </a:rPr>
              <a:t>Division ( Atlanta Conference):</a:t>
            </a:r>
          </a:p>
          <a:p>
            <a:pPr marL="457200" indent="-457200">
              <a:lnSpc>
                <a:spcPct val="150000"/>
              </a:lnSpc>
              <a:buFont typeface="+mj-lt"/>
              <a:buAutoNum type="arabicPeriod"/>
            </a:pPr>
            <a:r>
              <a:rPr lang="en" sz="1600" b="1" dirty="0" smtClean="0">
                <a:latin typeface="Palatino Linotype" pitchFamily="18" charset="0"/>
              </a:rPr>
              <a:t>Mild and acute pancreatitis - </a:t>
            </a:r>
            <a:r>
              <a:rPr lang="en" sz="1600" dirty="0" smtClean="0">
                <a:latin typeface="Palatino Linotype" pitchFamily="18" charset="0"/>
              </a:rPr>
              <a:t>with minimal organ dysfunction and safe recovery, the dominant pathological change is pancreatic interstitial edema</a:t>
            </a:r>
          </a:p>
          <a:p>
            <a:pPr marL="457200" indent="-457200">
              <a:lnSpc>
                <a:spcPct val="150000"/>
              </a:lnSpc>
              <a:buFont typeface="+mj-lt"/>
              <a:buAutoNum type="arabicPeriod"/>
            </a:pPr>
            <a:r>
              <a:rPr lang="en" sz="1600" b="1" dirty="0" smtClean="0">
                <a:latin typeface="Palatino Linotype" pitchFamily="18" charset="0"/>
              </a:rPr>
              <a:t>Severe acute pancreatitis- </a:t>
            </a:r>
            <a:r>
              <a:rPr lang="en" sz="1600" dirty="0" smtClean="0">
                <a:latin typeface="Palatino Linotype" pitchFamily="18" charset="0"/>
              </a:rPr>
              <a:t>followed multiorgan failure and / or local complications such as infected or non-infected necrosis, pseudocyst or abscess</a:t>
            </a:r>
          </a:p>
          <a:p>
            <a:pPr>
              <a:lnSpc>
                <a:spcPct val="150000"/>
              </a:lnSpc>
              <a:buAutoNum type="arabicPeriod" startAt="3"/>
            </a:pPr>
            <a:r>
              <a:rPr lang="en" sz="1600" b="1" dirty="0" smtClean="0">
                <a:latin typeface="Palatino Linotype" pitchFamily="18" charset="0"/>
              </a:rPr>
              <a:t>Acute </a:t>
            </a:r>
            <a:r>
              <a:rPr lang="en" sz="1600" b="1" dirty="0">
                <a:latin typeface="Palatino Linotype" pitchFamily="18" charset="0"/>
              </a:rPr>
              <a:t>fluid accumulation - </a:t>
            </a:r>
            <a:r>
              <a:rPr lang="en" sz="1600" dirty="0">
                <a:latin typeface="Palatino Linotype" pitchFamily="18" charset="0"/>
              </a:rPr>
              <a:t>occurs at the beginning of acute </a:t>
            </a:r>
            <a:r>
              <a:rPr lang="en" sz="1600" dirty="0" smtClean="0">
                <a:latin typeface="Palatino Linotype" pitchFamily="18" charset="0"/>
              </a:rPr>
              <a:t>pancreatitis, accumulated</a:t>
            </a:r>
          </a:p>
          <a:p>
            <a:pPr marL="0" indent="0">
              <a:lnSpc>
                <a:spcPct val="150000"/>
              </a:lnSpc>
              <a:buNone/>
            </a:pPr>
            <a:r>
              <a:rPr lang="en" sz="1600" dirty="0" smtClean="0">
                <a:latin typeface="Palatino Linotype" pitchFamily="18" charset="0"/>
              </a:rPr>
              <a:t>the liquid </a:t>
            </a:r>
            <a:r>
              <a:rPr lang="en" sz="1600" dirty="0">
                <a:latin typeface="Palatino Linotype" pitchFamily="18" charset="0"/>
              </a:rPr>
              <a:t>is </a:t>
            </a:r>
            <a:r>
              <a:rPr lang="en" sz="1600" dirty="0" smtClean="0">
                <a:latin typeface="Palatino Linotype" pitchFamily="18" charset="0"/>
              </a:rPr>
              <a:t>located </a:t>
            </a:r>
            <a:r>
              <a:rPr lang="en" sz="1600" dirty="0">
                <a:latin typeface="Palatino Linotype" pitchFamily="18" charset="0"/>
              </a:rPr>
              <a:t>near the pancreas, the granulation or connective wall is missing</a:t>
            </a:r>
            <a:endParaRPr lang="x-none" sz="1600" dirty="0" smtClean="0">
              <a:latin typeface="Palatino Linotype" pitchFamily="18" charset="0"/>
            </a:endParaRPr>
          </a:p>
          <a:p>
            <a:pPr marL="0" indent="0">
              <a:lnSpc>
                <a:spcPct val="150000"/>
              </a:lnSpc>
              <a:buNone/>
            </a:pPr>
            <a:r>
              <a:rPr lang="en" sz="1600" dirty="0">
                <a:latin typeface="Palatino Linotype" pitchFamily="18" charset="0"/>
              </a:rPr>
              <a:t> </a:t>
            </a:r>
            <a:r>
              <a:rPr lang="en" sz="1600" dirty="0" smtClean="0">
                <a:latin typeface="Palatino Linotype" pitchFamily="18" charset="0"/>
              </a:rPr>
              <a:t>tissues, in </a:t>
            </a:r>
            <a:r>
              <a:rPr lang="en" sz="1600" dirty="0">
                <a:latin typeface="Palatino Linotype" pitchFamily="18" charset="0"/>
              </a:rPr>
              <a:t>most patients </a:t>
            </a:r>
            <a:r>
              <a:rPr lang="en" sz="1600" dirty="0" smtClean="0">
                <a:latin typeface="Palatino Linotype" pitchFamily="18" charset="0"/>
              </a:rPr>
              <a:t>the fluid recedes </a:t>
            </a:r>
            <a:r>
              <a:rPr lang="en" sz="1600" dirty="0">
                <a:latin typeface="Palatino Linotype" pitchFamily="18" charset="0"/>
              </a:rPr>
              <a:t>spontaneously </a:t>
            </a:r>
            <a:r>
              <a:rPr lang="en" sz="1600" dirty="0" smtClean="0">
                <a:latin typeface="Palatino Linotype" pitchFamily="18" charset="0"/>
              </a:rPr>
              <a:t>, and when </a:t>
            </a:r>
            <a:r>
              <a:rPr lang="en" sz="1600" dirty="0">
                <a:latin typeface="Palatino Linotype" pitchFamily="18" charset="0"/>
              </a:rPr>
              <a:t>this collection</a:t>
            </a:r>
            <a:endParaRPr lang="x-none" sz="1600" dirty="0" smtClean="0">
              <a:latin typeface="Palatino Linotype" pitchFamily="18" charset="0"/>
            </a:endParaRPr>
          </a:p>
          <a:p>
            <a:pPr marL="0" indent="0">
              <a:lnSpc>
                <a:spcPct val="150000"/>
              </a:lnSpc>
              <a:buNone/>
            </a:pPr>
            <a:r>
              <a:rPr lang="en" sz="1600" dirty="0">
                <a:latin typeface="Palatino Linotype" pitchFamily="18" charset="0"/>
              </a:rPr>
              <a:t> </a:t>
            </a:r>
            <a:r>
              <a:rPr lang="en" sz="1600" dirty="0" smtClean="0">
                <a:latin typeface="Palatino Linotype" pitchFamily="18" charset="0"/>
              </a:rPr>
              <a:t>persists </a:t>
            </a:r>
            <a:r>
              <a:rPr lang="en" sz="1600" dirty="0">
                <a:latin typeface="Palatino Linotype" pitchFamily="18" charset="0"/>
              </a:rPr>
              <a:t>for 4 to 6 weeks and is surrounded </a:t>
            </a:r>
            <a:r>
              <a:rPr lang="en" sz="1600" dirty="0" smtClean="0">
                <a:latin typeface="Palatino Linotype" pitchFamily="18" charset="0"/>
              </a:rPr>
              <a:t>by a capsule </a:t>
            </a:r>
            <a:r>
              <a:rPr lang="en" sz="1600" dirty="0">
                <a:latin typeface="Palatino Linotype" pitchFamily="18" charset="0"/>
              </a:rPr>
              <a:t>, it is </a:t>
            </a:r>
            <a:r>
              <a:rPr lang="en" sz="1600" dirty="0" smtClean="0">
                <a:latin typeface="Palatino Linotype" pitchFamily="18" charset="0"/>
              </a:rPr>
              <a:t>a pseudocyst</a:t>
            </a:r>
          </a:p>
          <a:p>
            <a:pPr>
              <a:lnSpc>
                <a:spcPct val="150000"/>
              </a:lnSpc>
              <a:buAutoNum type="arabicPeriod" startAt="4"/>
            </a:pPr>
            <a:r>
              <a:rPr lang="en" sz="1600" b="1" dirty="0" smtClean="0">
                <a:latin typeface="Palatino Linotype" pitchFamily="18" charset="0"/>
              </a:rPr>
              <a:t>Pancreatic </a:t>
            </a:r>
            <a:r>
              <a:rPr lang="en" sz="1600" b="1" dirty="0">
                <a:latin typeface="Palatino Linotype" pitchFamily="18" charset="0"/>
              </a:rPr>
              <a:t>necrosis and infected </a:t>
            </a:r>
            <a:r>
              <a:rPr lang="en" sz="1600" b="1" dirty="0" smtClean="0">
                <a:latin typeface="Palatino Linotype" pitchFamily="18" charset="0"/>
              </a:rPr>
              <a:t>necrosis-</a:t>
            </a:r>
            <a:r>
              <a:rPr lang="en" sz="1600" dirty="0" smtClean="0">
                <a:latin typeface="Palatino Linotype" pitchFamily="18" charset="0"/>
              </a:rPr>
              <a:t> </a:t>
            </a:r>
            <a:r>
              <a:rPr lang="en" sz="1600" dirty="0">
                <a:latin typeface="Palatino Linotype" pitchFamily="18" charset="0"/>
              </a:rPr>
              <a:t>diffuse or localized area</a:t>
            </a:r>
            <a:endParaRPr lang="x-none" sz="1600" dirty="0" smtClean="0">
              <a:latin typeface="Palatino Linotype" pitchFamily="18" charset="0"/>
            </a:endParaRPr>
          </a:p>
          <a:p>
            <a:pPr marL="0" indent="0">
              <a:lnSpc>
                <a:spcPct val="150000"/>
              </a:lnSpc>
              <a:buNone/>
            </a:pPr>
            <a:r>
              <a:rPr lang="en" sz="1600" dirty="0">
                <a:latin typeface="Palatino Linotype" pitchFamily="18" charset="0"/>
              </a:rPr>
              <a:t> </a:t>
            </a:r>
            <a:r>
              <a:rPr lang="en" sz="1600" dirty="0" smtClean="0">
                <a:latin typeface="Palatino Linotype" pitchFamily="18" charset="0"/>
              </a:rPr>
              <a:t>non-viable pancreatic parenchyma associated </a:t>
            </a:r>
            <a:r>
              <a:rPr lang="en" sz="1600" dirty="0">
                <a:latin typeface="Palatino Linotype" pitchFamily="18" charset="0"/>
              </a:rPr>
              <a:t>with peripancreatic fat</a:t>
            </a:r>
            <a:endParaRPr lang="x-none" sz="1600" dirty="0" smtClean="0">
              <a:latin typeface="Palatino Linotype" pitchFamily="18" charset="0"/>
            </a:endParaRPr>
          </a:p>
          <a:p>
            <a:pPr marL="0" indent="0">
              <a:lnSpc>
                <a:spcPct val="150000"/>
              </a:lnSpc>
              <a:buNone/>
            </a:pPr>
            <a:r>
              <a:rPr lang="en" sz="1600" dirty="0">
                <a:latin typeface="Palatino Linotype" pitchFamily="18" charset="0"/>
              </a:rPr>
              <a:t> </a:t>
            </a:r>
            <a:r>
              <a:rPr lang="en" sz="1600" dirty="0" smtClean="0">
                <a:latin typeface="Palatino Linotype" pitchFamily="18" charset="0"/>
              </a:rPr>
              <a:t>necrosis</a:t>
            </a: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9264139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0"/>
            <a:ext cx="8596064" cy="5572472"/>
          </a:xfrm>
        </p:spPr>
        <p:txBody>
          <a:bodyPr>
            <a:noAutofit/>
          </a:bodyPr>
          <a:lstStyle/>
          <a:p>
            <a:pPr>
              <a:lnSpc>
                <a:spcPct val="170000"/>
              </a:lnSpc>
              <a:buFont typeface="Wingdings" pitchFamily="2" charset="2"/>
              <a:buChar char="Ø"/>
            </a:pPr>
            <a:r>
              <a:rPr lang="en" sz="1600" b="1" dirty="0" smtClean="0">
                <a:latin typeface="Palatino Linotype" pitchFamily="18" charset="0"/>
              </a:rPr>
              <a:t>Gallstones</a:t>
            </a:r>
          </a:p>
          <a:p>
            <a:pPr>
              <a:lnSpc>
                <a:spcPct val="170000"/>
              </a:lnSpc>
            </a:pPr>
            <a:r>
              <a:rPr lang="en" sz="1600" dirty="0" smtClean="0">
                <a:latin typeface="Palatino Linotype" pitchFamily="18" charset="0"/>
              </a:rPr>
              <a:t>Present in 30 to 75% of patients with acute pancreatitis. Often, stones are so small that they cannot be diagnosed by ultrasound , so such pancreatitis is called idiopathic</a:t>
            </a:r>
          </a:p>
          <a:p>
            <a:pPr>
              <a:lnSpc>
                <a:spcPct val="170000"/>
              </a:lnSpc>
              <a:buFont typeface="Wingdings" pitchFamily="2" charset="2"/>
              <a:buChar char="Ø"/>
            </a:pPr>
            <a:r>
              <a:rPr lang="en" sz="1600" b="1" dirty="0" smtClean="0">
                <a:latin typeface="Palatino Linotype" pitchFamily="18" charset="0"/>
              </a:rPr>
              <a:t>And acute and chronic alcoholism</a:t>
            </a:r>
            <a:endParaRPr lang="x-none" sz="1600" dirty="0" smtClean="0">
              <a:latin typeface="Palatino Linotype" pitchFamily="18" charset="0"/>
            </a:endParaRPr>
          </a:p>
          <a:p>
            <a:pPr>
              <a:lnSpc>
                <a:spcPct val="170000"/>
              </a:lnSpc>
              <a:buNone/>
            </a:pPr>
            <a:r>
              <a:rPr lang="en" sz="1600" dirty="0" smtClean="0">
                <a:latin typeface="Palatino Linotype" pitchFamily="18" charset="0"/>
              </a:rPr>
              <a:t>Theories of origin:</a:t>
            </a:r>
            <a:endParaRPr lang="x-none" sz="1600" dirty="0" smtClean="0">
              <a:latin typeface="Palatino Linotype" pitchFamily="18" charset="0"/>
            </a:endParaRPr>
          </a:p>
          <a:p>
            <a:pPr>
              <a:lnSpc>
                <a:spcPct val="170000"/>
              </a:lnSpc>
            </a:pPr>
            <a:r>
              <a:rPr lang="en" sz="1600" b="1" dirty="0" smtClean="0">
                <a:latin typeface="Palatino Linotype" pitchFamily="18" charset="0"/>
              </a:rPr>
              <a:t>relaxation of the sphincter of Oddi and reflux of duodenal contents into the pancreatic duct</a:t>
            </a:r>
          </a:p>
          <a:p>
            <a:pPr>
              <a:lnSpc>
                <a:spcPct val="170000"/>
              </a:lnSpc>
            </a:pPr>
            <a:r>
              <a:rPr lang="en" sz="1600" b="1" dirty="0" smtClean="0">
                <a:latin typeface="Palatino Linotype" pitchFamily="18" charset="0"/>
              </a:rPr>
              <a:t>suddenly release of large amounts of enzymes </a:t>
            </a:r>
            <a:r>
              <a:rPr lang="en" sz="1600" dirty="0" smtClean="0">
                <a:latin typeface="Palatino Linotype" pitchFamily="18" charset="0"/>
              </a:rPr>
              <a:t>that are inadequately activated</a:t>
            </a:r>
          </a:p>
          <a:p>
            <a:pPr>
              <a:lnSpc>
                <a:spcPct val="170000"/>
              </a:lnSpc>
            </a:pPr>
            <a:r>
              <a:rPr lang="en" sz="1600" b="1" dirty="0" smtClean="0">
                <a:latin typeface="Palatino Linotype" pitchFamily="18" charset="0"/>
              </a:rPr>
              <a:t>toxic and effects of alcohol </a:t>
            </a:r>
            <a:r>
              <a:rPr lang="en" sz="1600" dirty="0" smtClean="0">
                <a:latin typeface="Palatino Linotype" pitchFamily="18" charset="0"/>
              </a:rPr>
              <a:t>on acinar cells</a:t>
            </a:r>
            <a:endParaRPr lang="en-US"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ETIOLOGY</a:t>
            </a:r>
            <a:endParaRPr lang="ru-RU" sz="2000" b="1" dirty="0" smtClean="0">
              <a:latin typeface="Palatino Linotype" pitchFamily="18" charset="0"/>
            </a:endParaRPr>
          </a:p>
        </p:txBody>
      </p:sp>
    </p:spTree>
    <p:extLst>
      <p:ext uri="{BB962C8B-B14F-4D97-AF65-F5344CB8AC3E}">
        <p14:creationId xmlns="" xmlns:p14="http://schemas.microsoft.com/office/powerpoint/2010/main" val="9659438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685800"/>
            <a:ext cx="9067800" cy="5720680"/>
          </a:xfrm>
        </p:spPr>
        <p:txBody>
          <a:bodyPr>
            <a:noAutofit/>
          </a:bodyPr>
          <a:lstStyle/>
          <a:p>
            <a:pPr>
              <a:lnSpc>
                <a:spcPct val="150000"/>
              </a:lnSpc>
              <a:buFont typeface="Wingdings" pitchFamily="2" charset="2"/>
              <a:buChar char="Ø"/>
            </a:pPr>
            <a:r>
              <a:rPr lang="en" sz="1600" b="1" dirty="0" smtClean="0">
                <a:latin typeface="Palatino Linotype" pitchFamily="18" charset="0"/>
              </a:rPr>
              <a:t>Hyperlipidemia </a:t>
            </a:r>
            <a:r>
              <a:rPr lang="en" sz="1600" dirty="0" smtClean="0">
                <a:latin typeface="Palatino Linotype" pitchFamily="18" charset="0"/>
              </a:rPr>
              <a:t>(increased triglyceride level )</a:t>
            </a:r>
            <a:endParaRPr lang="x-none" sz="1600" dirty="0" smtClean="0">
              <a:latin typeface="Palatino Linotype" pitchFamily="18" charset="0"/>
            </a:endParaRPr>
          </a:p>
          <a:p>
            <a:pPr>
              <a:lnSpc>
                <a:spcPct val="150000"/>
              </a:lnSpc>
              <a:buFont typeface="Wingdings" pitchFamily="2" charset="2"/>
              <a:buChar char="Ø"/>
            </a:pPr>
            <a:r>
              <a:rPr lang="en" sz="1600" b="1" dirty="0" smtClean="0">
                <a:latin typeface="Palatino Linotype" pitchFamily="18" charset="0"/>
              </a:rPr>
              <a:t>Hyperparathyroidism and hypercalcemia - </a:t>
            </a:r>
            <a:r>
              <a:rPr lang="en" sz="1600" dirty="0" smtClean="0">
                <a:latin typeface="Palatino Linotype" pitchFamily="18" charset="0"/>
              </a:rPr>
              <a:t>hypercalcemia caused by hyperparathyroidism or other causes (bone metastases , parenteral nutrition , and administration of calcium in high doses)...</a:t>
            </a:r>
            <a:endParaRPr lang="x-none" sz="1600" dirty="0" smtClean="0">
              <a:latin typeface="Palatino Linotype" pitchFamily="18" charset="0"/>
            </a:endParaRPr>
          </a:p>
          <a:p>
            <a:pPr>
              <a:lnSpc>
                <a:spcPct val="150000"/>
              </a:lnSpc>
              <a:buFont typeface="Wingdings" pitchFamily="2" charset="2"/>
              <a:buChar char="Ø"/>
            </a:pPr>
            <a:r>
              <a:rPr lang="en" sz="1600" b="1" dirty="0" smtClean="0">
                <a:latin typeface="Palatino Linotype" pitchFamily="18" charset="0"/>
              </a:rPr>
              <a:t>Infections : _ </a:t>
            </a:r>
            <a:r>
              <a:rPr lang="en" sz="1600" dirty="0" smtClean="0">
                <a:latin typeface="Palatino Linotype" pitchFamily="18" charset="0"/>
              </a:rPr>
              <a:t> M umps a virus , C </a:t>
            </a:r>
            <a:r>
              <a:rPr lang="en" sz="1600" dirty="0" err="1" smtClean="0">
                <a:latin typeface="Palatino Linotype" pitchFamily="18" charset="0"/>
              </a:rPr>
              <a:t>oxackie</a:t>
            </a:r>
            <a:r>
              <a:rPr lang="en" sz="1600" dirty="0" smtClean="0">
                <a:latin typeface="Palatino Linotype" pitchFamily="18" charset="0"/>
              </a:rPr>
              <a:t> and Echo , viral hepatitis, mycoplasma, parasitosis ( ascaris)...</a:t>
            </a:r>
            <a:endParaRPr lang="sr-Cyrl-RS" sz="1600" dirty="0" smtClean="0">
              <a:latin typeface="Palatino Linotype" pitchFamily="18" charset="0"/>
            </a:endParaRPr>
          </a:p>
          <a:p>
            <a:pPr>
              <a:lnSpc>
                <a:spcPct val="150000"/>
              </a:lnSpc>
              <a:buFont typeface="Wingdings" pitchFamily="2" charset="2"/>
              <a:buChar char="Ø"/>
            </a:pPr>
            <a:r>
              <a:rPr lang="en" sz="1600" b="1" dirty="0" smtClean="0">
                <a:latin typeface="Palatino Linotype" pitchFamily="18" charset="0"/>
              </a:rPr>
              <a:t>Anatomical changes : </a:t>
            </a:r>
            <a:r>
              <a:rPr lang="en" sz="1600" dirty="0" smtClean="0">
                <a:latin typeface="Palatino Linotype" pitchFamily="18" charset="0"/>
              </a:rPr>
              <a:t>Changes in the duodenum and the ampullary region ( duodenal diverticulum, cysts, annular pancreas ) , changes in the bile ducts ( sclerosing cholangitis, choledochus cysts, dysfunction of the sphincter of Oddi - the normal pressure of the sphincter of Oddi is 15 mmHg, with anatomical changes of the sphincter, the basal pressure can rise to higher values of 40 mmHg, obstruction of the main pancreatic duct-tumors, accessory pancreatic duct-pancreas divisum )...</a:t>
            </a:r>
          </a:p>
          <a:p>
            <a:pPr>
              <a:lnSpc>
                <a:spcPct val="150000"/>
              </a:lnSpc>
              <a:buFont typeface="Wingdings" pitchFamily="2" charset="2"/>
              <a:buChar char="Ø"/>
            </a:pPr>
            <a:endParaRPr lang="en-US" sz="1600" dirty="0">
              <a:latin typeface="Palatino Linotype" pitchFamily="18" charset="0"/>
            </a:endParaRPr>
          </a:p>
          <a:p>
            <a:pPr>
              <a:lnSpc>
                <a:spcPct val="150000"/>
              </a:lnSpc>
              <a:buFont typeface="Wingdings" pitchFamily="2" charset="2"/>
              <a:buChar char="§"/>
            </a:pPr>
            <a:endParaRPr lang="x-none" sz="1600" dirty="0" smtClean="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ETIOLOGY</a:t>
            </a:r>
            <a:endParaRPr lang="ru-RU" sz="2000" b="1" dirty="0" smtClean="0">
              <a:latin typeface="Palatino Linotype" pitchFamily="18" charset="0"/>
            </a:endParaRPr>
          </a:p>
        </p:txBody>
      </p:sp>
    </p:spTree>
    <p:extLst>
      <p:ext uri="{BB962C8B-B14F-4D97-AF65-F5344CB8AC3E}">
        <p14:creationId xmlns="" xmlns:p14="http://schemas.microsoft.com/office/powerpoint/2010/main" val="5002139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08720"/>
            <a:ext cx="8991600" cy="5644480"/>
          </a:xfrm>
        </p:spPr>
        <p:txBody>
          <a:bodyPr>
            <a:noAutofit/>
          </a:bodyPr>
          <a:lstStyle/>
          <a:p>
            <a:pPr>
              <a:lnSpc>
                <a:spcPct val="150000"/>
              </a:lnSpc>
              <a:buFont typeface="Wingdings" pitchFamily="2" charset="2"/>
              <a:buChar char="Ø"/>
            </a:pPr>
            <a:r>
              <a:rPr lang="en" sz="1600" b="1" dirty="0" smtClean="0">
                <a:latin typeface="Palatino Linotype" pitchFamily="18" charset="0"/>
              </a:rPr>
              <a:t>Medicines and toxins : </a:t>
            </a:r>
            <a:r>
              <a:rPr lang="en" sz="1600" dirty="0" smtClean="0">
                <a:latin typeface="Palatino Linotype" pitchFamily="18" charset="0"/>
              </a:rPr>
              <a:t>can cause hypersensitivity reactions or the formation of toxic metabolites: a zathioprine, diuretics, estrogens, sulfonamides, oral contraceptives, tetracyclines, valproic acid, corticosteroids</a:t>
            </a:r>
            <a:endParaRPr lang="sr-Cyrl-RS" sz="1600" dirty="0" smtClean="0">
              <a:latin typeface="Palatino Linotype" pitchFamily="18" charset="0"/>
            </a:endParaRPr>
          </a:p>
          <a:p>
            <a:pPr>
              <a:lnSpc>
                <a:spcPct val="150000"/>
              </a:lnSpc>
              <a:buFont typeface="Wingdings" pitchFamily="2" charset="2"/>
              <a:buChar char="Ø"/>
            </a:pPr>
            <a:r>
              <a:rPr lang="en" sz="1600" b="1" dirty="0" smtClean="0">
                <a:latin typeface="Palatino Linotype" pitchFamily="18" charset="0"/>
              </a:rPr>
              <a:t>Hereditary pancreatitis - </a:t>
            </a:r>
            <a:r>
              <a:rPr lang="en" sz="1600" dirty="0" smtClean="0">
                <a:latin typeface="Palatino Linotype" pitchFamily="18" charset="0"/>
              </a:rPr>
              <a:t>it is inherited in an autosomal dominant manner, the first attacks occur at birth or at a young age , the diagnosis is made on the basis of abdominal pain before the age of twenty, that the disease exists in at least two family members, and by determining a genetic defect</a:t>
            </a:r>
          </a:p>
          <a:p>
            <a:pPr>
              <a:lnSpc>
                <a:spcPct val="150000"/>
              </a:lnSpc>
              <a:buFont typeface="Wingdings" pitchFamily="2" charset="2"/>
              <a:buChar char="Ø"/>
            </a:pPr>
            <a:r>
              <a:rPr lang="en" sz="1600" b="1" dirty="0" smtClean="0">
                <a:latin typeface="Palatino Linotype" pitchFamily="18" charset="0"/>
              </a:rPr>
              <a:t>Vascular diseases: </a:t>
            </a:r>
            <a:r>
              <a:rPr lang="en" sz="1600" dirty="0" smtClean="0">
                <a:latin typeface="Palatino Linotype" pitchFamily="18" charset="0"/>
              </a:rPr>
              <a:t>pancreatic </a:t>
            </a:r>
            <a:r>
              <a:rPr lang="en" sz="1600" dirty="0">
                <a:latin typeface="Palatino Linotype" pitchFamily="18" charset="0"/>
              </a:rPr>
              <a:t>ischemia due to embolus, vasculitis</a:t>
            </a:r>
          </a:p>
          <a:p>
            <a:pPr>
              <a:lnSpc>
                <a:spcPct val="150000"/>
              </a:lnSpc>
              <a:buFont typeface="Wingdings" pitchFamily="2" charset="2"/>
              <a:buChar char="Ø"/>
            </a:pPr>
            <a:r>
              <a:rPr lang="en" sz="1600" b="1" dirty="0">
                <a:latin typeface="Palatino Linotype" pitchFamily="18" charset="0"/>
              </a:rPr>
              <a:t>Post ERCP pancreatitis- </a:t>
            </a:r>
            <a:r>
              <a:rPr lang="en" sz="1600" dirty="0">
                <a:latin typeface="Palatino Linotype" pitchFamily="18" charset="0"/>
              </a:rPr>
              <a:t>5 </a:t>
            </a:r>
            <a:r>
              <a:rPr lang="en" sz="1600" dirty="0" smtClean="0">
                <a:latin typeface="Palatino Linotype" pitchFamily="18" charset="0"/>
              </a:rPr>
              <a:t>%, postoperative </a:t>
            </a:r>
            <a:r>
              <a:rPr lang="en" sz="1600" b="1" dirty="0" smtClean="0">
                <a:latin typeface="Palatino Linotype" pitchFamily="18" charset="0"/>
              </a:rPr>
              <a:t>pancreatitis, pancreatitis due to pancreatic </a:t>
            </a:r>
            <a:r>
              <a:rPr lang="en" sz="1600" b="1" dirty="0">
                <a:latin typeface="Palatino Linotype" pitchFamily="18" charset="0"/>
              </a:rPr>
              <a:t>trauma , pregnancy </a:t>
            </a:r>
            <a:r>
              <a:rPr lang="en" sz="1600" dirty="0" smtClean="0">
                <a:latin typeface="Palatino Linotype" pitchFamily="18" charset="0"/>
              </a:rPr>
              <a:t>- the most common </a:t>
            </a:r>
            <a:r>
              <a:rPr lang="en" sz="1600" dirty="0">
                <a:latin typeface="Palatino Linotype" pitchFamily="18" charset="0"/>
              </a:rPr>
              <a:t>is pancreatitis due to gallstones</a:t>
            </a:r>
          </a:p>
          <a:p>
            <a:pPr>
              <a:lnSpc>
                <a:spcPct val="150000"/>
              </a:lnSpc>
              <a:buFont typeface="Wingdings" pitchFamily="2" charset="2"/>
              <a:buChar char="Ø"/>
            </a:pPr>
            <a:r>
              <a:rPr lang="en" sz="1600" b="1" dirty="0" smtClean="0">
                <a:latin typeface="Palatino Linotype" pitchFamily="18" charset="0"/>
              </a:rPr>
              <a:t>Other causes </a:t>
            </a:r>
            <a:r>
              <a:rPr lang="en" sz="1600" dirty="0" smtClean="0">
                <a:latin typeface="Palatino Linotype" pitchFamily="18" charset="0"/>
              </a:rPr>
              <a:t>- in case of </a:t>
            </a:r>
            <a:r>
              <a:rPr lang="en" sz="1600" dirty="0">
                <a:latin typeface="Palatino Linotype" pitchFamily="18" charset="0"/>
              </a:rPr>
              <a:t>chronic renal failure, in case of extreme physical exertion, </a:t>
            </a:r>
            <a:r>
              <a:rPr lang="en" sz="1600" dirty="0" smtClean="0">
                <a:latin typeface="Palatino Linotype" pitchFamily="18" charset="0"/>
              </a:rPr>
              <a:t>burns and...</a:t>
            </a:r>
            <a:endParaRPr lang="en-US"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ETIOLOGY</a:t>
            </a:r>
            <a:endParaRPr lang="ru-RU" sz="2000" b="1" dirty="0" smtClean="0">
              <a:latin typeface="Palatino Linotype" pitchFamily="18" charset="0"/>
            </a:endParaRPr>
          </a:p>
        </p:txBody>
      </p:sp>
    </p:spTree>
    <p:extLst>
      <p:ext uri="{BB962C8B-B14F-4D97-AF65-F5344CB8AC3E}">
        <p14:creationId xmlns="" xmlns:p14="http://schemas.microsoft.com/office/powerpoint/2010/main" val="3818982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675144"/>
            <a:ext cx="9067800" cy="2677656"/>
          </a:xfrm>
          <a:prstGeom prst="rect">
            <a:avLst/>
          </a:prstGeom>
          <a:noFill/>
        </p:spPr>
        <p:txBody>
          <a:bodyPr wrap="square" rtlCol="0">
            <a:spAutoFit/>
          </a:bodyPr>
          <a:lstStyle/>
          <a:p>
            <a:pPr marL="285750" indent="-285750">
              <a:lnSpc>
                <a:spcPct val="150000"/>
              </a:lnSpc>
              <a:buFont typeface="Arial" pitchFamily="34" charset="0"/>
              <a:buChar char="•"/>
            </a:pPr>
            <a:r>
              <a:rPr lang="en" sz="1600" dirty="0" smtClean="0">
                <a:latin typeface="Palatino Linotype" pitchFamily="18" charset="0"/>
              </a:rPr>
              <a:t>long</a:t>
            </a:r>
            <a:r>
              <a:rPr lang="en" sz="1600" smtClean="0">
                <a:latin typeface="Palatino Linotype" pitchFamily="18" charset="0"/>
              </a:rPr>
              <a:t> </a:t>
            </a:r>
            <a:r>
              <a:rPr lang="en" sz="1600" dirty="0" err="1" smtClean="0">
                <a:latin typeface="Palatino Linotype" pitchFamily="18" charset="0"/>
              </a:rPr>
              <a:t>asymptomatic</a:t>
            </a:r>
            <a:endParaRPr lang="x-none" sz="1600"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Symptoms </a:t>
            </a:r>
            <a:r>
              <a:rPr lang="en" sz="1600" dirty="0" smtClean="0">
                <a:latin typeface="Palatino Linotype" pitchFamily="18" charset="0"/>
              </a:rPr>
              <a:t>(consequence </a:t>
            </a:r>
            <a:r>
              <a:rPr lang="en" sz="1600" smtClean="0">
                <a:latin typeface="Palatino Linotype" pitchFamily="18" charset="0"/>
              </a:rPr>
              <a:t>tumor </a:t>
            </a:r>
            <a:r>
              <a:rPr lang="en" sz="1600" dirty="0" smtClean="0">
                <a:latin typeface="Palatino Linotype" pitchFamily="18" charset="0"/>
              </a:rPr>
              <a:t>growth ): pain, obstruction, bleeding</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B </a:t>
            </a:r>
            <a:r>
              <a:rPr lang="en" sz="1600" smtClean="0">
                <a:latin typeface="Palatino Linotype" pitchFamily="18" charset="0"/>
              </a:rPr>
              <a:t>ol </a:t>
            </a:r>
            <a:r>
              <a:rPr lang="en" sz="1600" dirty="0" smtClean="0">
                <a:latin typeface="Palatino Linotype" pitchFamily="18" charset="0"/>
              </a:rPr>
              <a:t>: </a:t>
            </a:r>
            <a:r>
              <a:rPr lang="en" sz="1600" smtClean="0">
                <a:latin typeface="Palatino Linotype" pitchFamily="18" charset="0"/>
              </a:rPr>
              <a:t>periumbilical spasms </a:t>
            </a:r>
            <a:r>
              <a:rPr lang="en" sz="1600" dirty="0" smtClean="0">
                <a:latin typeface="Palatino Linotype" pitchFamily="18" charset="0"/>
              </a:rPr>
              <a:t>, spreading</a:t>
            </a:r>
            <a:r>
              <a:rPr lang="en" sz="1600" smtClean="0">
                <a:latin typeface="Palatino Linotype" pitchFamily="18" charset="0"/>
              </a:rPr>
              <a:t> </a:t>
            </a:r>
            <a:r>
              <a:rPr lang="en" sz="1600" dirty="0" smtClean="0">
                <a:latin typeface="Palatino Linotype" pitchFamily="18" charset="0"/>
              </a:rPr>
              <a:t>in the back ( </a:t>
            </a:r>
            <a:r>
              <a:rPr lang="en" sz="1600" err="1" smtClean="0">
                <a:latin typeface="Palatino Linotype" pitchFamily="18" charset="0"/>
              </a:rPr>
              <a:t>involvement of </a:t>
            </a:r>
            <a:r>
              <a:rPr lang="en" sz="1600" smtClean="0">
                <a:latin typeface="Palatino Linotype" pitchFamily="18" charset="0"/>
              </a:rPr>
              <a:t>the retroperitineum)</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Nausea , vomiting (symptoms </a:t>
            </a:r>
            <a:r>
              <a:rPr lang="en" sz="1600" smtClean="0">
                <a:latin typeface="Palatino Linotype" pitchFamily="18" charset="0"/>
              </a:rPr>
              <a:t>of </a:t>
            </a:r>
            <a:r>
              <a:rPr lang="en" sz="1600" dirty="0" smtClean="0">
                <a:latin typeface="Palatino Linotype" pitchFamily="18" charset="0"/>
              </a:rPr>
              <a:t>mechanical obstruction)</a:t>
            </a:r>
          </a:p>
          <a:p>
            <a:pPr marL="285750" indent="-285750">
              <a:lnSpc>
                <a:spcPct val="150000"/>
              </a:lnSpc>
              <a:buFont typeface="Arial" pitchFamily="34" charset="0"/>
              <a:buChar char="•"/>
            </a:pPr>
            <a:r>
              <a:rPr lang="en" sz="1600" dirty="0" smtClean="0">
                <a:latin typeface="Palatino Linotype" pitchFamily="18" charset="0"/>
              </a:rPr>
              <a:t>Bleeding </a:t>
            </a:r>
            <a:r>
              <a:rPr lang="en" sz="1600" smtClean="0">
                <a:latin typeface="Palatino Linotype" pitchFamily="18" charset="0"/>
              </a:rPr>
              <a:t>: occult </a:t>
            </a:r>
            <a:r>
              <a:rPr lang="en" sz="1600" dirty="0" smtClean="0">
                <a:latin typeface="Palatino Linotype" pitchFamily="18" charset="0"/>
              </a:rPr>
              <a:t>, </a:t>
            </a:r>
            <a:r>
              <a:rPr lang="en" sz="1600" smtClean="0">
                <a:latin typeface="Palatino Linotype" pitchFamily="18" charset="0"/>
              </a:rPr>
              <a:t>manifest </a:t>
            </a:r>
            <a:r>
              <a:rPr lang="en" sz="1600" dirty="0" smtClean="0">
                <a:latin typeface="Palatino Linotype" pitchFamily="18" charset="0"/>
              </a:rPr>
              <a:t>( </a:t>
            </a:r>
            <a:r>
              <a:rPr lang="en" sz="1600" smtClean="0">
                <a:latin typeface="Palatino Linotype" pitchFamily="18" charset="0"/>
              </a:rPr>
              <a:t>malignant tumors </a:t>
            </a:r>
            <a:r>
              <a:rPr lang="en" sz="1600" dirty="0" smtClean="0">
                <a:latin typeface="Palatino Linotype" pitchFamily="18" charset="0"/>
              </a:rPr>
              <a:t>, especially </a:t>
            </a:r>
            <a:r>
              <a:rPr lang="en" sz="1600" smtClean="0">
                <a:latin typeface="Palatino Linotype" pitchFamily="18" charset="0"/>
              </a:rPr>
              <a:t>sarcomas </a:t>
            </a:r>
            <a:r>
              <a:rPr lang="en" sz="1600" dirty="0" smtClean="0">
                <a:latin typeface="Palatino Linotype" pitchFamily="18" charset="0"/>
              </a:rPr>
              <a:t>)</a:t>
            </a:r>
          </a:p>
          <a:p>
            <a:pPr marL="285750" indent="-285750">
              <a:lnSpc>
                <a:spcPct val="150000"/>
              </a:lnSpc>
              <a:buFont typeface="Arial" pitchFamily="34" charset="0"/>
              <a:buChar char="•"/>
            </a:pPr>
            <a:r>
              <a:rPr lang="en" sz="1600" dirty="0" smtClean="0">
                <a:latin typeface="Palatino Linotype" pitchFamily="18" charset="0"/>
              </a:rPr>
              <a:t>General body deterioration, weight </a:t>
            </a:r>
            <a:r>
              <a:rPr lang="en" sz="1600" smtClean="0">
                <a:latin typeface="Palatino Linotype" pitchFamily="18" charset="0"/>
              </a:rPr>
              <a:t>loss </a:t>
            </a:r>
            <a:r>
              <a:rPr lang="en" sz="1600" dirty="0" smtClean="0">
                <a:latin typeface="Palatino Linotype" pitchFamily="18" charset="0"/>
              </a:rPr>
              <a:t>, perforation, </a:t>
            </a:r>
            <a:r>
              <a:rPr lang="en" sz="1600" dirty="0" err="1" smtClean="0">
                <a:latin typeface="Palatino Linotype" pitchFamily="18" charset="0"/>
              </a:rPr>
              <a:t>obstructive</a:t>
            </a:r>
            <a:r>
              <a:rPr lang="en" sz="1600" dirty="0" smtClean="0">
                <a:latin typeface="Palatino Linotype" pitchFamily="18" charset="0"/>
              </a:rPr>
              <a:t> </a:t>
            </a:r>
            <a:r>
              <a:rPr lang="en" sz="1600" dirty="0" err="1" smtClean="0">
                <a:latin typeface="Palatino Linotype" pitchFamily="18" charset="0"/>
              </a:rPr>
              <a:t>icterus </a:t>
            </a:r>
            <a:r>
              <a:rPr lang="en" sz="1600" dirty="0" smtClean="0">
                <a:latin typeface="Palatino Linotype" pitchFamily="18" charset="0"/>
              </a:rPr>
              <a:t>and </a:t>
            </a:r>
            <a:r>
              <a:rPr lang="en" sz="1600" dirty="0" err="1" smtClean="0">
                <a:latin typeface="Palatino Linotype" pitchFamily="18" charset="0"/>
              </a:rPr>
              <a:t>pancreatitis </a:t>
            </a:r>
            <a:r>
              <a:rPr lang="en" sz="1600" dirty="0" smtClean="0">
                <a:latin typeface="Palatino Linotype" pitchFamily="18" charset="0"/>
              </a:rPr>
              <a:t>( </a:t>
            </a:r>
            <a:r>
              <a:rPr lang="en" sz="1600" dirty="0" err="1" smtClean="0">
                <a:latin typeface="Palatino Linotype" pitchFamily="18" charset="0"/>
              </a:rPr>
              <a:t>periampullary</a:t>
            </a:r>
            <a:r>
              <a:rPr lang="en" sz="1600" dirty="0" smtClean="0">
                <a:latin typeface="Palatino Linotype" pitchFamily="18" charset="0"/>
              </a:rPr>
              <a:t> </a:t>
            </a:r>
            <a:r>
              <a:rPr lang="en" sz="1600" smtClean="0">
                <a:latin typeface="Palatino Linotype" pitchFamily="18" charset="0"/>
              </a:rPr>
              <a:t>tumors)</a:t>
            </a:r>
            <a:endParaRPr lang="x-none" sz="1600" dirty="0" smtClean="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MALIGNANT TUMORS OF THE SMALL INTESTINE - CLINICAL PICTURE</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32127309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ETIOLOGY</a:t>
            </a:r>
            <a:endParaRPr lang="ru-RU" sz="2000" b="1" dirty="0" smtClean="0">
              <a:latin typeface="Palatino Linotype" pitchFamily="18" charset="0"/>
            </a:endParaRPr>
          </a:p>
        </p:txBody>
      </p:sp>
      <p:pic>
        <p:nvPicPr>
          <p:cNvPr id="9218" name="Picture 2" descr="C:\Users\Ivan Jovanovic\Desktop\AnimatedPancreasPatient.com-animation2.jpg"/>
          <p:cNvPicPr>
            <a:picLocks noChangeAspect="1" noChangeArrowheads="1"/>
          </p:cNvPicPr>
          <p:nvPr/>
        </p:nvPicPr>
        <p:blipFill>
          <a:blip r:embed="rId2" cstate="print"/>
          <a:srcRect l="8864" r="13327" b="5263"/>
          <a:stretch>
            <a:fillRect/>
          </a:stretch>
        </p:blipFill>
        <p:spPr bwMode="auto">
          <a:xfrm>
            <a:off x="76200" y="838200"/>
            <a:ext cx="6019800" cy="4114800"/>
          </a:xfrm>
          <a:prstGeom prst="rect">
            <a:avLst/>
          </a:prstGeom>
          <a:noFill/>
        </p:spPr>
      </p:pic>
      <p:sp>
        <p:nvSpPr>
          <p:cNvPr id="4" name="TextBox 3"/>
          <p:cNvSpPr txBox="1"/>
          <p:nvPr/>
        </p:nvSpPr>
        <p:spPr>
          <a:xfrm>
            <a:off x="76200" y="4979313"/>
            <a:ext cx="6553200" cy="430887"/>
          </a:xfrm>
          <a:prstGeom prst="rect">
            <a:avLst/>
          </a:prstGeom>
          <a:noFill/>
        </p:spPr>
        <p:txBody>
          <a:bodyPr wrap="square" rtlCol="0">
            <a:spAutoFit/>
          </a:bodyPr>
          <a:lstStyle/>
          <a:p>
            <a:r>
              <a:rPr lang="en" sz="1100" dirty="0" smtClean="0">
                <a:latin typeface="Palatino Linotype" pitchFamily="18" charset="0"/>
              </a:rPr>
              <a:t>Downloaded from:</a:t>
            </a:r>
          </a:p>
          <a:p>
            <a:r>
              <a:rPr lang="en" sz="1100" dirty="0" smtClean="0">
                <a:latin typeface="Palatino Linotype" pitchFamily="18" charset="0"/>
              </a:rPr>
              <a:t>http://www.animatedpancreaspatient.com/en-pancreas/view/m102-a2-acute-pancreatitis-animation</a:t>
            </a:r>
            <a:endParaRPr lang="en-US" sz="1100" dirty="0">
              <a:latin typeface="Palatino Linotype" pitchFamily="18" charset="0"/>
            </a:endParaRPr>
          </a:p>
        </p:txBody>
      </p:sp>
      <p:pic>
        <p:nvPicPr>
          <p:cNvPr id="9219" name="Picture 3" descr="C:\Users\Ivan Jovanovic\Desktop\Acute-Pancreatitis.jpg"/>
          <p:cNvPicPr>
            <a:picLocks noChangeAspect="1" noChangeArrowheads="1"/>
          </p:cNvPicPr>
          <p:nvPr/>
        </p:nvPicPr>
        <p:blipFill>
          <a:blip r:embed="rId3" cstate="print"/>
          <a:srcRect t="16667" b="7778"/>
          <a:stretch>
            <a:fillRect/>
          </a:stretch>
        </p:blipFill>
        <p:spPr bwMode="auto">
          <a:xfrm>
            <a:off x="6172200" y="1676400"/>
            <a:ext cx="2857500" cy="2590800"/>
          </a:xfrm>
          <a:prstGeom prst="rect">
            <a:avLst/>
          </a:prstGeom>
          <a:noFill/>
        </p:spPr>
      </p:pic>
      <p:sp>
        <p:nvSpPr>
          <p:cNvPr id="6" name="TextBox 5"/>
          <p:cNvSpPr txBox="1"/>
          <p:nvPr/>
        </p:nvSpPr>
        <p:spPr>
          <a:xfrm>
            <a:off x="6248400" y="1261646"/>
            <a:ext cx="2667000" cy="338554"/>
          </a:xfrm>
          <a:prstGeom prst="rect">
            <a:avLst/>
          </a:prstGeom>
          <a:solidFill>
            <a:schemeClr val="bg1"/>
          </a:solidFill>
        </p:spPr>
        <p:txBody>
          <a:bodyPr wrap="square" rtlCol="0">
            <a:spAutoFit/>
          </a:bodyPr>
          <a:lstStyle/>
          <a:p>
            <a:pPr algn="ctr"/>
            <a:r>
              <a:rPr lang="en" sz="1600" b="1" dirty="0" smtClean="0">
                <a:latin typeface="Palatino Linotype" pitchFamily="18" charset="0"/>
              </a:rPr>
              <a:t>inflammation</a:t>
            </a:r>
            <a:endParaRPr lang="en-US" sz="1600" b="1" dirty="0">
              <a:latin typeface="Palatino Linotype" pitchFamily="18" charset="0"/>
            </a:endParaRPr>
          </a:p>
        </p:txBody>
      </p:sp>
      <p:sp>
        <p:nvSpPr>
          <p:cNvPr id="7" name="TextBox 6"/>
          <p:cNvSpPr txBox="1"/>
          <p:nvPr/>
        </p:nvSpPr>
        <p:spPr>
          <a:xfrm>
            <a:off x="1524000" y="1066800"/>
            <a:ext cx="3657600" cy="461665"/>
          </a:xfrm>
          <a:prstGeom prst="rect">
            <a:avLst/>
          </a:prstGeom>
          <a:gradFill flip="none" rotWithShape="1">
            <a:gsLst>
              <a:gs pos="0">
                <a:srgbClr val="3366FF">
                  <a:shade val="30000"/>
                  <a:satMod val="115000"/>
                </a:srgbClr>
              </a:gs>
              <a:gs pos="50000">
                <a:srgbClr val="3366FF">
                  <a:shade val="67500"/>
                  <a:satMod val="115000"/>
                </a:srgbClr>
              </a:gs>
              <a:gs pos="100000">
                <a:srgbClr val="3366FF">
                  <a:shade val="100000"/>
                  <a:satMod val="115000"/>
                </a:srgbClr>
              </a:gs>
            </a:gsLst>
            <a:lin ang="10800000" scaled="1"/>
            <a:tileRect/>
          </a:gradFill>
        </p:spPr>
        <p:txBody>
          <a:bodyPr wrap="square" rtlCol="0">
            <a:spAutoFit/>
          </a:bodyPr>
          <a:lstStyle/>
          <a:p>
            <a:r>
              <a:rPr lang="en" sz="2400" b="1" dirty="0" smtClean="0">
                <a:latin typeface="Palatino Linotype" pitchFamily="18" charset="0"/>
              </a:rPr>
              <a:t>Acute pancreatitis</a:t>
            </a:r>
            <a:endParaRPr lang="en-US" sz="2400" b="1" dirty="0">
              <a:latin typeface="Palatino Linotype"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Grp="1" noChangeArrowheads="1"/>
          </p:cNvSpPr>
          <p:nvPr>
            <p:ph type="title"/>
          </p:nvPr>
        </p:nvSpPr>
        <p:spPr>
          <a:xfrm>
            <a:off x="0" y="0"/>
            <a:ext cx="9144000" cy="6096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PATHOGENESIS</a:t>
            </a:r>
            <a:endParaRPr lang="ru-RU" sz="2000" b="1" dirty="0" smtClean="0">
              <a:latin typeface="Palatino Linotype" pitchFamily="18" charset="0"/>
            </a:endParaRPr>
          </a:p>
        </p:txBody>
      </p:sp>
      <p:sp>
        <p:nvSpPr>
          <p:cNvPr id="3" name="Content Placeholder 2"/>
          <p:cNvSpPr>
            <a:spLocks noGrp="1"/>
          </p:cNvSpPr>
          <p:nvPr>
            <p:ph idx="1"/>
          </p:nvPr>
        </p:nvSpPr>
        <p:spPr>
          <a:xfrm>
            <a:off x="304800" y="685800"/>
            <a:ext cx="8229600" cy="5715000"/>
          </a:xfrm>
        </p:spPr>
        <p:txBody>
          <a:bodyPr>
            <a:normAutofit fontScale="25000" lnSpcReduction="20000"/>
          </a:bodyPr>
          <a:lstStyle/>
          <a:p>
            <a:pPr algn="just">
              <a:buNone/>
            </a:pPr>
            <a:r>
              <a:rPr lang="en" sz="6400" b="1" smtClean="0">
                <a:latin typeface="Palatino Linotype" pitchFamily="18" charset="0"/>
              </a:rPr>
              <a:t>The initial disorder in the pathogenesis of acute pancreatitis is the activation of trypsinogen to trypsin</a:t>
            </a:r>
            <a:endParaRPr lang="sr-Cyrl-RS" sz="6400" b="1" dirty="0" smtClean="0">
              <a:latin typeface="Palatino Linotype" pitchFamily="18" charset="0"/>
            </a:endParaRPr>
          </a:p>
          <a:p>
            <a:pPr algn="just">
              <a:buNone/>
            </a:pPr>
            <a:endParaRPr lang="x-none" sz="6400" b="1" smtClean="0">
              <a:latin typeface="Palatino Linotype" pitchFamily="18" charset="0"/>
            </a:endParaRPr>
          </a:p>
          <a:p>
            <a:pPr algn="just"/>
            <a:r>
              <a:rPr lang="en" sz="6400" smtClean="0">
                <a:latin typeface="Palatino Linotype" pitchFamily="18" charset="0"/>
              </a:rPr>
              <a:t>Trypsin then converts various proenzymes into active enzymes </a:t>
            </a:r>
            <a:r>
              <a:rPr lang="en" sz="6400" dirty="0" smtClean="0">
                <a:latin typeface="Palatino Linotype" pitchFamily="18" charset="0"/>
              </a:rPr>
              <a:t>( </a:t>
            </a:r>
            <a:r>
              <a:rPr lang="en" sz="6400" smtClean="0">
                <a:latin typeface="Palatino Linotype" pitchFamily="18" charset="0"/>
              </a:rPr>
              <a:t>elastase, prophospholipase A2 and carboxypeptidase </a:t>
            </a:r>
            <a:r>
              <a:rPr lang="en" sz="6400" dirty="0" smtClean="0">
                <a:latin typeface="Palatino Linotype" pitchFamily="18" charset="0"/>
              </a:rPr>
              <a:t>), </a:t>
            </a:r>
            <a:r>
              <a:rPr lang="en" sz="6400" smtClean="0">
                <a:latin typeface="Palatino Linotype" pitchFamily="18" charset="0"/>
              </a:rPr>
              <a:t>activates additional trypsinogen</a:t>
            </a:r>
            <a:endParaRPr lang="sr-Cyrl-RS" sz="6400" dirty="0" smtClean="0">
              <a:latin typeface="Palatino Linotype" pitchFamily="18" charset="0"/>
            </a:endParaRPr>
          </a:p>
          <a:p>
            <a:pPr algn="just"/>
            <a:r>
              <a:rPr lang="en" sz="6400" smtClean="0">
                <a:latin typeface="Palatino Linotype" pitchFamily="18" charset="0"/>
              </a:rPr>
              <a:t>Activation of trypsinogen occurs only in the duodenum under the action of enterokinase</a:t>
            </a:r>
            <a:endParaRPr lang="sr-Cyrl-RS" sz="6400" dirty="0" smtClean="0">
              <a:latin typeface="Palatino Linotype" pitchFamily="18" charset="0"/>
            </a:endParaRPr>
          </a:p>
          <a:p>
            <a:pPr algn="just"/>
            <a:endParaRPr lang="x-none" sz="6400" smtClean="0">
              <a:latin typeface="Palatino Linotype" pitchFamily="18" charset="0"/>
            </a:endParaRPr>
          </a:p>
          <a:p>
            <a:pPr algn="just">
              <a:buNone/>
            </a:pPr>
            <a:r>
              <a:rPr lang="en" sz="6400" b="1" smtClean="0">
                <a:latin typeface="Palatino Linotype" pitchFamily="18" charset="0"/>
              </a:rPr>
              <a:t>INDUCTION OF ACUTE PANCREATITIS</a:t>
            </a:r>
          </a:p>
          <a:p>
            <a:pPr marL="285750" indent="-285750" algn="just"/>
            <a:r>
              <a:rPr lang="en" sz="6400" smtClean="0">
                <a:latin typeface="Palatino Linotype" pitchFamily="18" charset="0"/>
              </a:rPr>
              <a:t>There are numerous mechanisms of protection against autodigestion </a:t>
            </a:r>
            <a:r>
              <a:rPr lang="en" sz="6400" dirty="0" smtClean="0">
                <a:latin typeface="Palatino Linotype" pitchFamily="18" charset="0"/>
              </a:rPr>
              <a:t>. </a:t>
            </a:r>
            <a:r>
              <a:rPr lang="en" sz="6400" smtClean="0">
                <a:latin typeface="Palatino Linotype" pitchFamily="18" charset="0"/>
              </a:rPr>
              <a:t>In the acinus cell, there is a system of protective mechanisms that prevent premature activation of trypsin </a:t>
            </a:r>
            <a:r>
              <a:rPr lang="en" sz="6400" dirty="0" smtClean="0">
                <a:latin typeface="Palatino Linotype" pitchFamily="18" charset="0"/>
              </a:rPr>
              <a:t>, </a:t>
            </a:r>
            <a:r>
              <a:rPr lang="en" sz="6400" smtClean="0">
                <a:latin typeface="Palatino Linotype" pitchFamily="18" charset="0"/>
              </a:rPr>
              <a:t>if the enzymes are synthesized, transported and excreted as inactive precursors.</a:t>
            </a:r>
          </a:p>
          <a:p>
            <a:pPr marL="285750" indent="-285750" algn="just"/>
            <a:endParaRPr lang="x-none" sz="6400" smtClean="0">
              <a:latin typeface="Palatino Linotype" pitchFamily="18" charset="0"/>
            </a:endParaRPr>
          </a:p>
          <a:p>
            <a:pPr algn="just">
              <a:buNone/>
            </a:pPr>
            <a:r>
              <a:rPr lang="en" sz="6400" b="1" smtClean="0">
                <a:latin typeface="Palatino Linotype" pitchFamily="18" charset="0"/>
              </a:rPr>
              <a:t>PRIMARY DISORDER - acinar cell damage</a:t>
            </a:r>
            <a:endParaRPr lang="sr-Cyrl-RS" sz="6400" b="1" dirty="0" smtClean="0">
              <a:latin typeface="Palatino Linotype" pitchFamily="18" charset="0"/>
            </a:endParaRPr>
          </a:p>
          <a:p>
            <a:pPr algn="just">
              <a:buNone/>
            </a:pPr>
            <a:endParaRPr lang="x-none" sz="6400" b="1" smtClean="0">
              <a:latin typeface="Palatino Linotype" pitchFamily="18" charset="0"/>
            </a:endParaRPr>
          </a:p>
          <a:p>
            <a:pPr marL="285750" indent="-285750" algn="just"/>
            <a:r>
              <a:rPr lang="en" sz="6400" smtClean="0">
                <a:latin typeface="Palatino Linotype" pitchFamily="18" charset="0"/>
              </a:rPr>
              <a:t>Premature intracellular activation of trypsinogen and other digestive enzymes occurs in the acinus cell</a:t>
            </a:r>
          </a:p>
          <a:p>
            <a:pPr marL="285750" indent="-285750" algn="just"/>
            <a:r>
              <a:rPr lang="en" sz="6400" smtClean="0">
                <a:latin typeface="Palatino Linotype" pitchFamily="18" charset="0"/>
              </a:rPr>
              <a:t>Activated enzymes and free radicals damage the acinus cell and stimulate the release of cytokines and vasoactive mediators, attract inflammatory cells and activate the vascular endothelium</a:t>
            </a:r>
          </a:p>
          <a:p>
            <a:pPr marL="285750" indent="-285750" algn="just"/>
            <a:r>
              <a:rPr lang="en" sz="6400" smtClean="0">
                <a:latin typeface="Palatino Linotype" pitchFamily="18" charset="0"/>
              </a:rPr>
              <a:t>Vascular circulation disorder promotes the progression of edematous to necrotizing pancreatitis</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08720"/>
            <a:ext cx="8839200" cy="5568280"/>
          </a:xfrm>
        </p:spPr>
        <p:txBody>
          <a:bodyPr>
            <a:noAutofit/>
          </a:bodyPr>
          <a:lstStyle/>
          <a:p>
            <a:pPr marL="514350" indent="-514350">
              <a:lnSpc>
                <a:spcPct val="150000"/>
              </a:lnSpc>
              <a:buNone/>
            </a:pPr>
            <a:r>
              <a:rPr lang="en" sz="1600" b="1" dirty="0" smtClean="0">
                <a:latin typeface="Palatino Linotype" pitchFamily="18" charset="0"/>
              </a:rPr>
              <a:t>         </a:t>
            </a:r>
            <a:r>
              <a:rPr lang="en" sz="1600" b="1" smtClean="0">
                <a:latin typeface="Palatino Linotype" pitchFamily="18" charset="0"/>
              </a:rPr>
              <a:t>Intense </a:t>
            </a:r>
            <a:r>
              <a:rPr lang="en" sz="1600" b="1" dirty="0" smtClean="0">
                <a:latin typeface="Palatino Linotype" pitchFamily="18" charset="0"/>
              </a:rPr>
              <a:t>pain </a:t>
            </a:r>
            <a:r>
              <a:rPr lang="en" sz="1600" dirty="0" smtClean="0">
                <a:latin typeface="Palatino Linotype" pitchFamily="18" charset="0"/>
              </a:rPr>
              <a:t>most often in the </a:t>
            </a:r>
            <a:r>
              <a:rPr lang="en" sz="1600" dirty="0" err="1" smtClean="0">
                <a:latin typeface="Palatino Linotype" pitchFamily="18" charset="0"/>
              </a:rPr>
              <a:t>epigastrium </a:t>
            </a:r>
            <a:r>
              <a:rPr lang="en" sz="1600" dirty="0" smtClean="0">
                <a:latin typeface="Palatino Linotype" pitchFamily="18" charset="0"/>
              </a:rPr>
              <a:t>and </a:t>
            </a:r>
            <a:r>
              <a:rPr lang="en" sz="1600" dirty="0" err="1" smtClean="0">
                <a:latin typeface="Palatino Linotype" pitchFamily="18" charset="0"/>
              </a:rPr>
              <a:t>periumbilical </a:t>
            </a:r>
            <a:r>
              <a:rPr lang="en" sz="1600" dirty="0" smtClean="0">
                <a:latin typeface="Palatino Linotype" pitchFamily="18" charset="0"/>
              </a:rPr>
              <a:t>region with </a:t>
            </a:r>
            <a:r>
              <a:rPr lang="en" sz="1600" dirty="0" err="1" smtClean="0">
                <a:latin typeface="Palatino Linotype" pitchFamily="18" charset="0"/>
              </a:rPr>
              <a:t>propagation </a:t>
            </a:r>
            <a:r>
              <a:rPr lang="en" sz="1600" dirty="0" smtClean="0">
                <a:latin typeface="Palatino Linotype" pitchFamily="18" charset="0"/>
              </a:rPr>
              <a:t>to the back and left </a:t>
            </a:r>
            <a:r>
              <a:rPr lang="en" sz="1600" dirty="0" err="1" smtClean="0">
                <a:latin typeface="Palatino Linotype" pitchFamily="18" charset="0"/>
              </a:rPr>
              <a:t>hypochondrium</a:t>
            </a:r>
            <a:endParaRPr lang="x-none" sz="1600" dirty="0" smtClean="0">
              <a:latin typeface="Palatino Linotype" pitchFamily="18" charset="0"/>
            </a:endParaRPr>
          </a:p>
          <a:p>
            <a:pPr marL="514350" indent="-514350">
              <a:lnSpc>
                <a:spcPct val="150000"/>
              </a:lnSpc>
            </a:pPr>
            <a:r>
              <a:rPr lang="en" sz="1600" dirty="0" smtClean="0">
                <a:latin typeface="Palatino Linotype" pitchFamily="18" charset="0"/>
              </a:rPr>
              <a:t>He was refractory to analgesic and narcotic therapy</a:t>
            </a:r>
          </a:p>
          <a:p>
            <a:pPr marL="514350" indent="-514350">
              <a:lnSpc>
                <a:spcPct val="150000"/>
              </a:lnSpc>
            </a:pPr>
            <a:r>
              <a:rPr lang="en" sz="1600" dirty="0" smtClean="0">
                <a:latin typeface="Palatino Linotype" pitchFamily="18" charset="0"/>
              </a:rPr>
              <a:t>It lasts for hours and the intensity does not change</a:t>
            </a:r>
          </a:p>
          <a:p>
            <a:pPr marL="514350" indent="-514350">
              <a:lnSpc>
                <a:spcPct val="150000"/>
              </a:lnSpc>
            </a:pPr>
            <a:r>
              <a:rPr lang="en" sz="1600" dirty="0" smtClean="0">
                <a:latin typeface="Palatino Linotype" pitchFamily="18" charset="0"/>
              </a:rPr>
              <a:t>More pronounced in the lying position, it decreases when sitting and bending forward</a:t>
            </a:r>
            <a:endParaRPr lang="x-none" sz="1600" dirty="0" smtClean="0">
              <a:latin typeface="Palatino Linotype" pitchFamily="18" charset="0"/>
            </a:endParaRPr>
          </a:p>
          <a:p>
            <a:pPr marL="514350" indent="-514350">
              <a:lnSpc>
                <a:spcPct val="150000"/>
              </a:lnSpc>
            </a:pPr>
            <a:r>
              <a:rPr lang="en" sz="1600" dirty="0" smtClean="0">
                <a:latin typeface="Palatino Linotype" pitchFamily="18" charset="0"/>
              </a:rPr>
              <a:t>There is no clear connection between meals and pain</a:t>
            </a:r>
          </a:p>
          <a:p>
            <a:pPr marL="514350" indent="-514350">
              <a:lnSpc>
                <a:spcPct val="150000"/>
              </a:lnSpc>
            </a:pPr>
            <a:r>
              <a:rPr lang="en" sz="1600" dirty="0" smtClean="0">
                <a:latin typeface="Palatino Linotype" pitchFamily="18" charset="0"/>
              </a:rPr>
              <a:t>In alcoholic </a:t>
            </a:r>
            <a:r>
              <a:rPr lang="en" sz="1600" dirty="0" err="1" smtClean="0">
                <a:latin typeface="Palatino Linotype" pitchFamily="18" charset="0"/>
              </a:rPr>
              <a:t>pancreatitis, </a:t>
            </a:r>
            <a:r>
              <a:rPr lang="en" sz="1600" dirty="0" smtClean="0">
                <a:latin typeface="Palatino Linotype" pitchFamily="18" charset="0"/>
              </a:rPr>
              <a:t>there is no connection between alcohol consumption and pain</a:t>
            </a:r>
          </a:p>
          <a:p>
            <a:pPr marL="514350" indent="-514350">
              <a:lnSpc>
                <a:spcPct val="150000"/>
              </a:lnSpc>
            </a:pPr>
            <a:r>
              <a:rPr lang="en" sz="1600" dirty="0" smtClean="0">
                <a:latin typeface="Palatino Linotype" pitchFamily="18" charset="0"/>
              </a:rPr>
              <a:t>Painless pancreatitis is rare and occurs with insecticide poisoning</a:t>
            </a:r>
          </a:p>
          <a:p>
            <a:pPr marL="514350" indent="-514350">
              <a:lnSpc>
                <a:spcPct val="150000"/>
              </a:lnSpc>
            </a:pPr>
            <a:r>
              <a:rPr lang="en" sz="1600" dirty="0" smtClean="0">
                <a:latin typeface="Palatino Linotype" pitchFamily="18" charset="0"/>
              </a:rPr>
              <a:t>The pain is initially localized in the epigastrium, and later moves to the left upper quadrant and back, where it projects in the area of the 10th </a:t>
            </a:r>
            <a:r>
              <a:rPr lang="en" sz="1600" dirty="0" err="1" smtClean="0">
                <a:latin typeface="Palatino Linotype" pitchFamily="18" charset="0"/>
              </a:rPr>
              <a:t>thoracic </a:t>
            </a:r>
            <a:r>
              <a:rPr lang="en" sz="1600" dirty="0" smtClean="0">
                <a:latin typeface="Palatino Linotype" pitchFamily="18" charset="0"/>
              </a:rPr>
              <a:t>and 2nd </a:t>
            </a:r>
            <a:r>
              <a:rPr lang="en" sz="1600" dirty="0" err="1" smtClean="0">
                <a:latin typeface="Palatino Linotype" pitchFamily="18" charset="0"/>
              </a:rPr>
              <a:t>lumbar </a:t>
            </a:r>
            <a:r>
              <a:rPr lang="en" sz="1600" dirty="0" smtClean="0">
                <a:latin typeface="Palatino Linotype" pitchFamily="18" charset="0"/>
              </a:rPr>
              <a:t>vertebrae.</a:t>
            </a:r>
          </a:p>
          <a:p>
            <a:pPr marL="514350" indent="-514350">
              <a:lnSpc>
                <a:spcPct val="150000"/>
              </a:lnSpc>
            </a:pPr>
            <a:r>
              <a:rPr lang="en" sz="1600" dirty="0" smtClean="0">
                <a:latin typeface="Palatino Linotype" pitchFamily="18" charset="0"/>
              </a:rPr>
              <a:t>Nausea, vomiting, abdominal distension</a:t>
            </a:r>
            <a:endParaRPr lang="en-US"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245481128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87025"/>
            <a:ext cx="8991600" cy="6370975"/>
          </a:xfrm>
          <a:prstGeom prst="rect">
            <a:avLst/>
          </a:prstGeom>
          <a:noFill/>
        </p:spPr>
        <p:txBody>
          <a:bodyPr wrap="square" rtlCol="0">
            <a:spAutoFit/>
          </a:bodyPr>
          <a:lstStyle/>
          <a:p>
            <a:pPr algn="ctr">
              <a:lnSpc>
                <a:spcPct val="150000"/>
              </a:lnSpc>
            </a:pPr>
            <a:r>
              <a:rPr lang="en" sz="1600" b="1" dirty="0">
                <a:latin typeface="Palatino Linotype" pitchFamily="18" charset="0"/>
              </a:rPr>
              <a:t>Physical findings</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Patients are scared </a:t>
            </a:r>
            <a:r>
              <a:rPr lang="en" sz="1600" smtClean="0">
                <a:latin typeface="Palatino Linotype" pitchFamily="18" charset="0"/>
              </a:rPr>
              <a:t>and anxious</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Increased temperature, tachycardia, hypotension; sometimes jaundice due to compression of the common bile duct by edema of the head of the pancreas</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a:latin typeface="Palatino Linotype" pitchFamily="18" charset="0"/>
              </a:rPr>
              <a:t>Subcutaneous </a:t>
            </a:r>
            <a:r>
              <a:rPr lang="en" sz="1600" dirty="0">
                <a:latin typeface="Palatino Linotype" pitchFamily="18" charset="0"/>
              </a:rPr>
              <a:t>fat </a:t>
            </a:r>
            <a:r>
              <a:rPr lang="en" sz="1600" dirty="0" err="1">
                <a:latin typeface="Palatino Linotype" pitchFamily="18" charset="0"/>
              </a:rPr>
              <a:t>necrosis </a:t>
            </a:r>
            <a:r>
              <a:rPr lang="en" sz="1600" dirty="0">
                <a:latin typeface="Palatino Linotype" pitchFamily="18" charset="0"/>
              </a:rPr>
              <a:t>on legs or trunk, painful red </a:t>
            </a:r>
            <a:r>
              <a:rPr lang="en" sz="1600" dirty="0" err="1">
                <a:latin typeface="Palatino Linotype" pitchFamily="18" charset="0"/>
              </a:rPr>
              <a:t>nodules </a:t>
            </a:r>
            <a:r>
              <a:rPr lang="en" sz="1600" dirty="0">
                <a:latin typeface="Palatino Linotype" pitchFamily="18" charset="0"/>
              </a:rPr>
              <a:t>0.5-2 cm in diameter</a:t>
            </a:r>
          </a:p>
          <a:p>
            <a:pPr marL="285750" indent="-285750">
              <a:lnSpc>
                <a:spcPct val="150000"/>
              </a:lnSpc>
              <a:buFont typeface="Arial" pitchFamily="34" charset="0"/>
              <a:buChar char="•"/>
            </a:pPr>
            <a:r>
              <a:rPr lang="en" sz="1600" dirty="0" smtClean="0">
                <a:latin typeface="Palatino Linotype" pitchFamily="18" charset="0"/>
              </a:rPr>
              <a:t>Abdominal sensitivity to </a:t>
            </a:r>
            <a:r>
              <a:rPr lang="en" sz="1600" dirty="0" err="1" smtClean="0">
                <a:latin typeface="Palatino Linotype" pitchFamily="18" charset="0"/>
              </a:rPr>
              <a:t>palpation </a:t>
            </a:r>
            <a:r>
              <a:rPr lang="en" sz="1600" dirty="0" smtClean="0">
                <a:latin typeface="Palatino Linotype" pitchFamily="18" charset="0"/>
              </a:rPr>
              <a:t>and muscular </a:t>
            </a:r>
            <a:r>
              <a:rPr lang="en" sz="1600" dirty="0" err="1" smtClean="0">
                <a:latin typeface="Palatino Linotype" pitchFamily="18" charset="0"/>
              </a:rPr>
              <a:t>rigidity </a:t>
            </a:r>
            <a:r>
              <a:rPr lang="en" sz="1600" dirty="0" smtClean="0">
                <a:latin typeface="Palatino Linotype" pitchFamily="18" charset="0"/>
              </a:rPr>
              <a:t>, intestinal </a:t>
            </a:r>
            <a:r>
              <a:rPr lang="en" sz="1600" dirty="0" err="1" smtClean="0">
                <a:latin typeface="Palatino Linotype" pitchFamily="18" charset="0"/>
              </a:rPr>
              <a:t>peristalsis </a:t>
            </a:r>
            <a:r>
              <a:rPr lang="en" sz="1600" dirty="0" smtClean="0">
                <a:latin typeface="Palatino Linotype" pitchFamily="18" charset="0"/>
              </a:rPr>
              <a:t>is usually weak or absent, </a:t>
            </a:r>
            <a:r>
              <a:rPr lang="en" sz="1600" dirty="0" err="1" smtClean="0">
                <a:latin typeface="Palatino Linotype" pitchFamily="18" charset="0"/>
              </a:rPr>
              <a:t>percussive</a:t>
            </a:r>
            <a:r>
              <a:rPr lang="en" sz="1600" dirty="0" smtClean="0">
                <a:latin typeface="Palatino Linotype" pitchFamily="18" charset="0"/>
              </a:rPr>
              <a:t> </a:t>
            </a:r>
            <a:r>
              <a:rPr lang="en" sz="1600" dirty="0" err="1" smtClean="0">
                <a:latin typeface="Palatino Linotype" pitchFamily="18" charset="0"/>
              </a:rPr>
              <a:t>flatulence</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Pathological </a:t>
            </a:r>
            <a:r>
              <a:rPr lang="en" sz="1600" dirty="0" err="1" smtClean="0">
                <a:latin typeface="Palatino Linotype" pitchFamily="18" charset="0"/>
              </a:rPr>
              <a:t>murmurs </a:t>
            </a:r>
            <a:r>
              <a:rPr lang="en" sz="1600" dirty="0" smtClean="0">
                <a:latin typeface="Palatino Linotype" pitchFamily="18" charset="0"/>
              </a:rPr>
              <a:t>at the bases of the lungs, finding of </a:t>
            </a:r>
            <a:r>
              <a:rPr lang="en" sz="1600" dirty="0" err="1" smtClean="0">
                <a:latin typeface="Palatino Linotype" pitchFamily="18" charset="0"/>
              </a:rPr>
              <a:t>atelectasis </a:t>
            </a:r>
            <a:r>
              <a:rPr lang="en" sz="1600" dirty="0" smtClean="0">
                <a:latin typeface="Palatino Linotype" pitchFamily="18" charset="0"/>
              </a:rPr>
              <a:t>or </a:t>
            </a:r>
            <a:r>
              <a:rPr lang="en" sz="1600" dirty="0" err="1" smtClean="0">
                <a:latin typeface="Palatino Linotype" pitchFamily="18" charset="0"/>
              </a:rPr>
              <a:t>pleural </a:t>
            </a:r>
            <a:r>
              <a:rPr lang="en" sz="1600" dirty="0" smtClean="0">
                <a:latin typeface="Palatino Linotype" pitchFamily="18" charset="0"/>
              </a:rPr>
              <a:t>effusion on the left side</a:t>
            </a:r>
          </a:p>
          <a:p>
            <a:pPr marL="285750" indent="-285750">
              <a:lnSpc>
                <a:spcPct val="150000"/>
              </a:lnSpc>
            </a:pPr>
            <a:r>
              <a:rPr lang="en" sz="1600" dirty="0" smtClean="0">
                <a:latin typeface="Palatino Linotype" pitchFamily="18" charset="0"/>
              </a:rPr>
              <a:t>      </a:t>
            </a:r>
            <a:r>
              <a:rPr lang="en" sz="1600" smtClean="0">
                <a:latin typeface="Palatino Linotype" pitchFamily="18" charset="0"/>
              </a:rPr>
              <a:t>Signs </a:t>
            </a:r>
            <a:r>
              <a:rPr lang="en" sz="1600" dirty="0" err="1" smtClean="0">
                <a:latin typeface="Palatino Linotype" pitchFamily="18" charset="0"/>
              </a:rPr>
              <a:t>of necrotic</a:t>
            </a:r>
            <a:r>
              <a:rPr lang="en" sz="1600" dirty="0" smtClean="0">
                <a:latin typeface="Palatino Linotype" pitchFamily="18" charset="0"/>
              </a:rPr>
              <a:t> </a:t>
            </a:r>
            <a:r>
              <a:rPr lang="en" sz="1600" dirty="0" err="1" smtClean="0">
                <a:latin typeface="Palatino Linotype" pitchFamily="18" charset="0"/>
              </a:rPr>
              <a:t>Pancreatitis </a:t>
            </a:r>
            <a:r>
              <a:rPr lang="en" sz="1600" dirty="0" smtClean="0">
                <a:latin typeface="Palatino Linotype" pitchFamily="18" charset="0"/>
              </a:rPr>
              <a:t>:</a:t>
            </a:r>
          </a:p>
          <a:p>
            <a:pPr marL="342900" indent="-342900">
              <a:lnSpc>
                <a:spcPct val="150000"/>
              </a:lnSpc>
              <a:buFont typeface="Arial" pitchFamily="34" charset="0"/>
              <a:buChar char="•"/>
            </a:pPr>
            <a:r>
              <a:rPr lang="en" sz="1600" dirty="0" smtClean="0">
                <a:latin typeface="Palatino Linotype" pitchFamily="18" charset="0"/>
              </a:rPr>
              <a:t>Noticeable discoloration around the navel </a:t>
            </a:r>
            <a:r>
              <a:rPr lang="en" sz="1600" dirty="0" err="1" smtClean="0">
                <a:latin typeface="Palatino Linotype" pitchFamily="18" charset="0"/>
              </a:rPr>
              <a:t>- Cullen's </a:t>
            </a:r>
            <a:r>
              <a:rPr lang="en" sz="1600" dirty="0" smtClean="0">
                <a:latin typeface="Palatino Linotype" pitchFamily="18" charset="0"/>
              </a:rPr>
              <a:t>sign ( </a:t>
            </a:r>
            <a:r>
              <a:rPr lang="en" sz="1600" dirty="0" err="1" smtClean="0">
                <a:latin typeface="Palatino Linotype" pitchFamily="18" charset="0"/>
              </a:rPr>
              <a:t>hemoperitoneum </a:t>
            </a:r>
            <a:r>
              <a:rPr lang="en" sz="1600" dirty="0" smtClean="0">
                <a:latin typeface="Palatino Linotype" pitchFamily="18" charset="0"/>
              </a:rPr>
              <a:t>)</a:t>
            </a:r>
          </a:p>
          <a:p>
            <a:pPr marL="342900" indent="-342900">
              <a:lnSpc>
                <a:spcPct val="150000"/>
              </a:lnSpc>
              <a:buFont typeface="Arial" pitchFamily="34" charset="0"/>
              <a:buChar char="•"/>
            </a:pPr>
            <a:r>
              <a:rPr lang="en" sz="1600" dirty="0" smtClean="0">
                <a:latin typeface="Palatino Linotype" pitchFamily="18" charset="0"/>
              </a:rPr>
              <a:t>Bluish-red spots on the flanks - </a:t>
            </a:r>
            <a:r>
              <a:rPr lang="en" sz="1600" dirty="0" err="1" smtClean="0">
                <a:latin typeface="Palatino Linotype" pitchFamily="18" charset="0"/>
              </a:rPr>
              <a:t>Turner's </a:t>
            </a:r>
            <a:r>
              <a:rPr lang="en" sz="1600" dirty="0" smtClean="0">
                <a:latin typeface="Palatino Linotype" pitchFamily="18" charset="0"/>
              </a:rPr>
              <a:t>sign ( hemoglobin </a:t>
            </a:r>
            <a:r>
              <a:rPr lang="en" sz="1600" dirty="0" err="1" smtClean="0">
                <a:latin typeface="Palatino Linotype" pitchFamily="18" charset="0"/>
              </a:rPr>
              <a:t>catabolism </a:t>
            </a:r>
            <a:r>
              <a:rPr lang="en" sz="1600" dirty="0" smtClean="0">
                <a:latin typeface="Palatino Linotype" pitchFamily="18" charset="0"/>
              </a:rPr>
              <a:t>)</a:t>
            </a:r>
          </a:p>
          <a:p>
            <a:pPr marL="285750" indent="-285750">
              <a:lnSpc>
                <a:spcPct val="150000"/>
              </a:lnSpc>
              <a:buFont typeface="Arial" pitchFamily="34" charset="0"/>
              <a:buChar char="•"/>
            </a:pPr>
            <a:r>
              <a:rPr lang="en" sz="1600" dirty="0">
                <a:latin typeface="Palatino Linotype" pitchFamily="18" charset="0"/>
              </a:rPr>
              <a:t>A disturbance of the state of consciousness may occur, mainly due to the abstinence syndrome when stopping the consumption of alcohol</a:t>
            </a:r>
          </a:p>
          <a:p>
            <a:pPr marL="285750" indent="-285750">
              <a:lnSpc>
                <a:spcPct val="150000"/>
              </a:lnSpc>
              <a:buFont typeface="Arial" pitchFamily="34" charset="0"/>
              <a:buChar char="•"/>
            </a:pPr>
            <a:r>
              <a:rPr lang="en" sz="1600" dirty="0" err="1">
                <a:latin typeface="Palatino Linotype" pitchFamily="18" charset="0"/>
              </a:rPr>
              <a:t>of the pancreas </a:t>
            </a:r>
            <a:r>
              <a:rPr lang="en" sz="1600" dirty="0">
                <a:latin typeface="Palatino Linotype" pitchFamily="18" charset="0"/>
              </a:rPr>
              <a:t>should also be taken into account </a:t>
            </a:r>
            <a:r>
              <a:rPr lang="en" sz="1600" dirty="0" err="1">
                <a:latin typeface="Palatino Linotype" pitchFamily="18" charset="0"/>
              </a:rPr>
              <a:t>enzymes </a:t>
            </a:r>
            <a:r>
              <a:rPr lang="en" sz="1600" dirty="0">
                <a:latin typeface="Palatino Linotype" pitchFamily="18" charset="0"/>
              </a:rPr>
              <a:t>on the central nervous </a:t>
            </a:r>
            <a:r>
              <a:rPr lang="en" sz="1600" dirty="0" smtClean="0">
                <a:latin typeface="Palatino Linotype" pitchFamily="18" charset="0"/>
              </a:rPr>
              <a:t>system</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244592902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838200"/>
            <a:ext cx="8305800" cy="5791200"/>
          </a:xfrm>
        </p:spPr>
        <p:txBody>
          <a:bodyPr>
            <a:noAutofit/>
          </a:bodyPr>
          <a:lstStyle/>
          <a:p>
            <a:pPr>
              <a:lnSpc>
                <a:spcPct val="150000"/>
              </a:lnSpc>
            </a:pPr>
            <a:r>
              <a:rPr lang="en" sz="1600" smtClean="0">
                <a:latin typeface="Palatino Linotype" pitchFamily="18" charset="0"/>
              </a:rPr>
              <a:t>In </a:t>
            </a:r>
            <a:r>
              <a:rPr lang="en" sz="1600" dirty="0" smtClean="0">
                <a:latin typeface="Palatino Linotype" pitchFamily="18" charset="0"/>
              </a:rPr>
              <a:t>the most severe patients, shock may occur as a result of:</a:t>
            </a:r>
          </a:p>
          <a:p>
            <a:pPr>
              <a:lnSpc>
                <a:spcPct val="150000"/>
              </a:lnSpc>
              <a:buFont typeface="Wingdings" pitchFamily="2" charset="2"/>
              <a:buChar char="Ø"/>
            </a:pPr>
            <a:r>
              <a:rPr lang="en" sz="1600" dirty="0" err="1" smtClean="0">
                <a:latin typeface="Palatino Linotype" pitchFamily="18" charset="0"/>
              </a:rPr>
              <a:t>Hypovolemia </a:t>
            </a:r>
            <a:r>
              <a:rPr lang="en" sz="1600" dirty="0" smtClean="0">
                <a:latin typeface="Palatino Linotype" pitchFamily="18" charset="0"/>
              </a:rPr>
              <a:t>- vomiting, </a:t>
            </a:r>
            <a:r>
              <a:rPr lang="en" sz="1600" dirty="0" err="1" smtClean="0">
                <a:latin typeface="Palatino Linotype" pitchFamily="18" charset="0"/>
              </a:rPr>
              <a:t>exudation </a:t>
            </a:r>
            <a:r>
              <a:rPr lang="en" sz="1600" dirty="0" smtClean="0">
                <a:latin typeface="Palatino Linotype" pitchFamily="18" charset="0"/>
              </a:rPr>
              <a:t>of blood or plasma into </a:t>
            </a:r>
            <a:r>
              <a:rPr lang="en" sz="1600" dirty="0" err="1" smtClean="0">
                <a:latin typeface="Palatino Linotype" pitchFamily="18" charset="0"/>
              </a:rPr>
              <a:t>the retroperitoneal </a:t>
            </a:r>
            <a:r>
              <a:rPr lang="en" sz="1600" dirty="0" smtClean="0">
                <a:latin typeface="Palatino Linotype" pitchFamily="18" charset="0"/>
              </a:rPr>
              <a:t>space and </a:t>
            </a:r>
            <a:r>
              <a:rPr lang="en" sz="1600" dirty="0" err="1" smtClean="0">
                <a:latin typeface="Palatino Linotype" pitchFamily="18" charset="0"/>
              </a:rPr>
              <a:t>peritoneal </a:t>
            </a:r>
            <a:r>
              <a:rPr lang="en" sz="1600" dirty="0" smtClean="0">
                <a:latin typeface="Palatino Linotype" pitchFamily="18" charset="0"/>
              </a:rPr>
              <a:t>cavity</a:t>
            </a:r>
          </a:p>
          <a:p>
            <a:pPr>
              <a:lnSpc>
                <a:spcPct val="150000"/>
              </a:lnSpc>
              <a:buFont typeface="Wingdings" pitchFamily="2" charset="2"/>
              <a:buChar char="Ø"/>
            </a:pPr>
            <a:r>
              <a:rPr lang="en" sz="1600" dirty="0" smtClean="0">
                <a:latin typeface="Palatino Linotype" pitchFamily="18" charset="0"/>
              </a:rPr>
              <a:t>Increased formation and release </a:t>
            </a:r>
            <a:r>
              <a:rPr lang="en" sz="1600" dirty="0" err="1" smtClean="0">
                <a:latin typeface="Palatino Linotype" pitchFamily="18" charset="0"/>
              </a:rPr>
              <a:t>of kinins</a:t>
            </a:r>
            <a:r>
              <a:rPr lang="en" sz="1600" dirty="0" smtClean="0">
                <a:latin typeface="Palatino Linotype" pitchFamily="18" charset="0"/>
              </a:rPr>
              <a:t> </a:t>
            </a:r>
            <a:r>
              <a:rPr lang="en" sz="1600" dirty="0" err="1" smtClean="0">
                <a:latin typeface="Palatino Linotype" pitchFamily="18" charset="0"/>
              </a:rPr>
              <a:t>peptides </a:t>
            </a:r>
            <a:r>
              <a:rPr lang="en" sz="1600" dirty="0" smtClean="0">
                <a:latin typeface="Palatino Linotype" pitchFamily="18" charset="0"/>
              </a:rPr>
              <a:t>that lead to </a:t>
            </a:r>
            <a:r>
              <a:rPr lang="en" sz="1600" dirty="0" err="1" smtClean="0">
                <a:latin typeface="Palatino Linotype" pitchFamily="18" charset="0"/>
              </a:rPr>
              <a:t>vasodilatation </a:t>
            </a:r>
            <a:r>
              <a:rPr lang="en" sz="1600" dirty="0" smtClean="0">
                <a:latin typeface="Palatino Linotype" pitchFamily="18" charset="0"/>
              </a:rPr>
              <a:t>and increased </a:t>
            </a:r>
            <a:r>
              <a:rPr lang="en" sz="1600" dirty="0" err="1" smtClean="0">
                <a:latin typeface="Palatino Linotype" pitchFamily="18" charset="0"/>
              </a:rPr>
              <a:t>permeability </a:t>
            </a:r>
            <a:r>
              <a:rPr lang="en" sz="1600" dirty="0" smtClean="0">
                <a:latin typeface="Palatino Linotype" pitchFamily="18" charset="0"/>
              </a:rPr>
              <a:t>of blood vessels</a:t>
            </a:r>
          </a:p>
          <a:p>
            <a:pPr>
              <a:lnSpc>
                <a:spcPct val="150000"/>
              </a:lnSpc>
              <a:buFont typeface="Wingdings" pitchFamily="2" charset="2"/>
              <a:buChar char="Ø"/>
            </a:pPr>
            <a:r>
              <a:rPr lang="en" sz="1600" dirty="0" smtClean="0">
                <a:latin typeface="Palatino Linotype" pitchFamily="18" charset="0"/>
              </a:rPr>
              <a:t>Systemic effects of proteolytic and lipolytic enzymes released into circulation</a:t>
            </a:r>
            <a:endParaRPr lang="en-US"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109282577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6712"/>
            <a:ext cx="8686800" cy="4525963"/>
          </a:xfrm>
        </p:spPr>
        <p:txBody>
          <a:bodyPr>
            <a:normAutofit/>
          </a:bodyPr>
          <a:lstStyle/>
          <a:p>
            <a:pPr>
              <a:lnSpc>
                <a:spcPct val="160000"/>
              </a:lnSpc>
            </a:pPr>
            <a:r>
              <a:rPr lang="en" sz="1600" dirty="0" smtClean="0">
                <a:latin typeface="Palatino Linotype" pitchFamily="18" charset="0"/>
              </a:rPr>
              <a:t>Perforation of the stomach or </a:t>
            </a:r>
            <a:r>
              <a:rPr lang="en" sz="1600" smtClean="0">
                <a:latin typeface="Palatino Linotype" pitchFamily="18" charset="0"/>
              </a:rPr>
              <a:t>duodenum </a:t>
            </a:r>
            <a:r>
              <a:rPr lang="en" sz="1600" dirty="0" smtClean="0">
                <a:latin typeface="Palatino Linotype" pitchFamily="18" charset="0"/>
              </a:rPr>
              <a:t>(native X-ray of the abdomen: </a:t>
            </a:r>
            <a:r>
              <a:rPr lang="en" sz="1600" smtClean="0">
                <a:latin typeface="Palatino Linotype" pitchFamily="18" charset="0"/>
              </a:rPr>
              <a:t>signs </a:t>
            </a:r>
            <a:r>
              <a:rPr lang="en" sz="1600" dirty="0" smtClean="0">
                <a:latin typeface="Palatino Linotype" pitchFamily="18" charset="0"/>
              </a:rPr>
              <a:t>of </a:t>
            </a:r>
            <a:r>
              <a:rPr lang="en" sz="1600" smtClean="0">
                <a:latin typeface="Palatino Linotype" pitchFamily="18" charset="0"/>
              </a:rPr>
              <a:t>pneumoperitoneum </a:t>
            </a:r>
            <a:r>
              <a:rPr lang="en" sz="1600" dirty="0" smtClean="0">
                <a:latin typeface="Palatino Linotype" pitchFamily="18" charset="0"/>
              </a:rPr>
              <a:t>)</a:t>
            </a:r>
            <a:endParaRPr lang="x-none" sz="1600" dirty="0" smtClean="0">
              <a:latin typeface="Palatino Linotype" pitchFamily="18" charset="0"/>
            </a:endParaRPr>
          </a:p>
          <a:p>
            <a:pPr>
              <a:lnSpc>
                <a:spcPct val="160000"/>
              </a:lnSpc>
            </a:pPr>
            <a:r>
              <a:rPr lang="en" sz="1600" smtClean="0">
                <a:latin typeface="Palatino Linotype" pitchFamily="18" charset="0"/>
              </a:rPr>
              <a:t>Biliary colic </a:t>
            </a:r>
            <a:r>
              <a:rPr lang="en" sz="1600" dirty="0" smtClean="0">
                <a:latin typeface="Palatino Linotype" pitchFamily="18" charset="0"/>
              </a:rPr>
              <a:t>( </a:t>
            </a:r>
            <a:r>
              <a:rPr lang="en" sz="1600" smtClean="0">
                <a:latin typeface="Palatino Linotype" pitchFamily="18" charset="0"/>
              </a:rPr>
              <a:t>the pain </a:t>
            </a:r>
            <a:r>
              <a:rPr lang="en" sz="1600" dirty="0" smtClean="0">
                <a:latin typeface="Palatino Linotype" pitchFamily="18" charset="0"/>
              </a:rPr>
              <a:t>is below the right rib cage and </a:t>
            </a:r>
            <a:r>
              <a:rPr lang="en" sz="1600" err="1" smtClean="0">
                <a:latin typeface="Palatino Linotype" pitchFamily="18" charset="0"/>
              </a:rPr>
              <a:t>Murphy's </a:t>
            </a:r>
            <a:r>
              <a:rPr lang="en" sz="1600" smtClean="0">
                <a:latin typeface="Palatino Linotype" pitchFamily="18" charset="0"/>
              </a:rPr>
              <a:t>sign is positive </a:t>
            </a:r>
            <a:r>
              <a:rPr lang="en" sz="1600" dirty="0" smtClean="0">
                <a:latin typeface="Palatino Linotype" pitchFamily="18" charset="0"/>
              </a:rPr>
              <a:t>)</a:t>
            </a:r>
            <a:endParaRPr lang="x-none" sz="1600" dirty="0" smtClean="0">
              <a:latin typeface="Palatino Linotype" pitchFamily="18" charset="0"/>
            </a:endParaRPr>
          </a:p>
          <a:p>
            <a:pPr>
              <a:lnSpc>
                <a:spcPct val="160000"/>
              </a:lnSpc>
            </a:pPr>
            <a:r>
              <a:rPr lang="en" sz="1600" smtClean="0">
                <a:latin typeface="Palatino Linotype" pitchFamily="18" charset="0"/>
              </a:rPr>
              <a:t>Ileus </a:t>
            </a:r>
            <a:r>
              <a:rPr lang="en" sz="1600" dirty="0" smtClean="0">
                <a:latin typeface="Palatino Linotype" pitchFamily="18" charset="0"/>
              </a:rPr>
              <a:t>(native abdominal X-ray: air-liquid levels)</a:t>
            </a:r>
          </a:p>
          <a:p>
            <a:pPr>
              <a:lnSpc>
                <a:spcPct val="160000"/>
              </a:lnSpc>
            </a:pPr>
            <a:r>
              <a:rPr lang="en" sz="1600" smtClean="0">
                <a:latin typeface="Palatino Linotype" pitchFamily="18" charset="0"/>
              </a:rPr>
              <a:t>Infarction of </a:t>
            </a:r>
            <a:r>
              <a:rPr lang="en" sz="1600" dirty="0" smtClean="0">
                <a:latin typeface="Palatino Linotype" pitchFamily="18" charset="0"/>
              </a:rPr>
              <a:t>the lower </a:t>
            </a:r>
            <a:r>
              <a:rPr lang="en" sz="1600" smtClean="0">
                <a:latin typeface="Palatino Linotype" pitchFamily="18" charset="0"/>
              </a:rPr>
              <a:t>wall of the myocardium </a:t>
            </a:r>
            <a:r>
              <a:rPr lang="en" sz="1600" dirty="0" smtClean="0">
                <a:latin typeface="Palatino Linotype" pitchFamily="18" charset="0"/>
              </a:rPr>
              <a:t>(changes in the ECG record)</a:t>
            </a:r>
            <a:endParaRPr lang="x-none" sz="1600" dirty="0" smtClean="0">
              <a:latin typeface="Palatino Linotype" pitchFamily="18" charset="0"/>
            </a:endParaRPr>
          </a:p>
          <a:p>
            <a:pPr>
              <a:lnSpc>
                <a:spcPct val="160000"/>
              </a:lnSpc>
            </a:pPr>
            <a:r>
              <a:rPr lang="en" sz="1600" dirty="0" smtClean="0">
                <a:latin typeface="Palatino Linotype" pitchFamily="18" charset="0"/>
              </a:rPr>
              <a:t>Dissecting aortic </a:t>
            </a:r>
            <a:r>
              <a:rPr lang="en" sz="1600" dirty="0" err="1" smtClean="0">
                <a:latin typeface="Palatino Linotype" pitchFamily="18" charset="0"/>
              </a:rPr>
              <a:t>aneurysm</a:t>
            </a:r>
          </a:p>
          <a:p>
            <a:pPr>
              <a:lnSpc>
                <a:spcPct val="160000"/>
              </a:lnSpc>
            </a:pPr>
            <a:r>
              <a:rPr lang="en" sz="1600" dirty="0" smtClean="0">
                <a:latin typeface="Palatino Linotype" pitchFamily="18" charset="0"/>
              </a:rPr>
              <a:t>Thrombosis of the mesenteric arteries, but here </a:t>
            </a:r>
            <a:r>
              <a:rPr lang="en" sz="1600" dirty="0" err="1" smtClean="0">
                <a:latin typeface="Palatino Linotype" pitchFamily="18" charset="0"/>
              </a:rPr>
              <a:t>peristalsis is </a:t>
            </a:r>
            <a:r>
              <a:rPr lang="en" sz="1600" dirty="0" smtClean="0">
                <a:latin typeface="Palatino Linotype" pitchFamily="18" charset="0"/>
              </a:rPr>
              <a:t>audible, </a:t>
            </a:r>
            <a:r>
              <a:rPr lang="en" sz="1600" dirty="0" err="1" smtClean="0">
                <a:latin typeface="Palatino Linotype" pitchFamily="18" charset="0"/>
              </a:rPr>
              <a:t>leukocytosis </a:t>
            </a:r>
            <a:r>
              <a:rPr lang="en" sz="1600" dirty="0" smtClean="0">
                <a:latin typeface="Palatino Linotype" pitchFamily="18" charset="0"/>
              </a:rPr>
              <a:t>and fresh blood in the stool</a:t>
            </a:r>
          </a:p>
          <a:p>
            <a:pPr>
              <a:lnSpc>
                <a:spcPct val="160000"/>
              </a:lnSpc>
            </a:pPr>
            <a:r>
              <a:rPr lang="en" sz="1600" dirty="0" smtClean="0">
                <a:latin typeface="Palatino Linotype" pitchFamily="18" charset="0"/>
              </a:rPr>
              <a:t>Ectopic pregnancy</a:t>
            </a:r>
          </a:p>
          <a:p>
            <a:pPr>
              <a:lnSpc>
                <a:spcPct val="160000"/>
              </a:lnSpc>
            </a:pPr>
            <a:endParaRPr lang="en-US" sz="1600" dirty="0"/>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DIFFERENTIAL DIAGNOSIS</a:t>
            </a:r>
            <a:endParaRPr lang="ru-RU" sz="2000" b="1" dirty="0" smtClean="0">
              <a:latin typeface="Palatino Linotype" pitchFamily="18" charset="0"/>
            </a:endParaRPr>
          </a:p>
        </p:txBody>
      </p:sp>
    </p:spTree>
    <p:extLst>
      <p:ext uri="{BB962C8B-B14F-4D97-AF65-F5344CB8AC3E}">
        <p14:creationId xmlns="" xmlns:p14="http://schemas.microsoft.com/office/powerpoint/2010/main" val="9533073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08720"/>
            <a:ext cx="8396536" cy="4525963"/>
          </a:xfrm>
        </p:spPr>
        <p:txBody>
          <a:bodyPr>
            <a:noAutofit/>
          </a:bodyPr>
          <a:lstStyle/>
          <a:p>
            <a:pPr>
              <a:lnSpc>
                <a:spcPct val="160000"/>
              </a:lnSpc>
              <a:buFont typeface="Wingdings" pitchFamily="2" charset="2"/>
              <a:buChar char="Ø"/>
            </a:pPr>
            <a:r>
              <a:rPr lang="en" sz="1400" b="1" dirty="0" smtClean="0">
                <a:latin typeface="Palatino Linotype" pitchFamily="18" charset="0"/>
              </a:rPr>
              <a:t>Serum </a:t>
            </a:r>
            <a:r>
              <a:rPr lang="en" sz="1400" b="1" smtClean="0">
                <a:latin typeface="Palatino Linotype" pitchFamily="18" charset="0"/>
              </a:rPr>
              <a:t>amylase </a:t>
            </a:r>
            <a:r>
              <a:rPr lang="en" sz="1400" b="1" dirty="0" smtClean="0">
                <a:latin typeface="Palatino Linotype" pitchFamily="18" charset="0"/>
              </a:rPr>
              <a:t>: </a:t>
            </a:r>
            <a:r>
              <a:rPr lang="en" sz="1400" dirty="0" smtClean="0">
                <a:latin typeface="Palatino Linotype" pitchFamily="18" charset="0"/>
              </a:rPr>
              <a:t>values three times higher than normal; </a:t>
            </a:r>
            <a:r>
              <a:rPr lang="en" sz="1400" smtClean="0">
                <a:latin typeface="Palatino Linotype" pitchFamily="18" charset="0"/>
              </a:rPr>
              <a:t>in </a:t>
            </a:r>
            <a:r>
              <a:rPr lang="en" sz="1400" dirty="0" smtClean="0">
                <a:latin typeface="Palatino Linotype" pitchFamily="18" charset="0"/>
              </a:rPr>
              <a:t>over 75% of patients</a:t>
            </a:r>
          </a:p>
          <a:p>
            <a:pPr>
              <a:lnSpc>
                <a:spcPct val="160000"/>
              </a:lnSpc>
              <a:buFont typeface="Wingdings" pitchFamily="2" charset="2"/>
              <a:buChar char="Ø"/>
            </a:pPr>
            <a:r>
              <a:rPr lang="en" sz="1400" dirty="0" smtClean="0">
                <a:latin typeface="Palatino Linotype" pitchFamily="18" charset="0"/>
              </a:rPr>
              <a:t>After 48 to 72 hours they tend to return to normal</a:t>
            </a:r>
          </a:p>
          <a:p>
            <a:pPr>
              <a:lnSpc>
                <a:spcPct val="160000"/>
              </a:lnSpc>
              <a:buFont typeface="Wingdings" pitchFamily="2" charset="2"/>
              <a:buChar char="Ø"/>
            </a:pPr>
            <a:r>
              <a:rPr lang="en" sz="1400" dirty="0" smtClean="0">
                <a:latin typeface="Palatino Linotype" pitchFamily="18" charset="0"/>
              </a:rPr>
              <a:t>Pancreatic isoamylase and lipase may be elevated for 7 to 14 days</a:t>
            </a:r>
            <a:endParaRPr lang="x-none" sz="1400" dirty="0" smtClean="0">
              <a:latin typeface="Palatino Linotype" pitchFamily="18" charset="0"/>
            </a:endParaRPr>
          </a:p>
          <a:p>
            <a:pPr>
              <a:lnSpc>
                <a:spcPct val="160000"/>
              </a:lnSpc>
            </a:pPr>
            <a:r>
              <a:rPr lang="en" sz="1400" dirty="0" smtClean="0">
                <a:latin typeface="Palatino Linotype" pitchFamily="18" charset="0"/>
              </a:rPr>
              <a:t>Normal values of amylase are found in exacerbation of chronic alcoholic pancreatitis and in acute pancreatitis caused by </a:t>
            </a:r>
            <a:r>
              <a:rPr lang="en" sz="1400" dirty="0" err="1" smtClean="0">
                <a:latin typeface="Palatino Linotype" pitchFamily="18" charset="0"/>
              </a:rPr>
              <a:t>hyperlipoproteinemia.</a:t>
            </a:r>
            <a:endParaRPr lang="x-none" sz="1400" dirty="0" smtClean="0">
              <a:latin typeface="Palatino Linotype" pitchFamily="18" charset="0"/>
            </a:endParaRPr>
          </a:p>
          <a:p>
            <a:pPr>
              <a:lnSpc>
                <a:spcPct val="160000"/>
              </a:lnSpc>
            </a:pPr>
            <a:r>
              <a:rPr lang="en" sz="1400" dirty="0" smtClean="0">
                <a:latin typeface="Palatino Linotype" pitchFamily="18" charset="0"/>
              </a:rPr>
              <a:t>Elevated values of a </a:t>
            </a:r>
            <a:r>
              <a:rPr lang="en" sz="1400" smtClean="0">
                <a:latin typeface="Palatino Linotype" pitchFamily="18" charset="0"/>
              </a:rPr>
              <a:t>milase </a:t>
            </a:r>
            <a:r>
              <a:rPr lang="en" sz="1400" dirty="0" smtClean="0">
                <a:latin typeface="Palatino Linotype" pitchFamily="18" charset="0"/>
              </a:rPr>
              <a:t>can </a:t>
            </a:r>
            <a:r>
              <a:rPr lang="en" sz="1400" smtClean="0">
                <a:latin typeface="Palatino Linotype" pitchFamily="18" charset="0"/>
              </a:rPr>
              <a:t>be found </a:t>
            </a:r>
            <a:r>
              <a:rPr lang="en" sz="1400" dirty="0" smtClean="0">
                <a:latin typeface="Palatino Linotype" pitchFamily="18" charset="0"/>
              </a:rPr>
              <a:t>in other diseases of the abdominal organs ( biliary tract diseases, </a:t>
            </a:r>
            <a:r>
              <a:rPr lang="en" sz="1400" smtClean="0">
                <a:latin typeface="Palatino Linotype" pitchFamily="18" charset="0"/>
              </a:rPr>
              <a:t>perforation and </a:t>
            </a:r>
            <a:r>
              <a:rPr lang="en" sz="1400" dirty="0" smtClean="0">
                <a:latin typeface="Palatino Linotype" pitchFamily="18" charset="0"/>
              </a:rPr>
              <a:t>penetration of peptic ulcer, intestinal obstruction, </a:t>
            </a:r>
            <a:r>
              <a:rPr lang="en" sz="1400" smtClean="0">
                <a:latin typeface="Palatino Linotype" pitchFamily="18" charset="0"/>
              </a:rPr>
              <a:t>intestinal infarction, </a:t>
            </a:r>
            <a:r>
              <a:rPr lang="en" sz="1400" dirty="0" smtClean="0">
                <a:latin typeface="Palatino Linotype" pitchFamily="18" charset="0"/>
              </a:rPr>
              <a:t>ectopic pregnancy, peritonitis...), but also in extra-abdominal diseases (salivary gland diseases, burns). , bronchial carcinoma...), so they are not strictly specific for acute pancreatitis</a:t>
            </a:r>
          </a:p>
          <a:p>
            <a:pPr>
              <a:lnSpc>
                <a:spcPct val="160000"/>
              </a:lnSpc>
            </a:pPr>
            <a:r>
              <a:rPr lang="en" sz="1400" dirty="0" smtClean="0">
                <a:latin typeface="Palatino Linotype" pitchFamily="18" charset="0"/>
              </a:rPr>
              <a:t>Patients with acidosis may have falsely elevated serum amylase</a:t>
            </a:r>
            <a:endParaRPr lang="x-none" sz="1400" dirty="0" smtClean="0">
              <a:latin typeface="Palatino Linotype" pitchFamily="18" charset="0"/>
            </a:endParaRPr>
          </a:p>
          <a:p>
            <a:pPr>
              <a:lnSpc>
                <a:spcPct val="160000"/>
              </a:lnSpc>
            </a:pPr>
            <a:r>
              <a:rPr lang="en" sz="1400" dirty="0" err="1" smtClean="0">
                <a:latin typeface="Palatino Linotype" pitchFamily="18" charset="0"/>
              </a:rPr>
              <a:t>Macroamylasemia </a:t>
            </a:r>
            <a:r>
              <a:rPr lang="en" sz="1400" dirty="0" smtClean="0">
                <a:latin typeface="Palatino Linotype" pitchFamily="18" charset="0"/>
              </a:rPr>
              <a:t>- a disorder in which </a:t>
            </a:r>
            <a:r>
              <a:rPr lang="en" sz="1400" smtClean="0">
                <a:latin typeface="Palatino Linotype" pitchFamily="18" charset="0"/>
              </a:rPr>
              <a:t>amylase </a:t>
            </a:r>
            <a:r>
              <a:rPr lang="en" sz="1400" dirty="0" smtClean="0">
                <a:latin typeface="Palatino Linotype" pitchFamily="18" charset="0"/>
              </a:rPr>
              <a:t>" </a:t>
            </a:r>
            <a:r>
              <a:rPr lang="en" sz="1400" smtClean="0">
                <a:latin typeface="Palatino Linotype" pitchFamily="18" charset="0"/>
              </a:rPr>
              <a:t>sticks </a:t>
            </a:r>
            <a:r>
              <a:rPr lang="en" sz="1400" dirty="0" smtClean="0">
                <a:latin typeface="Palatino Linotype" pitchFamily="18" charset="0"/>
              </a:rPr>
              <a:t>" </a:t>
            </a:r>
            <a:r>
              <a:rPr lang="en" sz="1400" smtClean="0">
                <a:latin typeface="Palatino Linotype" pitchFamily="18" charset="0"/>
              </a:rPr>
              <a:t>to immunoglobulin, </a:t>
            </a:r>
            <a:r>
              <a:rPr lang="en" sz="1400" dirty="0" smtClean="0">
                <a:latin typeface="Palatino Linotype" pitchFamily="18" charset="0"/>
              </a:rPr>
              <a:t>the resulting complex is too large so it is not filtered in the renal </a:t>
            </a:r>
            <a:r>
              <a:rPr lang="en" sz="1400" dirty="0" err="1" smtClean="0">
                <a:latin typeface="Palatino Linotype" pitchFamily="18" charset="0"/>
              </a:rPr>
              <a:t>glomerulus </a:t>
            </a:r>
            <a:r>
              <a:rPr lang="en" sz="1400" dirty="0" smtClean="0">
                <a:latin typeface="Palatino Linotype" pitchFamily="18" charset="0"/>
              </a:rPr>
              <a:t>, the concentration </a:t>
            </a:r>
            <a:r>
              <a:rPr lang="en" sz="1400" dirty="0" err="1" smtClean="0">
                <a:latin typeface="Palatino Linotype" pitchFamily="18" charset="0"/>
              </a:rPr>
              <a:t>of amylase </a:t>
            </a:r>
            <a:r>
              <a:rPr lang="en" sz="1400" dirty="0" smtClean="0">
                <a:latin typeface="Palatino Linotype" pitchFamily="18" charset="0"/>
              </a:rPr>
              <a:t>in the serum is increased, and decreased in the urine</a:t>
            </a:r>
            <a:endParaRPr lang="en-US" sz="1400" dirty="0"/>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LABORATORY DIAGNOSIS</a:t>
            </a:r>
            <a:endParaRPr lang="ru-RU" sz="2000" b="1" dirty="0" smtClean="0">
              <a:latin typeface="Palatino Linotype" pitchFamily="18" charset="0"/>
            </a:endParaRPr>
          </a:p>
        </p:txBody>
      </p:sp>
    </p:spTree>
    <p:extLst>
      <p:ext uri="{BB962C8B-B14F-4D97-AF65-F5344CB8AC3E}">
        <p14:creationId xmlns="" xmlns:p14="http://schemas.microsoft.com/office/powerpoint/2010/main" val="392283329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36712"/>
            <a:ext cx="8392344" cy="5760640"/>
          </a:xfrm>
        </p:spPr>
        <p:txBody>
          <a:bodyPr>
            <a:normAutofit fontScale="62500" lnSpcReduction="20000"/>
          </a:bodyPr>
          <a:lstStyle/>
          <a:p>
            <a:pPr>
              <a:lnSpc>
                <a:spcPct val="170000"/>
              </a:lnSpc>
              <a:buFont typeface="Wingdings" pitchFamily="2" charset="2"/>
              <a:buChar char="Ø"/>
            </a:pPr>
            <a:r>
              <a:rPr lang="en" sz="2600" b="1" dirty="0" err="1" smtClean="0">
                <a:latin typeface="Palatino Linotype" pitchFamily="18" charset="0"/>
              </a:rPr>
              <a:t>Radiography </a:t>
            </a:r>
            <a:r>
              <a:rPr lang="en" sz="2600" b="1" dirty="0" smtClean="0">
                <a:latin typeface="Palatino Linotype" pitchFamily="18" charset="0"/>
              </a:rPr>
              <a:t>of the abdomen</a:t>
            </a:r>
          </a:p>
          <a:p>
            <a:pPr>
              <a:lnSpc>
                <a:spcPct val="170000"/>
              </a:lnSpc>
              <a:buFont typeface="Wingdings" pitchFamily="2" charset="2"/>
              <a:buChar char="§"/>
            </a:pPr>
            <a:r>
              <a:rPr lang="en" sz="2600" dirty="0" smtClean="0">
                <a:latin typeface="Palatino Linotype" pitchFamily="18" charset="0"/>
              </a:rPr>
              <a:t>The released </a:t>
            </a:r>
            <a:r>
              <a:rPr lang="en" sz="2600" dirty="0" err="1" smtClean="0">
                <a:latin typeface="Palatino Linotype" pitchFamily="18" charset="0"/>
              </a:rPr>
              <a:t>exudate </a:t>
            </a:r>
            <a:r>
              <a:rPr lang="en" sz="2600" dirty="0" smtClean="0">
                <a:latin typeface="Palatino Linotype" pitchFamily="18" charset="0"/>
              </a:rPr>
              <a:t>spreads from the anterior </a:t>
            </a:r>
            <a:r>
              <a:rPr lang="en" sz="2600" dirty="0" err="1" smtClean="0">
                <a:latin typeface="Palatino Linotype" pitchFamily="18" charset="0"/>
              </a:rPr>
              <a:t>pararenal </a:t>
            </a:r>
            <a:r>
              <a:rPr lang="en" sz="2600" dirty="0" smtClean="0">
                <a:latin typeface="Palatino Linotype" pitchFamily="18" charset="0"/>
              </a:rPr>
              <a:t>space towards </a:t>
            </a:r>
            <a:r>
              <a:rPr lang="en" sz="2600" dirty="0" err="1" smtClean="0">
                <a:latin typeface="Palatino Linotype" pitchFamily="18" charset="0"/>
              </a:rPr>
              <a:t>the omental </a:t>
            </a:r>
            <a:r>
              <a:rPr lang="en" sz="2600" dirty="0" smtClean="0">
                <a:latin typeface="Palatino Linotype" pitchFamily="18" charset="0"/>
              </a:rPr>
              <a:t>bursa and pushes the posterior </a:t>
            </a:r>
            <a:r>
              <a:rPr lang="en" sz="2600" dirty="0">
                <a:latin typeface="Palatino Linotype" pitchFamily="18" charset="0"/>
              </a:rPr>
              <a:t>gastric </a:t>
            </a:r>
            <a:r>
              <a:rPr lang="en" sz="2600" dirty="0" smtClean="0">
                <a:latin typeface="Palatino Linotype" pitchFamily="18" charset="0"/>
              </a:rPr>
              <a:t>wall forward</a:t>
            </a:r>
          </a:p>
          <a:p>
            <a:pPr>
              <a:lnSpc>
                <a:spcPct val="170000"/>
              </a:lnSpc>
            </a:pPr>
            <a:r>
              <a:rPr lang="en" sz="2600" b="1" dirty="0" smtClean="0">
                <a:latin typeface="Palatino Linotype" pitchFamily="18" charset="0"/>
              </a:rPr>
              <a:t>( sentinel gyrus) </a:t>
            </a:r>
            <a:r>
              <a:rPr lang="en" sz="2600" dirty="0" smtClean="0">
                <a:latin typeface="Palatino Linotype" pitchFamily="18" charset="0"/>
              </a:rPr>
              <a:t>may be seen as the exudate spreads to the mesentery of the small intestine.</a:t>
            </a:r>
          </a:p>
          <a:p>
            <a:pPr>
              <a:lnSpc>
                <a:spcPct val="170000"/>
              </a:lnSpc>
            </a:pPr>
            <a:r>
              <a:rPr lang="en" sz="2600" dirty="0" smtClean="0">
                <a:latin typeface="Palatino Linotype" pitchFamily="18" charset="0"/>
              </a:rPr>
              <a:t>A typical sign is a cut-off colon ( </a:t>
            </a:r>
            <a:r>
              <a:rPr lang="en" sz="2600" dirty="0" err="1" smtClean="0">
                <a:latin typeface="Palatino Linotype" pitchFamily="18" charset="0"/>
              </a:rPr>
              <a:t>colon</a:t>
            </a:r>
            <a:r>
              <a:rPr lang="en" sz="2600" dirty="0" smtClean="0">
                <a:latin typeface="Palatino Linotype" pitchFamily="18" charset="0"/>
              </a:rPr>
              <a:t> </a:t>
            </a:r>
            <a:r>
              <a:rPr lang="en" sz="2600" dirty="0" err="1" smtClean="0">
                <a:latin typeface="Palatino Linotype" pitchFamily="18" charset="0"/>
              </a:rPr>
              <a:t>cut </a:t>
            </a:r>
            <a:r>
              <a:rPr lang="en" sz="2600" dirty="0" smtClean="0">
                <a:latin typeface="Palatino Linotype" pitchFamily="18" charset="0"/>
              </a:rPr>
              <a:t>of </a:t>
            </a:r>
            <a:r>
              <a:rPr lang="en" sz="2600" dirty="0" err="1">
                <a:latin typeface="Palatino Linotype" pitchFamily="18" charset="0"/>
              </a:rPr>
              <a:t>s </a:t>
            </a:r>
            <a:r>
              <a:rPr lang="en" sz="2600" dirty="0" err="1" smtClean="0">
                <a:latin typeface="Palatino Linotype" pitchFamily="18" charset="0"/>
              </a:rPr>
              <a:t>ign </a:t>
            </a:r>
            <a:r>
              <a:rPr lang="en" sz="2600" dirty="0" smtClean="0">
                <a:latin typeface="Palatino Linotype" pitchFamily="18" charset="0"/>
              </a:rPr>
              <a:t>), that is, dilation of the ascending column occurs. Dilation occurs due to spasm of the transverse colon, as exudate accumulates</a:t>
            </a:r>
          </a:p>
          <a:p>
            <a:pPr>
              <a:lnSpc>
                <a:spcPct val="170000"/>
              </a:lnSpc>
            </a:pPr>
            <a:r>
              <a:rPr lang="en" sz="2600" dirty="0" smtClean="0">
                <a:latin typeface="Palatino Linotype" pitchFamily="18" charset="0"/>
              </a:rPr>
              <a:t>Inflammation mainly </a:t>
            </a:r>
            <a:r>
              <a:rPr lang="en" sz="2600" smtClean="0">
                <a:latin typeface="Palatino Linotype" pitchFamily="18" charset="0"/>
              </a:rPr>
              <a:t>of the tail of the pancreas </a:t>
            </a:r>
            <a:r>
              <a:rPr lang="en" sz="2600" dirty="0" smtClean="0">
                <a:latin typeface="Palatino Linotype" pitchFamily="18" charset="0"/>
              </a:rPr>
              <a:t>: </a:t>
            </a:r>
            <a:r>
              <a:rPr lang="en" sz="2600" smtClean="0">
                <a:latin typeface="Palatino Linotype" pitchFamily="18" charset="0"/>
              </a:rPr>
              <a:t>the exudate </a:t>
            </a:r>
            <a:r>
              <a:rPr lang="en" sz="2600" dirty="0" smtClean="0">
                <a:latin typeface="Palatino Linotype" pitchFamily="18" charset="0"/>
              </a:rPr>
              <a:t>descends to the descending colon, </a:t>
            </a:r>
            <a:r>
              <a:rPr lang="en" sz="2600" dirty="0" err="1" smtClean="0">
                <a:latin typeface="Palatino Linotype" pitchFamily="18" charset="0"/>
              </a:rPr>
              <a:t>spasm </a:t>
            </a:r>
            <a:r>
              <a:rPr lang="en" sz="2600" dirty="0" smtClean="0">
                <a:latin typeface="Palatino Linotype" pitchFamily="18" charset="0"/>
              </a:rPr>
              <a:t>of that part of the colon occurs and the consequent </a:t>
            </a:r>
            <a:r>
              <a:rPr lang="en" sz="2600" dirty="0" err="1" smtClean="0">
                <a:latin typeface="Palatino Linotype" pitchFamily="18" charset="0"/>
              </a:rPr>
              <a:t>dilatation </a:t>
            </a:r>
            <a:r>
              <a:rPr lang="en" sz="2600" dirty="0" smtClean="0">
                <a:latin typeface="Palatino Linotype" pitchFamily="18" charset="0"/>
              </a:rPr>
              <a:t>of the transverse colon</a:t>
            </a:r>
          </a:p>
          <a:p>
            <a:pPr>
              <a:lnSpc>
                <a:spcPct val="170000"/>
              </a:lnSpc>
              <a:buFont typeface="Wingdings" pitchFamily="2" charset="2"/>
              <a:buChar char="Ø"/>
            </a:pPr>
            <a:r>
              <a:rPr lang="en" sz="2600" b="1" dirty="0" smtClean="0">
                <a:latin typeface="Palatino Linotype" pitchFamily="18" charset="0"/>
              </a:rPr>
              <a:t>Lung X-ray</a:t>
            </a:r>
          </a:p>
          <a:p>
            <a:pPr>
              <a:lnSpc>
                <a:spcPct val="170000"/>
              </a:lnSpc>
            </a:pPr>
            <a:r>
              <a:rPr lang="en" sz="2600" dirty="0" smtClean="0">
                <a:latin typeface="Palatino Linotype" pitchFamily="18" charset="0"/>
              </a:rPr>
              <a:t>Atelectasis</a:t>
            </a:r>
          </a:p>
          <a:p>
            <a:pPr>
              <a:lnSpc>
                <a:spcPct val="170000"/>
              </a:lnSpc>
            </a:pPr>
            <a:r>
              <a:rPr lang="en" sz="2600" dirty="0" smtClean="0">
                <a:latin typeface="Palatino Linotype" pitchFamily="18" charset="0"/>
              </a:rPr>
              <a:t>Pleural and </a:t>
            </a:r>
            <a:r>
              <a:rPr lang="en" sz="2600" smtClean="0">
                <a:latin typeface="Palatino Linotype" pitchFamily="18" charset="0"/>
              </a:rPr>
              <a:t>sinus </a:t>
            </a:r>
            <a:r>
              <a:rPr lang="en" sz="2600" dirty="0" smtClean="0">
                <a:latin typeface="Palatino Linotype" pitchFamily="18" charset="0"/>
              </a:rPr>
              <a:t>on the left or both sides</a:t>
            </a:r>
          </a:p>
          <a:p>
            <a:endParaRPr lang="en-US" dirty="0"/>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visualization methods</a:t>
            </a:r>
            <a:endParaRPr lang="ru-RU" sz="2000" b="1" dirty="0" smtClean="0">
              <a:latin typeface="Palatino Linotype" pitchFamily="18" charset="0"/>
            </a:endParaRPr>
          </a:p>
        </p:txBody>
      </p:sp>
    </p:spTree>
    <p:extLst>
      <p:ext uri="{BB962C8B-B14F-4D97-AF65-F5344CB8AC3E}">
        <p14:creationId xmlns="" xmlns:p14="http://schemas.microsoft.com/office/powerpoint/2010/main" val="11120113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95400"/>
            <a:ext cx="8839200" cy="5334000"/>
          </a:xfrm>
        </p:spPr>
        <p:txBody>
          <a:bodyPr>
            <a:normAutofit fontScale="77500" lnSpcReduction="20000"/>
          </a:bodyPr>
          <a:lstStyle/>
          <a:p>
            <a:pPr>
              <a:lnSpc>
                <a:spcPct val="150000"/>
              </a:lnSpc>
            </a:pPr>
            <a:r>
              <a:rPr lang="en" sz="2100" b="1" dirty="0" smtClean="0">
                <a:latin typeface="Palatino Linotype" pitchFamily="18" charset="0"/>
              </a:rPr>
              <a:t>Abdominal ultrasound </a:t>
            </a:r>
            <a:r>
              <a:rPr lang="en" sz="2100" dirty="0" smtClean="0">
                <a:latin typeface="Palatino Linotype" pitchFamily="18" charset="0"/>
              </a:rPr>
              <a:t>: it </a:t>
            </a:r>
            <a:r>
              <a:rPr lang="en" sz="2100" smtClean="0">
                <a:latin typeface="Palatino Linotype" pitchFamily="18" charset="0"/>
              </a:rPr>
              <a:t>should </a:t>
            </a:r>
            <a:r>
              <a:rPr lang="en" sz="2100" dirty="0" smtClean="0">
                <a:latin typeface="Palatino Linotype" pitchFamily="18" charset="0"/>
              </a:rPr>
              <a:t>be done within the first 24 hours of </a:t>
            </a:r>
            <a:r>
              <a:rPr lang="en" sz="2100" dirty="0" err="1" smtClean="0">
                <a:latin typeface="Palatino Linotype" pitchFamily="18" charset="0"/>
              </a:rPr>
              <a:t>hospitalization</a:t>
            </a:r>
            <a:endParaRPr lang="x-none" sz="2100" dirty="0" smtClean="0">
              <a:latin typeface="Palatino Linotype" pitchFamily="18" charset="0"/>
            </a:endParaRPr>
          </a:p>
          <a:p>
            <a:pPr>
              <a:lnSpc>
                <a:spcPct val="150000"/>
              </a:lnSpc>
            </a:pPr>
            <a:r>
              <a:rPr lang="en" sz="2100" dirty="0" err="1" smtClean="0">
                <a:latin typeface="Palatino Linotype" pitchFamily="18" charset="0"/>
              </a:rPr>
              <a:t>edematous </a:t>
            </a:r>
            <a:r>
              <a:rPr lang="en" sz="2100" dirty="0" smtClean="0">
                <a:latin typeface="Palatino Linotype" pitchFamily="18" charset="0"/>
              </a:rPr>
              <a:t>pancreas is most often found</a:t>
            </a:r>
          </a:p>
          <a:p>
            <a:pPr>
              <a:lnSpc>
                <a:spcPct val="150000"/>
              </a:lnSpc>
            </a:pPr>
            <a:r>
              <a:rPr lang="en" sz="2100" dirty="0" smtClean="0">
                <a:latin typeface="Palatino Linotype" pitchFamily="18" charset="0"/>
              </a:rPr>
              <a:t>The finding of gallstones, enlarged choledochus or ascites are important for diagnosis</a:t>
            </a:r>
          </a:p>
          <a:p>
            <a:pPr>
              <a:lnSpc>
                <a:spcPct val="150000"/>
              </a:lnSpc>
            </a:pPr>
            <a:r>
              <a:rPr lang="en" sz="2100" dirty="0" smtClean="0">
                <a:latin typeface="Palatino Linotype" pitchFamily="18" charset="0"/>
              </a:rPr>
              <a:t>A typical finding </a:t>
            </a:r>
            <a:r>
              <a:rPr lang="en" sz="2100" smtClean="0">
                <a:latin typeface="Palatino Linotype" pitchFamily="18" charset="0"/>
              </a:rPr>
              <a:t>is </a:t>
            </a:r>
            <a:r>
              <a:rPr lang="en" sz="2100" dirty="0" smtClean="0">
                <a:latin typeface="Palatino Linotype" pitchFamily="18" charset="0"/>
              </a:rPr>
              <a:t>a voluminous, vaguely circumscribed pancreas</a:t>
            </a:r>
            <a:endParaRPr lang="x-none" sz="2100" dirty="0" smtClean="0">
              <a:latin typeface="Palatino Linotype" pitchFamily="18" charset="0"/>
            </a:endParaRPr>
          </a:p>
          <a:p>
            <a:pPr>
              <a:lnSpc>
                <a:spcPct val="150000"/>
              </a:lnSpc>
            </a:pPr>
            <a:r>
              <a:rPr lang="en" sz="2100" smtClean="0">
                <a:latin typeface="Palatino Linotype" pitchFamily="18" charset="0"/>
              </a:rPr>
              <a:t>Extended </a:t>
            </a:r>
            <a:r>
              <a:rPr lang="en" sz="2100" dirty="0" err="1" smtClean="0">
                <a:latin typeface="Palatino Linotype" pitchFamily="18" charset="0"/>
              </a:rPr>
              <a:t>Wirssung</a:t>
            </a:r>
            <a:r>
              <a:rPr lang="en" sz="2100" smtClean="0">
                <a:latin typeface="Palatino Linotype" pitchFamily="18" charset="0"/>
              </a:rPr>
              <a:t> </a:t>
            </a:r>
            <a:r>
              <a:rPr lang="en" sz="2100" dirty="0" smtClean="0">
                <a:latin typeface="Palatino Linotype" pitchFamily="18" charset="0"/>
              </a:rPr>
              <a:t>duct and calcifications indicate chronic </a:t>
            </a:r>
            <a:r>
              <a:rPr lang="en" sz="2100" dirty="0" err="1" smtClean="0">
                <a:latin typeface="Palatino Linotype" pitchFamily="18" charset="0"/>
              </a:rPr>
              <a:t>pancreatitis</a:t>
            </a:r>
            <a:endParaRPr lang="x-none" sz="2100" dirty="0" smtClean="0">
              <a:latin typeface="Palatino Linotype" pitchFamily="18" charset="0"/>
            </a:endParaRPr>
          </a:p>
          <a:p>
            <a:pPr>
              <a:lnSpc>
                <a:spcPct val="150000"/>
              </a:lnSpc>
            </a:pPr>
            <a:r>
              <a:rPr lang="en" sz="2100" dirty="0" smtClean="0">
                <a:latin typeface="Palatino Linotype" pitchFamily="18" charset="0"/>
              </a:rPr>
              <a:t>Complications </a:t>
            </a:r>
            <a:r>
              <a:rPr lang="en" sz="2100" smtClean="0">
                <a:latin typeface="Palatino Linotype" pitchFamily="18" charset="0"/>
              </a:rPr>
              <a:t>_ </a:t>
            </a:r>
            <a:r>
              <a:rPr lang="en" sz="2100" dirty="0" smtClean="0">
                <a:latin typeface="Palatino Linotype" pitchFamily="18" charset="0"/>
              </a:rPr>
              <a:t>_</a:t>
            </a:r>
            <a:r>
              <a:rPr lang="en" sz="2100" smtClean="0">
                <a:latin typeface="Palatino Linotype" pitchFamily="18" charset="0"/>
              </a:rPr>
              <a:t> </a:t>
            </a:r>
            <a:r>
              <a:rPr lang="en" sz="2100" dirty="0" smtClean="0">
                <a:latin typeface="Palatino Linotype" pitchFamily="18" charset="0"/>
              </a:rPr>
              <a:t>of pancreatitis such as pseudocysts, a collection of </a:t>
            </a:r>
            <a:r>
              <a:rPr lang="en" sz="2100" smtClean="0">
                <a:latin typeface="Palatino Linotype" pitchFamily="18" charset="0"/>
              </a:rPr>
              <a:t>free fluid</a:t>
            </a:r>
            <a:endParaRPr lang="x-none" sz="2100" dirty="0" smtClean="0">
              <a:latin typeface="Palatino Linotype" pitchFamily="18" charset="0"/>
            </a:endParaRPr>
          </a:p>
          <a:p>
            <a:pPr>
              <a:lnSpc>
                <a:spcPct val="150000"/>
              </a:lnSpc>
            </a:pPr>
            <a:endParaRPr lang="x-none" sz="2100" dirty="0">
              <a:latin typeface="Palatino Linotype" pitchFamily="18" charset="0"/>
            </a:endParaRPr>
          </a:p>
          <a:p>
            <a:pPr>
              <a:lnSpc>
                <a:spcPct val="150000"/>
              </a:lnSpc>
            </a:pPr>
            <a:r>
              <a:rPr lang="en" sz="2100">
                <a:latin typeface="Palatino Linotype" pitchFamily="18" charset="0"/>
              </a:rPr>
              <a:t>Assessment of the severity of pancreatitis is achieved by using</a:t>
            </a:r>
            <a:r>
              <a:rPr lang="en" sz="2100" b="1">
                <a:latin typeface="Palatino Linotype" pitchFamily="18" charset="0"/>
              </a:rPr>
              <a:t> </a:t>
            </a:r>
            <a:r>
              <a:rPr lang="en" sz="2100" b="1" dirty="0">
                <a:latin typeface="Palatino Linotype" pitchFamily="18" charset="0"/>
              </a:rPr>
              <a:t>C </a:t>
            </a:r>
            <a:r>
              <a:rPr lang="en" sz="2100" b="1">
                <a:latin typeface="Palatino Linotype" pitchFamily="18" charset="0"/>
              </a:rPr>
              <a:t>T- </a:t>
            </a:r>
            <a:r>
              <a:rPr lang="en" sz="2100" dirty="0">
                <a:latin typeface="Palatino Linotype" pitchFamily="18" charset="0"/>
              </a:rPr>
              <a:t>a </a:t>
            </a:r>
            <a:r>
              <a:rPr lang="en" sz="2100">
                <a:latin typeface="Palatino Linotype" pitchFamily="18" charset="0"/>
              </a:rPr>
              <a:t>between 3 and 10 days of illness</a:t>
            </a:r>
            <a:endParaRPr lang="en-US" sz="2100" dirty="0">
              <a:latin typeface="Palatino Linotype" pitchFamily="18" charset="0"/>
            </a:endParaRPr>
          </a:p>
          <a:p>
            <a:pPr>
              <a:lnSpc>
                <a:spcPct val="150000"/>
              </a:lnSpc>
            </a:pPr>
            <a:r>
              <a:rPr lang="en" sz="2100">
                <a:latin typeface="Palatino Linotype" pitchFamily="18" charset="0"/>
              </a:rPr>
              <a:t>Pancreatic necrosis can only be detected by using contrast</a:t>
            </a:r>
          </a:p>
          <a:p>
            <a:pPr>
              <a:lnSpc>
                <a:spcPct val="150000"/>
              </a:lnSpc>
              <a:buFont typeface="Wingdings" pitchFamily="2" charset="2"/>
              <a:buChar char="Ø"/>
            </a:pPr>
            <a:r>
              <a:rPr lang="en" sz="2100" b="1">
                <a:latin typeface="Palatino Linotype" pitchFamily="18" charset="0"/>
              </a:rPr>
              <a:t>Magnetic resonance </a:t>
            </a:r>
            <a:r>
              <a:rPr lang="en" sz="2100">
                <a:latin typeface="Palatino Linotype" pitchFamily="18" charset="0"/>
              </a:rPr>
              <a:t>has no advantage over ST</a:t>
            </a:r>
          </a:p>
          <a:p>
            <a:pPr>
              <a:lnSpc>
                <a:spcPct val="150000"/>
              </a:lnSpc>
              <a:buFont typeface="Wingdings" pitchFamily="2" charset="2"/>
              <a:buChar char="Ø"/>
            </a:pPr>
            <a:r>
              <a:rPr lang="en" sz="2100" b="1" smtClean="0">
                <a:latin typeface="Palatino Linotype" pitchFamily="18" charset="0"/>
              </a:rPr>
              <a:t>ERCP </a:t>
            </a:r>
            <a:r>
              <a:rPr lang="en" sz="2100" dirty="0" smtClean="0">
                <a:latin typeface="Palatino Linotype" pitchFamily="18" charset="0"/>
              </a:rPr>
              <a:t>(endoscopic retrograde cholangiopancreatography)</a:t>
            </a:r>
            <a:endParaRPr lang="en-US" sz="21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visualization methods</a:t>
            </a:r>
            <a:endParaRPr lang="ru-RU" sz="2000" b="1" dirty="0" smtClean="0">
              <a:latin typeface="Palatino Linotype" pitchFamily="18" charset="0"/>
            </a:endParaRPr>
          </a:p>
        </p:txBody>
      </p:sp>
    </p:spTree>
    <p:extLst>
      <p:ext uri="{BB962C8B-B14F-4D97-AF65-F5344CB8AC3E}">
        <p14:creationId xmlns="" xmlns:p14="http://schemas.microsoft.com/office/powerpoint/2010/main" val="335935217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1102"/>
            <a:ext cx="8229600" cy="778098"/>
          </a:xfrm>
        </p:spPr>
        <p:txBody>
          <a:bodyPr>
            <a:normAutofit/>
          </a:bodyPr>
          <a:lstStyle/>
          <a:p>
            <a:r>
              <a:rPr lang="en" sz="1800" b="1" dirty="0" smtClean="0">
                <a:latin typeface="Palatino Linotype" pitchFamily="18" charset="0"/>
              </a:rPr>
              <a:t>Classification of pancreatitis according to severity</a:t>
            </a:r>
            <a:endParaRPr lang="en-US" sz="1800" b="1" dirty="0">
              <a:latin typeface="Palatino Linotype" pitchFamily="18" charset="0"/>
            </a:endParaRPr>
          </a:p>
        </p:txBody>
      </p:sp>
      <p:sp>
        <p:nvSpPr>
          <p:cNvPr id="3" name="Content Placeholder 2"/>
          <p:cNvSpPr>
            <a:spLocks noGrp="1"/>
          </p:cNvSpPr>
          <p:nvPr>
            <p:ph idx="1"/>
          </p:nvPr>
        </p:nvSpPr>
        <p:spPr>
          <a:xfrm>
            <a:off x="152400" y="990600"/>
            <a:ext cx="8915400" cy="4525963"/>
          </a:xfrm>
        </p:spPr>
        <p:txBody>
          <a:bodyPr>
            <a:normAutofit/>
          </a:bodyPr>
          <a:lstStyle/>
          <a:p>
            <a:pPr>
              <a:lnSpc>
                <a:spcPct val="150000"/>
              </a:lnSpc>
              <a:buFont typeface="Wingdings" pitchFamily="2" charset="2"/>
              <a:buChar char="Ø"/>
            </a:pPr>
            <a:r>
              <a:rPr lang="en" sz="1600" smtClean="0">
                <a:latin typeface="Palatino Linotype" pitchFamily="18" charset="0"/>
              </a:rPr>
              <a:t>Assessment </a:t>
            </a:r>
            <a:r>
              <a:rPr lang="en" sz="1600" dirty="0" smtClean="0">
                <a:latin typeface="Palatino Linotype" pitchFamily="18" charset="0"/>
              </a:rPr>
              <a:t>of disease severity-clinical parameters</a:t>
            </a:r>
          </a:p>
          <a:p>
            <a:pPr>
              <a:lnSpc>
                <a:spcPct val="150000"/>
              </a:lnSpc>
              <a:buFont typeface="Wingdings" pitchFamily="2" charset="2"/>
              <a:buChar char="Ø"/>
            </a:pPr>
            <a:r>
              <a:rPr lang="en" sz="1600" dirty="0" smtClean="0">
                <a:latin typeface="Palatino Linotype" pitchFamily="18" charset="0"/>
              </a:rPr>
              <a:t>The best indicator of the severity of pancreatitis is the presence </a:t>
            </a:r>
            <a:r>
              <a:rPr lang="en" sz="1600" smtClean="0">
                <a:latin typeface="Palatino Linotype" pitchFamily="18" charset="0"/>
              </a:rPr>
              <a:t>of multiorgan failure </a:t>
            </a:r>
            <a:r>
              <a:rPr lang="en" sz="1600" dirty="0" smtClean="0">
                <a:latin typeface="Palatino Linotype" pitchFamily="18" charset="0"/>
              </a:rPr>
              <a:t>:</a:t>
            </a:r>
            <a:r>
              <a:rPr lang="en" sz="1600" smtClean="0">
                <a:latin typeface="Palatino Linotype" pitchFamily="18" charset="0"/>
              </a:rPr>
              <a:t> </a:t>
            </a:r>
            <a:r>
              <a:rPr lang="en" sz="1600" dirty="0" smtClean="0">
                <a:latin typeface="Palatino Linotype" pitchFamily="18" charset="0"/>
              </a:rPr>
              <a:t>shock, lung </a:t>
            </a:r>
            <a:r>
              <a:rPr lang="en" sz="1600" dirty="0" err="1" smtClean="0">
                <a:latin typeface="Palatino Linotype" pitchFamily="18" charset="0"/>
              </a:rPr>
              <a:t>failure </a:t>
            </a:r>
            <a:r>
              <a:rPr lang="en" sz="1600" dirty="0" smtClean="0">
                <a:latin typeface="Palatino Linotype" pitchFamily="18" charset="0"/>
              </a:rPr>
              <a:t>, kidney </a:t>
            </a:r>
            <a:r>
              <a:rPr lang="en" sz="1600" dirty="0" err="1" smtClean="0">
                <a:latin typeface="Palatino Linotype" pitchFamily="18" charset="0"/>
              </a:rPr>
              <a:t>failure </a:t>
            </a:r>
            <a:r>
              <a:rPr lang="en" sz="1600" dirty="0" smtClean="0">
                <a:latin typeface="Palatino Linotype" pitchFamily="18" charset="0"/>
              </a:rPr>
              <a:t>, gastrointestinal bleeding ( </a:t>
            </a:r>
            <a:r>
              <a:rPr lang="en" sz="1600" dirty="0" err="1" smtClean="0">
                <a:latin typeface="Palatino Linotype" pitchFamily="18" charset="0"/>
              </a:rPr>
              <a:t>Atlanta </a:t>
            </a:r>
            <a:r>
              <a:rPr lang="en" sz="1600" dirty="0" smtClean="0">
                <a:latin typeface="Palatino Linotype" pitchFamily="18" charset="0"/>
              </a:rPr>
              <a:t>, 1992)</a:t>
            </a:r>
          </a:p>
          <a:p>
            <a:pPr>
              <a:lnSpc>
                <a:spcPct val="150000"/>
              </a:lnSpc>
            </a:pPr>
            <a:endParaRPr lang="en-US" sz="1800" dirty="0">
              <a:latin typeface="Palatino Linotype" pitchFamily="18" charset="0"/>
            </a:endParaRPr>
          </a:p>
        </p:txBody>
      </p:sp>
      <p:sp>
        <p:nvSpPr>
          <p:cNvPr id="4" name="TextBox 3"/>
          <p:cNvSpPr txBox="1"/>
          <p:nvPr/>
        </p:nvSpPr>
        <p:spPr>
          <a:xfrm>
            <a:off x="0" y="2895600"/>
            <a:ext cx="9144000" cy="4001095"/>
          </a:xfrm>
          <a:prstGeom prst="rect">
            <a:avLst/>
          </a:prstGeom>
          <a:noFill/>
        </p:spPr>
        <p:txBody>
          <a:bodyPr wrap="square" rtlCol="0">
            <a:spAutoFit/>
          </a:bodyPr>
          <a:lstStyle/>
          <a:p>
            <a:pPr algn="ctr"/>
            <a:r>
              <a:rPr lang="en" sz="2000" b="1">
                <a:latin typeface="Palatino Linotype" pitchFamily="18" charset="0"/>
              </a:rPr>
              <a:t>Assessment of disease severity - biochemical and objective </a:t>
            </a:r>
            <a:r>
              <a:rPr lang="en" sz="2000" b="1" smtClean="0">
                <a:latin typeface="Palatino Linotype" pitchFamily="18" charset="0"/>
              </a:rPr>
              <a:t>criteria</a:t>
            </a:r>
            <a:endParaRPr lang="x-none" sz="2000" b="1" dirty="0" smtClean="0">
              <a:latin typeface="Palatino Linotype" pitchFamily="18" charset="0"/>
            </a:endParaRPr>
          </a:p>
          <a:p>
            <a:pPr>
              <a:lnSpc>
                <a:spcPct val="150000"/>
              </a:lnSpc>
            </a:pPr>
            <a:r>
              <a:rPr lang="en" sz="1600" dirty="0" err="1">
                <a:latin typeface="Palatino Linotype" pitchFamily="18" charset="0"/>
              </a:rPr>
              <a:t>Ransons </a:t>
            </a:r>
            <a:r>
              <a:rPr lang="en" sz="1600">
                <a:latin typeface="Palatino Linotype" pitchFamily="18" charset="0"/>
              </a:rPr>
              <a:t>are most often used</a:t>
            </a:r>
            <a:r>
              <a:rPr lang="en" sz="1600" dirty="0">
                <a:latin typeface="Palatino Linotype" pitchFamily="18" charset="0"/>
              </a:rPr>
              <a:t> </a:t>
            </a:r>
            <a:r>
              <a:rPr lang="en" sz="1600">
                <a:latin typeface="Palatino Linotype" pitchFamily="18" charset="0"/>
              </a:rPr>
              <a:t>criteria and </a:t>
            </a:r>
            <a:r>
              <a:rPr lang="en" sz="1600" dirty="0">
                <a:latin typeface="Palatino Linotype" pitchFamily="18" charset="0"/>
              </a:rPr>
              <a:t>APACHE II </a:t>
            </a:r>
            <a:r>
              <a:rPr lang="en" sz="1600">
                <a:latin typeface="Palatino Linotype" pitchFamily="18" charset="0"/>
              </a:rPr>
              <a:t>scores</a:t>
            </a:r>
          </a:p>
          <a:p>
            <a:pPr>
              <a:lnSpc>
                <a:spcPct val="150000"/>
              </a:lnSpc>
              <a:buFont typeface="Courier New" pitchFamily="49" charset="0"/>
              <a:buChar char="o"/>
            </a:pPr>
            <a:r>
              <a:rPr lang="en" sz="1600" b="1" dirty="0" err="1">
                <a:latin typeface="Palatino Linotype" pitchFamily="18" charset="0"/>
              </a:rPr>
              <a:t>Ranson's </a:t>
            </a:r>
            <a:r>
              <a:rPr lang="en" sz="1600" b="1">
                <a:latin typeface="Palatino Linotype" pitchFamily="18" charset="0"/>
              </a:rPr>
              <a:t>index </a:t>
            </a:r>
            <a:r>
              <a:rPr lang="en" sz="1600">
                <a:latin typeface="Palatino Linotype" pitchFamily="18" charset="0"/>
              </a:rPr>
              <a:t>has 11 parameters, 5 at admission and 6 after 48 hours</a:t>
            </a:r>
          </a:p>
          <a:p>
            <a:pPr>
              <a:lnSpc>
                <a:spcPct val="150000"/>
              </a:lnSpc>
              <a:buFont typeface="Courier New" pitchFamily="49" charset="0"/>
              <a:buChar char="o"/>
            </a:pPr>
            <a:r>
              <a:rPr lang="en" sz="1600">
                <a:latin typeface="Palatino Linotype" pitchFamily="18" charset="0"/>
              </a:rPr>
              <a:t>The average </a:t>
            </a:r>
            <a:r>
              <a:rPr lang="en" sz="1600" dirty="0" err="1">
                <a:latin typeface="Palatino Linotype" pitchFamily="18" charset="0"/>
              </a:rPr>
              <a:t>Ranson's </a:t>
            </a:r>
            <a:r>
              <a:rPr lang="en" sz="1600">
                <a:latin typeface="Palatino Linotype" pitchFamily="18" charset="0"/>
              </a:rPr>
              <a:t>score in mild pancreatitis is 1.6, in severe pancreatitis 2.4, in the one with fatal outcome 5.6</a:t>
            </a:r>
          </a:p>
          <a:p>
            <a:pPr>
              <a:lnSpc>
                <a:spcPct val="150000"/>
              </a:lnSpc>
              <a:buFont typeface="Wingdings" pitchFamily="2" charset="2"/>
              <a:buChar char="ü"/>
            </a:pPr>
            <a:r>
              <a:rPr lang="en" sz="1600" b="1">
                <a:latin typeface="Palatino Linotype" pitchFamily="18" charset="0"/>
              </a:rPr>
              <a:t>The parameters that are observed in </a:t>
            </a:r>
            <a:r>
              <a:rPr lang="en" sz="1600" b="1" dirty="0" err="1">
                <a:latin typeface="Palatino Linotype" pitchFamily="18" charset="0"/>
              </a:rPr>
              <a:t>Ranson's </a:t>
            </a:r>
            <a:r>
              <a:rPr lang="en" sz="1600" b="1">
                <a:latin typeface="Palatino Linotype" pitchFamily="18" charset="0"/>
              </a:rPr>
              <a:t>index are </a:t>
            </a:r>
            <a:r>
              <a:rPr lang="en" sz="1600" b="1" dirty="0">
                <a:latin typeface="Palatino Linotype" pitchFamily="18" charset="0"/>
              </a:rPr>
              <a:t>:</a:t>
            </a:r>
            <a:endParaRPr lang="x-none" sz="1600" b="1">
              <a:latin typeface="Palatino Linotype" pitchFamily="18" charset="0"/>
            </a:endParaRPr>
          </a:p>
          <a:p>
            <a:pPr marL="457200" indent="-457200">
              <a:lnSpc>
                <a:spcPct val="150000"/>
              </a:lnSpc>
              <a:buFont typeface="Wingdings" pitchFamily="2" charset="2"/>
              <a:buChar char="Ø"/>
            </a:pPr>
            <a:r>
              <a:rPr lang="en" sz="1600">
                <a:latin typeface="Palatino Linotype" pitchFamily="18" charset="0"/>
              </a:rPr>
              <a:t>years of life </a:t>
            </a:r>
            <a:r>
              <a:rPr lang="en" sz="1600" smtClean="0">
                <a:latin typeface="Palatino Linotype" pitchFamily="18" charset="0"/>
              </a:rPr>
              <a:t>,</a:t>
            </a:r>
            <a:r>
              <a:rPr lang="en" sz="1600" dirty="0" smtClean="0">
                <a:latin typeface="Palatino Linotype" pitchFamily="18" charset="0"/>
              </a:rPr>
              <a:t> leukocyte </a:t>
            </a:r>
            <a:r>
              <a:rPr lang="en" sz="1600" smtClean="0">
                <a:latin typeface="Palatino Linotype" pitchFamily="18" charset="0"/>
              </a:rPr>
              <a:t>value </a:t>
            </a:r>
            <a:r>
              <a:rPr lang="en" sz="1600">
                <a:latin typeface="Palatino Linotype" pitchFamily="18" charset="0"/>
              </a:rPr>
              <a:t>, serum calcium, </a:t>
            </a:r>
            <a:r>
              <a:rPr lang="en" sz="1600" dirty="0" smtClean="0">
                <a:latin typeface="Palatino Linotype" pitchFamily="18" charset="0"/>
              </a:rPr>
              <a:t>LDH, AST </a:t>
            </a:r>
            <a:r>
              <a:rPr lang="en" sz="1600" smtClean="0">
                <a:latin typeface="Palatino Linotype" pitchFamily="18" charset="0"/>
              </a:rPr>
              <a:t>, </a:t>
            </a:r>
            <a:r>
              <a:rPr lang="en" sz="1600">
                <a:latin typeface="Palatino Linotype" pitchFamily="18" charset="0"/>
              </a:rPr>
              <a:t>hematocrit, urea, glycemia, rO2, fluid sequestration</a:t>
            </a:r>
          </a:p>
          <a:p>
            <a:pPr marL="457200" indent="-457200">
              <a:lnSpc>
                <a:spcPct val="150000"/>
              </a:lnSpc>
              <a:buFont typeface="Wingdings" pitchFamily="2" charset="2"/>
              <a:buChar char="Ø"/>
            </a:pPr>
            <a:r>
              <a:rPr lang="en" sz="1600" b="1">
                <a:latin typeface="Palatino Linotype" pitchFamily="18" charset="0"/>
              </a:rPr>
              <a:t>The Glasgow Index </a:t>
            </a:r>
            <a:r>
              <a:rPr lang="en" sz="1600">
                <a:latin typeface="Palatino Linotype" pitchFamily="18" charset="0"/>
              </a:rPr>
              <a:t>, 9 parameters, requires a time of 48 hours for a reliable </a:t>
            </a:r>
            <a:r>
              <a:rPr lang="en" sz="1600" smtClean="0">
                <a:latin typeface="Palatino Linotype" pitchFamily="18" charset="0"/>
              </a:rPr>
              <a:t>assessment </a:t>
            </a:r>
            <a:r>
              <a:rPr lang="en" sz="1600" dirty="0" smtClean="0">
                <a:latin typeface="Palatino Linotype" pitchFamily="18" charset="0"/>
              </a:rPr>
              <a:t>(urea, Sa, albumin, glucose, PaO2, AST, LDH, </a:t>
            </a:r>
            <a:r>
              <a:rPr lang="en" sz="1600" dirty="0" err="1" smtClean="0">
                <a:latin typeface="Palatino Linotype" pitchFamily="18" charset="0"/>
              </a:rPr>
              <a:t>Hct </a:t>
            </a:r>
            <a:r>
              <a:rPr lang="en" sz="1600" dirty="0" smtClean="0">
                <a:latin typeface="Palatino Linotype" pitchFamily="18" charset="0"/>
              </a:rPr>
              <a:t>, age)</a:t>
            </a:r>
            <a:endParaRPr lang="x-none" sz="1600">
              <a:latin typeface="Palatino Linotype" pitchFamily="18" charset="0"/>
            </a:endParaRPr>
          </a:p>
          <a:p>
            <a:endParaRPr lang="x-none" dirty="0"/>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1066337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990600"/>
            <a:ext cx="9067800" cy="5632311"/>
          </a:xfrm>
          <a:prstGeom prst="rect">
            <a:avLst/>
          </a:prstGeom>
          <a:noFill/>
        </p:spPr>
        <p:txBody>
          <a:bodyPr wrap="square" rtlCol="0">
            <a:spAutoFit/>
          </a:bodyPr>
          <a:lstStyle/>
          <a:p>
            <a:pPr>
              <a:lnSpc>
                <a:spcPct val="150000"/>
              </a:lnSpc>
            </a:pPr>
            <a:r>
              <a:rPr lang="en" sz="1600" b="1" smtClean="0">
                <a:latin typeface="Palatino Linotype" pitchFamily="18" charset="0"/>
              </a:rPr>
              <a:t>DIAGNOSIS OF </a:t>
            </a:r>
            <a:r>
              <a:rPr lang="en" sz="1600" b="1" dirty="0" smtClean="0">
                <a:latin typeface="Palatino Linotype" pitchFamily="18" charset="0"/>
              </a:rPr>
              <a:t>MALIGNANT TUMORS </a:t>
            </a:r>
            <a:r>
              <a:rPr lang="en" sz="1600" b="1" smtClean="0">
                <a:latin typeface="Palatino Linotype" pitchFamily="18" charset="0"/>
              </a:rPr>
              <a:t>OF THE SMALL INTESTINE</a:t>
            </a:r>
            <a:endParaRPr lang="x-none" sz="1600" b="1"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Anamnesis</a:t>
            </a:r>
          </a:p>
          <a:p>
            <a:pPr marL="285750" indent="-285750">
              <a:lnSpc>
                <a:spcPct val="150000"/>
              </a:lnSpc>
              <a:buFont typeface="Arial" pitchFamily="34" charset="0"/>
              <a:buChar char="•"/>
            </a:pPr>
            <a:r>
              <a:rPr lang="en" sz="1600" dirty="0" smtClean="0">
                <a:latin typeface="Palatino Linotype" pitchFamily="18" charset="0"/>
              </a:rPr>
              <a:t>Physical examination</a:t>
            </a:r>
          </a:p>
          <a:p>
            <a:pPr marL="285750" indent="-285750">
              <a:lnSpc>
                <a:spcPct val="150000"/>
              </a:lnSpc>
              <a:buFont typeface="Arial" pitchFamily="34" charset="0"/>
              <a:buChar char="•"/>
            </a:pPr>
            <a:r>
              <a:rPr lang="en" sz="1600" smtClean="0">
                <a:latin typeface="Palatino Linotype" pitchFamily="18" charset="0"/>
              </a:rPr>
              <a:t>Laboratory </a:t>
            </a:r>
            <a:r>
              <a:rPr lang="en" sz="1600" dirty="0" smtClean="0">
                <a:latin typeface="Palatino Linotype" pitchFamily="18" charset="0"/>
              </a:rPr>
              <a:t>: </a:t>
            </a:r>
            <a:r>
              <a:rPr lang="en" sz="1600" smtClean="0">
                <a:latin typeface="Palatino Linotype" pitchFamily="18" charset="0"/>
              </a:rPr>
              <a:t>non-specific </a:t>
            </a:r>
            <a:r>
              <a:rPr lang="en" sz="1600" dirty="0" smtClean="0">
                <a:latin typeface="Palatino Linotype" pitchFamily="18" charset="0"/>
              </a:rPr>
              <a:t>( </a:t>
            </a:r>
            <a:r>
              <a:rPr lang="en" sz="1600" dirty="0" err="1" smtClean="0">
                <a:latin typeface="Palatino Linotype" pitchFamily="18" charset="0"/>
              </a:rPr>
              <a:t>sideropenic </a:t>
            </a:r>
            <a:r>
              <a:rPr lang="en" sz="1600" dirty="0" smtClean="0">
                <a:latin typeface="Palatino Linotype" pitchFamily="18" charset="0"/>
              </a:rPr>
              <a:t>anemia, elevated hepatogram </a:t>
            </a:r>
            <a:r>
              <a:rPr lang="en" sz="1600" smtClean="0">
                <a:latin typeface="Palatino Linotype" pitchFamily="18" charset="0"/>
              </a:rPr>
              <a:t>values  </a:t>
            </a:r>
            <a:r>
              <a:rPr lang="en" sz="1600" dirty="0" smtClean="0">
                <a:latin typeface="Palatino Linotype" pitchFamily="18" charset="0"/>
              </a:rPr>
              <a:t>( </a:t>
            </a:r>
            <a:r>
              <a:rPr lang="en" sz="1600" dirty="0" err="1" smtClean="0">
                <a:latin typeface="Palatino Linotype" pitchFamily="18" charset="0"/>
              </a:rPr>
              <a:t>involvement of </a:t>
            </a:r>
            <a:r>
              <a:rPr lang="en" sz="1600" dirty="0" smtClean="0">
                <a:latin typeface="Palatino Linotype" pitchFamily="18" charset="0"/>
              </a:rPr>
              <a:t>the liver and </a:t>
            </a:r>
            <a:r>
              <a:rPr lang="en" sz="1600" dirty="0" err="1" smtClean="0">
                <a:latin typeface="Palatino Linotype" pitchFamily="18" charset="0"/>
              </a:rPr>
              <a:t>biliary </a:t>
            </a:r>
            <a:r>
              <a:rPr lang="en" sz="1600" dirty="0" smtClean="0">
                <a:latin typeface="Palatino Linotype" pitchFamily="18" charset="0"/>
              </a:rPr>
              <a:t>composition), elevated </a:t>
            </a:r>
            <a:r>
              <a:rPr lang="en" sz="1600" smtClean="0">
                <a:latin typeface="Palatino Linotype" pitchFamily="18" charset="0"/>
              </a:rPr>
              <a:t>values </a:t>
            </a:r>
            <a:r>
              <a:rPr lang="en" sz="1600" dirty="0" smtClean="0">
                <a:latin typeface="Palatino Linotype" pitchFamily="18" charset="0"/>
              </a:rPr>
              <a:t>of the tumor marker </a:t>
            </a:r>
            <a:r>
              <a:rPr lang="en" sz="1600" smtClean="0">
                <a:latin typeface="Palatino Linotype" pitchFamily="18" charset="0"/>
              </a:rPr>
              <a:t>CEA </a:t>
            </a:r>
            <a:r>
              <a:rPr lang="en" sz="1600" dirty="0" smtClean="0">
                <a:latin typeface="Palatino Linotype" pitchFamily="18" charset="0"/>
              </a:rPr>
              <a:t>, elevated values of beta 2 microglobulin and monoclonal gammopathy in lymphoma...</a:t>
            </a:r>
            <a:endParaRPr lang="x-none"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X-ray </a:t>
            </a:r>
            <a:r>
              <a:rPr lang="en" sz="1600" smtClean="0">
                <a:latin typeface="Palatino Linotype" pitchFamily="18" charset="0"/>
              </a:rPr>
              <a:t>of </a:t>
            </a:r>
            <a:r>
              <a:rPr lang="en" sz="1600" dirty="0" smtClean="0">
                <a:latin typeface="Palatino Linotype" pitchFamily="18" charset="0"/>
              </a:rPr>
              <a:t>the small intestine</a:t>
            </a:r>
          </a:p>
          <a:p>
            <a:pPr marL="285750" indent="-285750">
              <a:lnSpc>
                <a:spcPct val="150000"/>
              </a:lnSpc>
              <a:buFont typeface="Arial" pitchFamily="34" charset="0"/>
              <a:buChar char="•"/>
            </a:pPr>
            <a:r>
              <a:rPr lang="en" sz="1600" dirty="0" err="1" smtClean="0">
                <a:latin typeface="Palatino Linotype" pitchFamily="18" charset="0"/>
              </a:rPr>
              <a:t>Enteroclysis</a:t>
            </a:r>
            <a:endParaRPr lang="x-none" sz="1600" dirty="0" smtClean="0">
              <a:latin typeface="Palatino Linotype" pitchFamily="18" charset="0"/>
            </a:endParaRPr>
          </a:p>
          <a:p>
            <a:pPr marL="285750" indent="-285750">
              <a:lnSpc>
                <a:spcPct val="150000"/>
              </a:lnSpc>
              <a:buFont typeface="Arial" pitchFamily="34" charset="0"/>
              <a:buChar char="•"/>
            </a:pPr>
            <a:r>
              <a:rPr lang="en" sz="1600" smtClean="0">
                <a:latin typeface="Palatino Linotype" pitchFamily="18" charset="0"/>
              </a:rPr>
              <a:t>CT of the abdomen</a:t>
            </a:r>
            <a:r>
              <a:rPr lang="en" sz="1600" dirty="0" smtClean="0">
                <a:latin typeface="Palatino Linotype" pitchFamily="18" charset="0"/>
              </a:rPr>
              <a:t> </a:t>
            </a:r>
          </a:p>
          <a:p>
            <a:pPr marL="285750" indent="-285750">
              <a:lnSpc>
                <a:spcPct val="150000"/>
              </a:lnSpc>
              <a:buFont typeface="Arial" pitchFamily="34" charset="0"/>
              <a:buChar char="•"/>
            </a:pPr>
            <a:r>
              <a:rPr lang="en" sz="1600" dirty="0" smtClean="0">
                <a:latin typeface="Palatino Linotype" pitchFamily="18" charset="0"/>
              </a:rPr>
              <a:t>MR of the small intestine</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smtClean="0">
                <a:latin typeface="Palatino Linotype" pitchFamily="18" charset="0"/>
              </a:rPr>
              <a:t>Angiography</a:t>
            </a:r>
            <a:endParaRPr lang="x-none" sz="1600" dirty="0" smtClean="0">
              <a:latin typeface="Palatino Linotype" pitchFamily="18" charset="0"/>
            </a:endParaRPr>
          </a:p>
          <a:p>
            <a:pPr marL="285750" indent="-285750">
              <a:lnSpc>
                <a:spcPct val="150000"/>
              </a:lnSpc>
              <a:buFont typeface="Arial" pitchFamily="34" charset="0"/>
              <a:buChar char="•"/>
            </a:pPr>
            <a:r>
              <a:rPr lang="en" sz="1600" dirty="0" err="1" smtClean="0">
                <a:latin typeface="Palatino Linotype" pitchFamily="18" charset="0"/>
              </a:rPr>
              <a:t>Endoscopy </a:t>
            </a:r>
            <a:r>
              <a:rPr lang="en" sz="1600" dirty="0" smtClean="0">
                <a:latin typeface="Palatino Linotype" pitchFamily="18" charset="0"/>
              </a:rPr>
              <a:t>(EGDS, </a:t>
            </a:r>
            <a:r>
              <a:rPr lang="en" sz="1600" dirty="0" err="1" smtClean="0">
                <a:latin typeface="Palatino Linotype" pitchFamily="18" charset="0"/>
              </a:rPr>
              <a:t>colonoscopy </a:t>
            </a:r>
            <a:r>
              <a:rPr lang="en" sz="1600" dirty="0" smtClean="0">
                <a:latin typeface="Palatino Linotype" pitchFamily="18" charset="0"/>
              </a:rPr>
              <a:t>, </a:t>
            </a:r>
            <a:r>
              <a:rPr lang="en" sz="1600" err="1" smtClean="0">
                <a:latin typeface="Palatino Linotype" pitchFamily="18" charset="0"/>
              </a:rPr>
              <a:t>enteroscopy </a:t>
            </a:r>
            <a:r>
              <a:rPr lang="en" sz="1600" smtClean="0">
                <a:latin typeface="Palatino Linotype" pitchFamily="18" charset="0"/>
              </a:rPr>
              <a:t>)</a:t>
            </a:r>
            <a:endParaRPr lang="sr-Cyrl-RS" sz="1600" dirty="0" smtClean="0">
              <a:latin typeface="Palatino Linotype" pitchFamily="18" charset="0"/>
            </a:endParaRPr>
          </a:p>
          <a:p>
            <a:pPr marL="285750" indent="-285750">
              <a:lnSpc>
                <a:spcPct val="150000"/>
              </a:lnSpc>
            </a:pPr>
            <a:endParaRPr lang="x-none" sz="1600" dirty="0" smtClean="0">
              <a:latin typeface="Palatino Linotype" pitchFamily="18" charset="0"/>
            </a:endParaRPr>
          </a:p>
          <a:p>
            <a:pPr>
              <a:lnSpc>
                <a:spcPct val="150000"/>
              </a:lnSpc>
            </a:pPr>
            <a:r>
              <a:rPr lang="en" sz="1600" b="1" dirty="0" smtClean="0">
                <a:latin typeface="Palatino Linotype" pitchFamily="18" charset="0"/>
              </a:rPr>
              <a:t>THERAPY</a:t>
            </a:r>
          </a:p>
          <a:p>
            <a:pPr marL="285750" indent="-285750">
              <a:lnSpc>
                <a:spcPct val="150000"/>
              </a:lnSpc>
              <a:buFont typeface="Arial" pitchFamily="34" charset="0"/>
              <a:buChar char="•"/>
            </a:pPr>
            <a:r>
              <a:rPr lang="en" sz="1600" dirty="0" smtClean="0">
                <a:latin typeface="Palatino Linotype" pitchFamily="18" charset="0"/>
              </a:rPr>
              <a:t>Surgery </a:t>
            </a:r>
            <a:r>
              <a:rPr lang="en" sz="1600" smtClean="0">
                <a:latin typeface="Palatino Linotype" pitchFamily="18" charset="0"/>
              </a:rPr>
              <a:t>, </a:t>
            </a:r>
            <a:r>
              <a:rPr lang="en" sz="1600" dirty="0" smtClean="0">
                <a:latin typeface="Palatino Linotype" pitchFamily="18" charset="0"/>
              </a:rPr>
              <a:t>chemotherapy, radiotherapy</a:t>
            </a:r>
            <a:endParaRPr lang="x-none"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MALIGNANT TUMORS OF THE SMALL INTESTINE - DIAGNOSIS AND THERAPY</a:t>
            </a:r>
            <a:endParaRPr kumimoji="0" lang="en-US" sz="20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 xmlns:p14="http://schemas.microsoft.com/office/powerpoint/2010/main" val="321273097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052736"/>
            <a:ext cx="9067800" cy="5576664"/>
          </a:xfrm>
        </p:spPr>
        <p:txBody>
          <a:bodyPr>
            <a:noAutofit/>
          </a:bodyPr>
          <a:lstStyle/>
          <a:p>
            <a:pPr>
              <a:lnSpc>
                <a:spcPct val="150000"/>
              </a:lnSpc>
            </a:pPr>
            <a:r>
              <a:rPr lang="en" sz="1600" b="1" dirty="0" smtClean="0">
                <a:latin typeface="Palatino Linotype" pitchFamily="18" charset="0"/>
              </a:rPr>
              <a:t>Treatment of mild acute pancreatitis</a:t>
            </a:r>
          </a:p>
          <a:p>
            <a:pPr>
              <a:lnSpc>
                <a:spcPct val="150000"/>
              </a:lnSpc>
              <a:buFont typeface="Wingdings" pitchFamily="2" charset="2"/>
              <a:buChar char="Ø"/>
            </a:pPr>
            <a:r>
              <a:rPr lang="en" sz="1600" b="1" dirty="0" smtClean="0">
                <a:latin typeface="Palatino Linotype" pitchFamily="18" charset="0"/>
              </a:rPr>
              <a:t>General measures</a:t>
            </a:r>
          </a:p>
          <a:p>
            <a:pPr marL="514350" indent="-514350">
              <a:lnSpc>
                <a:spcPct val="150000"/>
              </a:lnSpc>
              <a:buFont typeface="+mj-lt"/>
              <a:buAutoNum type="arabicPeriod"/>
            </a:pPr>
            <a:r>
              <a:rPr lang="en" sz="1600" smtClean="0">
                <a:latin typeface="Palatino Linotype" pitchFamily="18" charset="0"/>
              </a:rPr>
              <a:t>Adequate </a:t>
            </a:r>
            <a:r>
              <a:rPr lang="en" sz="1600" dirty="0" smtClean="0">
                <a:latin typeface="Palatino Linotype" pitchFamily="18" charset="0"/>
              </a:rPr>
              <a:t>rehydration </a:t>
            </a:r>
            <a:r>
              <a:rPr lang="en" sz="1600" smtClean="0">
                <a:latin typeface="Palatino Linotype" pitchFamily="18" charset="0"/>
              </a:rPr>
              <a:t>, </a:t>
            </a:r>
            <a:r>
              <a:rPr lang="en" sz="1600" dirty="0" smtClean="0">
                <a:latin typeface="Palatino Linotype" pitchFamily="18" charset="0"/>
              </a:rPr>
              <a:t>in order to compensate for the losses caused by vomiting and exudation of liquid into the third space and thus </a:t>
            </a:r>
            <a:r>
              <a:rPr lang="en" sz="1600" smtClean="0">
                <a:latin typeface="Palatino Linotype" pitchFamily="18" charset="0"/>
              </a:rPr>
              <a:t>prevent </a:t>
            </a:r>
            <a:r>
              <a:rPr lang="en" sz="1600" dirty="0" smtClean="0">
                <a:latin typeface="Palatino Linotype" pitchFamily="18" charset="0"/>
              </a:rPr>
              <a:t>la</a:t>
            </a:r>
            <a:r>
              <a:rPr lang="en" sz="1600" smtClean="0">
                <a:latin typeface="Palatino Linotype" pitchFamily="18" charset="0"/>
              </a:rPr>
              <a:t> </a:t>
            </a:r>
            <a:r>
              <a:rPr lang="en" sz="1600" dirty="0" smtClean="0">
                <a:latin typeface="Palatino Linotype" pitchFamily="18" charset="0"/>
              </a:rPr>
              <a:t>hypovolemia, which could worsen microcirculation, intensify the inflammatory process and encourage the development of necrosis</a:t>
            </a:r>
          </a:p>
          <a:p>
            <a:pPr marL="514350" indent="-514350">
              <a:lnSpc>
                <a:spcPct val="150000"/>
              </a:lnSpc>
              <a:buFont typeface="+mj-lt"/>
              <a:buAutoNum type="arabicPeriod"/>
            </a:pPr>
            <a:r>
              <a:rPr lang="en" sz="1600" smtClean="0">
                <a:latin typeface="Palatino Linotype" pitchFamily="18" charset="0"/>
              </a:rPr>
              <a:t>Pain therapy</a:t>
            </a:r>
            <a:endParaRPr lang="x-none" sz="1600" dirty="0" smtClean="0">
              <a:latin typeface="Palatino Linotype" pitchFamily="18" charset="0"/>
            </a:endParaRPr>
          </a:p>
          <a:p>
            <a:pPr marL="514350" indent="-514350">
              <a:lnSpc>
                <a:spcPct val="150000"/>
              </a:lnSpc>
              <a:buFont typeface="+mj-lt"/>
              <a:buAutoNum type="arabicPeriod"/>
            </a:pPr>
            <a:r>
              <a:rPr lang="en" sz="1600" dirty="0" smtClean="0">
                <a:latin typeface="Palatino Linotype" pitchFamily="18" charset="0"/>
              </a:rPr>
              <a:t>Suspension of oral intake and placement of </a:t>
            </a:r>
            <a:r>
              <a:rPr lang="en" sz="1600" smtClean="0">
                <a:latin typeface="Palatino Linotype" pitchFamily="18" charset="0"/>
              </a:rPr>
              <a:t>an azogastric </a:t>
            </a:r>
            <a:r>
              <a:rPr lang="en" sz="1600" dirty="0" smtClean="0">
                <a:latin typeface="Palatino Linotype" pitchFamily="18" charset="0"/>
              </a:rPr>
              <a:t>tube . </a:t>
            </a:r>
            <a:r>
              <a:rPr lang="en" sz="1600" smtClean="0">
                <a:latin typeface="Palatino Linotype" pitchFamily="18" charset="0"/>
              </a:rPr>
              <a:t>Nutrition is started from 3 to 7 days of hospitalization, when the pain decreases and the painful sensitivity of the abdominal wall ceases with audible peristalsis, there is no waiting for the normalization </a:t>
            </a:r>
            <a:r>
              <a:rPr lang="en" sz="1600" dirty="0" smtClean="0">
                <a:latin typeface="Palatino Linotype" pitchFamily="18" charset="0"/>
              </a:rPr>
              <a:t>of </a:t>
            </a:r>
            <a:r>
              <a:rPr lang="en" sz="1600" smtClean="0">
                <a:latin typeface="Palatino Linotype" pitchFamily="18" charset="0"/>
              </a:rPr>
              <a:t>amylase and lipase </a:t>
            </a:r>
            <a:r>
              <a:rPr lang="en" sz="1600" dirty="0" smtClean="0">
                <a:latin typeface="Palatino Linotype" pitchFamily="18" charset="0"/>
              </a:rPr>
              <a:t>.</a:t>
            </a:r>
          </a:p>
          <a:p>
            <a:pPr marL="514350" indent="-514350">
              <a:lnSpc>
                <a:spcPct val="150000"/>
              </a:lnSpc>
              <a:buFont typeface="+mj-lt"/>
              <a:buAutoNum type="arabicPeriod"/>
            </a:pPr>
            <a:r>
              <a:rPr lang="en" sz="1600" smtClean="0">
                <a:latin typeface="Palatino Linotype" pitchFamily="18" charset="0"/>
              </a:rPr>
              <a:t>Prophylactic </a:t>
            </a:r>
            <a:r>
              <a:rPr lang="en" sz="1600" dirty="0" smtClean="0">
                <a:latin typeface="Palatino Linotype" pitchFamily="18" charset="0"/>
              </a:rPr>
              <a:t>use of antibiotics </a:t>
            </a:r>
            <a:r>
              <a:rPr lang="en" sz="1600" smtClean="0">
                <a:latin typeface="Palatino Linotype" pitchFamily="18" charset="0"/>
              </a:rPr>
              <a:t>is not indicated</a:t>
            </a:r>
            <a:endParaRPr lang="x-none" sz="1600" b="1" dirty="0" smtClean="0">
              <a:latin typeface="Palatino Linotype" pitchFamily="18" charset="0"/>
            </a:endParaRPr>
          </a:p>
        </p:txBody>
      </p:sp>
      <p:sp>
        <p:nvSpPr>
          <p:cNvPr id="6"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287365611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8229600" cy="4525963"/>
          </a:xfrm>
        </p:spPr>
        <p:txBody>
          <a:bodyPr>
            <a:noAutofit/>
          </a:bodyPr>
          <a:lstStyle/>
          <a:p>
            <a:pPr>
              <a:lnSpc>
                <a:spcPct val="150000"/>
              </a:lnSpc>
            </a:pPr>
            <a:r>
              <a:rPr lang="en" sz="1600" b="1" dirty="0" smtClean="0">
                <a:latin typeface="Palatino Linotype" pitchFamily="18" charset="0"/>
              </a:rPr>
              <a:t>Treatment </a:t>
            </a:r>
            <a:r>
              <a:rPr lang="en" sz="1600" b="1" smtClean="0">
                <a:latin typeface="Palatino Linotype" pitchFamily="18" charset="0"/>
              </a:rPr>
              <a:t>of severe pancreatitis</a:t>
            </a:r>
            <a:endParaRPr lang="x-none" sz="1600" b="1" dirty="0" smtClean="0">
              <a:latin typeface="Palatino Linotype" pitchFamily="18" charset="0"/>
            </a:endParaRPr>
          </a:p>
          <a:p>
            <a:pPr marL="514350" indent="-514350">
              <a:lnSpc>
                <a:spcPct val="150000"/>
              </a:lnSpc>
              <a:buFont typeface="+mj-lt"/>
              <a:buAutoNum type="arabicPeriod"/>
            </a:pPr>
            <a:r>
              <a:rPr lang="en" sz="1600" dirty="0" smtClean="0">
                <a:latin typeface="Palatino Linotype" pitchFamily="18" charset="0"/>
              </a:rPr>
              <a:t>Accommodation in</a:t>
            </a:r>
            <a:r>
              <a:rPr lang="en" sz="1600" smtClean="0">
                <a:latin typeface="Palatino Linotype" pitchFamily="18" charset="0"/>
              </a:rPr>
              <a:t> </a:t>
            </a:r>
            <a:r>
              <a:rPr lang="en" sz="1600" dirty="0" smtClean="0">
                <a:latin typeface="Palatino Linotype" pitchFamily="18" charset="0"/>
              </a:rPr>
              <a:t>intensive care unit</a:t>
            </a:r>
          </a:p>
          <a:p>
            <a:pPr marL="514350" indent="-514350">
              <a:lnSpc>
                <a:spcPct val="150000"/>
              </a:lnSpc>
              <a:buFont typeface="+mj-lt"/>
              <a:buAutoNum type="arabicPeriod"/>
            </a:pPr>
            <a:r>
              <a:rPr lang="en" sz="1600" smtClean="0">
                <a:latin typeface="Palatino Linotype" pitchFamily="18" charset="0"/>
              </a:rPr>
              <a:t>Placement of </a:t>
            </a:r>
            <a:r>
              <a:rPr lang="en" sz="1600" dirty="0" smtClean="0">
                <a:latin typeface="Palatino Linotype" pitchFamily="18" charset="0"/>
              </a:rPr>
              <a:t>nasogastric </a:t>
            </a:r>
            <a:r>
              <a:rPr lang="en" sz="1600" smtClean="0">
                <a:latin typeface="Palatino Linotype" pitchFamily="18" charset="0"/>
              </a:rPr>
              <a:t>tube </a:t>
            </a:r>
            <a:r>
              <a:rPr lang="en" sz="1600" dirty="0" smtClean="0">
                <a:latin typeface="Palatino Linotype" pitchFamily="18" charset="0"/>
              </a:rPr>
              <a:t>, </a:t>
            </a:r>
            <a:r>
              <a:rPr lang="en" sz="1600" smtClean="0">
                <a:latin typeface="Palatino Linotype" pitchFamily="18" charset="0"/>
              </a:rPr>
              <a:t>urinary catheter </a:t>
            </a:r>
            <a:r>
              <a:rPr lang="en" sz="1600" dirty="0" smtClean="0">
                <a:latin typeface="Palatino Linotype" pitchFamily="18" charset="0"/>
              </a:rPr>
              <a:t>, </a:t>
            </a:r>
            <a:r>
              <a:rPr lang="en" sz="1600" smtClean="0">
                <a:latin typeface="Palatino Linotype" pitchFamily="18" charset="0"/>
              </a:rPr>
              <a:t>central </a:t>
            </a:r>
            <a:r>
              <a:rPr lang="en" sz="1600" dirty="0" smtClean="0">
                <a:latin typeface="Palatino Linotype" pitchFamily="18" charset="0"/>
              </a:rPr>
              <a:t>venous catheter, peripheral venous route</a:t>
            </a:r>
          </a:p>
          <a:p>
            <a:pPr marL="514350" indent="-514350">
              <a:lnSpc>
                <a:spcPct val="150000"/>
              </a:lnSpc>
              <a:buFont typeface="+mj-lt"/>
              <a:buAutoNum type="arabicPeriod"/>
            </a:pPr>
            <a:r>
              <a:rPr lang="en" sz="1600" dirty="0" smtClean="0">
                <a:latin typeface="Palatino Linotype" pitchFamily="18" charset="0"/>
              </a:rPr>
              <a:t>Fluid replacement ( 6 to 8 l/24h) , in order to preserve pancreatic microcirculation and prevent the development of necrosis, prevention of hypovolemia and renal weakness</a:t>
            </a:r>
            <a:endParaRPr lang="en-US" sz="1600" dirty="0" smtClean="0">
              <a:latin typeface="Palatino Linotype" pitchFamily="18" charset="0"/>
            </a:endParaRPr>
          </a:p>
          <a:p>
            <a:pPr marL="514350" indent="-514350">
              <a:lnSpc>
                <a:spcPct val="150000"/>
              </a:lnSpc>
              <a:buFont typeface="+mj-lt"/>
              <a:buAutoNum type="arabicPeriod"/>
            </a:pPr>
            <a:r>
              <a:rPr lang="en" sz="1600" dirty="0" smtClean="0">
                <a:latin typeface="Palatino Linotype" pitchFamily="18" charset="0"/>
              </a:rPr>
              <a:t>Albumin replacement (below 20 g/l)</a:t>
            </a:r>
          </a:p>
          <a:p>
            <a:pPr marL="514350" indent="-514350">
              <a:lnSpc>
                <a:spcPct val="150000"/>
              </a:lnSpc>
              <a:buFont typeface="+mj-lt"/>
              <a:buAutoNum type="arabicPeriod"/>
            </a:pPr>
            <a:r>
              <a:rPr lang="en" sz="1600" dirty="0" smtClean="0">
                <a:latin typeface="Palatino Linotype" pitchFamily="18" charset="0"/>
              </a:rPr>
              <a:t>In case of retroperitoneal bleeding, transfusion </a:t>
            </a:r>
            <a:r>
              <a:rPr lang="en" sz="1600" dirty="0" err="1" smtClean="0">
                <a:latin typeface="Palatino Linotype" pitchFamily="18" charset="0"/>
              </a:rPr>
              <a:t>of erythrocytes </a:t>
            </a:r>
            <a:r>
              <a:rPr lang="en" sz="1600" dirty="0" smtClean="0">
                <a:latin typeface="Palatino Linotype" pitchFamily="18" charset="0"/>
              </a:rPr>
              <a:t>- maintain </a:t>
            </a:r>
            <a:r>
              <a:rPr lang="en" sz="1600" dirty="0" err="1" smtClean="0">
                <a:latin typeface="Palatino Linotype" pitchFamily="18" charset="0"/>
              </a:rPr>
              <a:t>hematocrit </a:t>
            </a:r>
            <a:r>
              <a:rPr lang="en" sz="1600" dirty="0" smtClean="0">
                <a:latin typeface="Palatino Linotype" pitchFamily="18" charset="0"/>
              </a:rPr>
              <a:t>around 30% when the best </a:t>
            </a:r>
            <a:r>
              <a:rPr lang="en" sz="1600" dirty="0" err="1" smtClean="0">
                <a:latin typeface="Palatino Linotype" pitchFamily="18" charset="0"/>
              </a:rPr>
              <a:t>viscosity</a:t>
            </a:r>
            <a:r>
              <a:rPr lang="en" sz="1600" dirty="0" smtClean="0">
                <a:latin typeface="Palatino Linotype" pitchFamily="18" charset="0"/>
              </a:rPr>
              <a:t> </a:t>
            </a:r>
            <a:r>
              <a:rPr lang="en" sz="1600" dirty="0" err="1" smtClean="0">
                <a:latin typeface="Palatino Linotype" pitchFamily="18" charset="0"/>
              </a:rPr>
              <a:t>erythrocytes</a:t>
            </a:r>
            <a:endParaRPr lang="x-none" sz="1600" dirty="0" smtClean="0">
              <a:latin typeface="Palatino Linotype" pitchFamily="18" charset="0"/>
            </a:endParaRPr>
          </a:p>
          <a:p>
            <a:pPr marL="514350" indent="-514350">
              <a:lnSpc>
                <a:spcPct val="150000"/>
              </a:lnSpc>
              <a:buFont typeface="+mj-lt"/>
              <a:buAutoNum type="arabicPeriod"/>
            </a:pPr>
            <a:r>
              <a:rPr lang="en" sz="1600" dirty="0" smtClean="0">
                <a:latin typeface="Palatino Linotype" pitchFamily="18" charset="0"/>
              </a:rPr>
              <a:t>Monitoring of acid-base status and parameters of gas exchange, </a:t>
            </a:r>
            <a:r>
              <a:rPr lang="en" sz="1600" smtClean="0">
                <a:latin typeface="Palatino Linotype" pitchFamily="18" charset="0"/>
              </a:rPr>
              <a:t>application of oxygen</a:t>
            </a:r>
            <a:r>
              <a:rPr lang="en" sz="1600" dirty="0" smtClean="0">
                <a:latin typeface="Palatino Linotype" pitchFamily="18" charset="0"/>
              </a:rPr>
              <a:t> </a:t>
            </a:r>
            <a:r>
              <a:rPr lang="en" sz="1600" smtClean="0">
                <a:latin typeface="Palatino Linotype" pitchFamily="18" charset="0"/>
              </a:rPr>
              <a:t>if </a:t>
            </a:r>
            <a:r>
              <a:rPr lang="en" sz="1600" dirty="0" smtClean="0">
                <a:latin typeface="Palatino Linotype" pitchFamily="18" charset="0"/>
              </a:rPr>
              <a:t>SAT is below 90%</a:t>
            </a:r>
          </a:p>
          <a:p>
            <a:pPr marL="514350" indent="-514350">
              <a:lnSpc>
                <a:spcPct val="150000"/>
              </a:lnSpc>
              <a:buFont typeface="+mj-lt"/>
              <a:buAutoNum type="arabicPeriod"/>
            </a:pPr>
            <a:r>
              <a:rPr lang="en" sz="1600" dirty="0" smtClean="0">
                <a:latin typeface="Palatino Linotype" pitchFamily="18" charset="0"/>
              </a:rPr>
              <a:t>Monitoring </a:t>
            </a:r>
            <a:r>
              <a:rPr lang="en" sz="1600" dirty="0" err="1" smtClean="0">
                <a:latin typeface="Palatino Linotype" pitchFamily="18" charset="0"/>
              </a:rPr>
              <a:t>of cardiovascular </a:t>
            </a:r>
            <a:r>
              <a:rPr lang="en" sz="1600" dirty="0" smtClean="0">
                <a:latin typeface="Palatino Linotype" pitchFamily="18" charset="0"/>
              </a:rPr>
              <a:t>status</a:t>
            </a:r>
            <a:endParaRPr lang="en-US"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ACUTE PANCREATITIS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185074967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828800"/>
          </a:xfrm>
          <a:solidFill>
            <a:schemeClr val="bg1"/>
          </a:solidFill>
        </p:spPr>
        <p:txBody>
          <a:bodyPr>
            <a:noAutofit/>
          </a:bodyPr>
          <a:lstStyle/>
          <a:p>
            <a:r>
              <a:rPr lang="en" sz="3600" b="1" dirty="0" smtClean="0">
                <a:latin typeface="Palatino Linotype" pitchFamily="18" charset="0"/>
              </a:rPr>
              <a:t>CHRONIC PANCREATITIS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10242" name="Picture 2" descr="C:\Users\Ivan Jovanovic\Desktop\fig5_1.jpg"/>
          <p:cNvPicPr>
            <a:picLocks noChangeAspect="1" noChangeArrowheads="1"/>
          </p:cNvPicPr>
          <p:nvPr/>
        </p:nvPicPr>
        <p:blipFill>
          <a:blip r:embed="rId2" cstate="print"/>
          <a:srcRect/>
          <a:stretch>
            <a:fillRect/>
          </a:stretch>
        </p:blipFill>
        <p:spPr bwMode="auto">
          <a:xfrm>
            <a:off x="304800" y="1828800"/>
            <a:ext cx="8532774" cy="5029200"/>
          </a:xfrm>
          <a:prstGeom prst="rect">
            <a:avLst/>
          </a:prstGeom>
          <a:noFill/>
        </p:spPr>
      </p:pic>
      <p:sp>
        <p:nvSpPr>
          <p:cNvPr id="5" name="TextBox 4"/>
          <p:cNvSpPr txBox="1"/>
          <p:nvPr/>
        </p:nvSpPr>
        <p:spPr>
          <a:xfrm>
            <a:off x="0" y="6427113"/>
            <a:ext cx="6553200" cy="430887"/>
          </a:xfrm>
          <a:prstGeom prst="rect">
            <a:avLst/>
          </a:prstGeom>
          <a:noFill/>
        </p:spPr>
        <p:txBody>
          <a:bodyPr wrap="square" rtlCol="0">
            <a:spAutoFit/>
          </a:bodyPr>
          <a:lstStyle/>
          <a:p>
            <a:r>
              <a:rPr lang="en" sz="1100" dirty="0" smtClean="0">
                <a:latin typeface="Palatino Linotype" pitchFamily="18" charset="0"/>
              </a:rPr>
              <a:t>Downloaded from:</a:t>
            </a:r>
          </a:p>
          <a:p>
            <a:r>
              <a:rPr lang="en" sz="1100" dirty="0" smtClean="0">
                <a:latin typeface="Palatino Linotype" pitchFamily="18" charset="0"/>
              </a:rPr>
              <a:t>https://www.pancreapedia.org/reviews/introduction-to-pancreatic-disease-chronic-pancreatitis</a:t>
            </a:r>
            <a:endParaRPr lang="en-US" sz="1100" dirty="0">
              <a:latin typeface="Palatino Linotype" pitchFamily="18" charset="0"/>
            </a:endParaRPr>
          </a:p>
        </p:txBody>
      </p:sp>
      <p:sp>
        <p:nvSpPr>
          <p:cNvPr id="6" name="TextBox 5"/>
          <p:cNvSpPr txBox="1"/>
          <p:nvPr/>
        </p:nvSpPr>
        <p:spPr>
          <a:xfrm>
            <a:off x="4724400" y="2971800"/>
            <a:ext cx="1219200" cy="338554"/>
          </a:xfrm>
          <a:prstGeom prst="rect">
            <a:avLst/>
          </a:prstGeom>
          <a:gradFill flip="none" rotWithShape="1">
            <a:gsLst>
              <a:gs pos="0">
                <a:srgbClr val="FFCC99">
                  <a:shade val="30000"/>
                  <a:satMod val="115000"/>
                </a:srgbClr>
              </a:gs>
              <a:gs pos="50000">
                <a:srgbClr val="FFCC99">
                  <a:shade val="67500"/>
                  <a:satMod val="115000"/>
                </a:srgbClr>
              </a:gs>
              <a:gs pos="100000">
                <a:srgbClr val="FFCC99">
                  <a:shade val="100000"/>
                  <a:satMod val="115000"/>
                </a:srgbClr>
              </a:gs>
            </a:gsLst>
            <a:lin ang="5400000" scaled="1"/>
            <a:tileRect/>
          </a:gradFill>
        </p:spPr>
        <p:txBody>
          <a:bodyPr wrap="square" rtlCol="0">
            <a:spAutoFit/>
          </a:bodyPr>
          <a:lstStyle/>
          <a:p>
            <a:r>
              <a:rPr lang="en" sz="1600" b="1" dirty="0" smtClean="0">
                <a:latin typeface="Palatino Linotype" pitchFamily="18" charset="0"/>
              </a:rPr>
              <a:t>ischemia</a:t>
            </a:r>
            <a:endParaRPr lang="en-US" sz="1600" b="1" dirty="0">
              <a:latin typeface="Palatino Linotype" pitchFamily="18" charset="0"/>
            </a:endParaRPr>
          </a:p>
        </p:txBody>
      </p:sp>
      <p:sp>
        <p:nvSpPr>
          <p:cNvPr id="7" name="TextBox 6"/>
          <p:cNvSpPr txBox="1"/>
          <p:nvPr/>
        </p:nvSpPr>
        <p:spPr>
          <a:xfrm>
            <a:off x="6172200" y="6248400"/>
            <a:ext cx="2667000" cy="584775"/>
          </a:xfrm>
          <a:prstGeom prst="rect">
            <a:avLst/>
          </a:prstGeom>
          <a:solidFill>
            <a:schemeClr val="bg1"/>
          </a:solidFill>
        </p:spPr>
        <p:txBody>
          <a:bodyPr wrap="square" rtlCol="0">
            <a:spAutoFit/>
          </a:bodyPr>
          <a:lstStyle/>
          <a:p>
            <a:r>
              <a:rPr lang="en" sz="1600" b="1" dirty="0" smtClean="0">
                <a:solidFill>
                  <a:schemeClr val="bg1"/>
                </a:solidFill>
                <a:latin typeface="Palatino Linotype" pitchFamily="18" charset="0"/>
              </a:rPr>
              <a:t>Acute</a:t>
            </a:r>
          </a:p>
          <a:p>
            <a:r>
              <a:rPr lang="en" sz="1600" b="1" dirty="0" smtClean="0">
                <a:solidFill>
                  <a:schemeClr val="bg1"/>
                </a:solidFill>
                <a:latin typeface="Palatino Linotype" pitchFamily="18" charset="0"/>
              </a:rPr>
              <a:t>pancreatitis</a:t>
            </a:r>
            <a:endParaRPr lang="en-US" sz="1600" b="1" dirty="0">
              <a:solidFill>
                <a:schemeClr val="bg1"/>
              </a:solidFill>
              <a:latin typeface="Palatino Linotype" pitchFamily="18" charset="0"/>
            </a:endParaRPr>
          </a:p>
        </p:txBody>
      </p:sp>
      <p:sp>
        <p:nvSpPr>
          <p:cNvPr id="8" name="TextBox 7"/>
          <p:cNvSpPr txBox="1"/>
          <p:nvPr/>
        </p:nvSpPr>
        <p:spPr>
          <a:xfrm>
            <a:off x="304800" y="5334000"/>
            <a:ext cx="1676400" cy="830997"/>
          </a:xfrm>
          <a:prstGeom prst="rect">
            <a:avLst/>
          </a:prstGeom>
          <a:solidFill>
            <a:schemeClr val="bg1"/>
          </a:solidFill>
        </p:spPr>
        <p:txBody>
          <a:bodyPr wrap="square" rtlCol="0">
            <a:spAutoFit/>
          </a:bodyPr>
          <a:lstStyle/>
          <a:p>
            <a:r>
              <a:rPr lang="en" sz="1600" b="1" dirty="0" smtClean="0">
                <a:solidFill>
                  <a:schemeClr val="bg1"/>
                </a:solidFill>
                <a:latin typeface="Palatino Linotype" pitchFamily="18" charset="0"/>
              </a:rPr>
              <a:t>Acute</a:t>
            </a:r>
          </a:p>
          <a:p>
            <a:endParaRPr lang="sr-Cyrl-RS" sz="1600" b="1" dirty="0" smtClean="0">
              <a:solidFill>
                <a:schemeClr val="bg1"/>
              </a:solidFill>
              <a:latin typeface="Palatino Linotype" pitchFamily="18" charset="0"/>
            </a:endParaRPr>
          </a:p>
          <a:p>
            <a:r>
              <a:rPr lang="en" sz="1600" b="1" dirty="0" smtClean="0">
                <a:solidFill>
                  <a:schemeClr val="bg1"/>
                </a:solidFill>
                <a:latin typeface="Palatino Linotype" pitchFamily="18" charset="0"/>
              </a:rPr>
              <a:t>pancreatitis</a:t>
            </a:r>
            <a:endParaRPr lang="en-US" sz="1600" b="1" dirty="0">
              <a:solidFill>
                <a:schemeClr val="bg1"/>
              </a:solidFill>
              <a:latin typeface="Palatino Linotype" pitchFamily="18" charset="0"/>
            </a:endParaRPr>
          </a:p>
        </p:txBody>
      </p:sp>
      <p:sp>
        <p:nvSpPr>
          <p:cNvPr id="9" name="TextBox 8"/>
          <p:cNvSpPr txBox="1"/>
          <p:nvPr/>
        </p:nvSpPr>
        <p:spPr>
          <a:xfrm>
            <a:off x="6858000" y="3242846"/>
            <a:ext cx="1600200" cy="338554"/>
          </a:xfrm>
          <a:prstGeom prst="rect">
            <a:avLst/>
          </a:prstGeom>
          <a:gradFill flip="none" rotWithShape="1">
            <a:gsLst>
              <a:gs pos="0">
                <a:srgbClr val="FFCC99">
                  <a:shade val="30000"/>
                  <a:satMod val="115000"/>
                </a:srgbClr>
              </a:gs>
              <a:gs pos="50000">
                <a:srgbClr val="FFCC99">
                  <a:shade val="67500"/>
                  <a:satMod val="115000"/>
                </a:srgbClr>
              </a:gs>
              <a:gs pos="100000">
                <a:srgbClr val="FFCC99">
                  <a:shade val="100000"/>
                  <a:satMod val="115000"/>
                </a:srgbClr>
              </a:gs>
            </a:gsLst>
            <a:lin ang="5400000" scaled="1"/>
            <a:tileRect/>
          </a:gradFill>
        </p:spPr>
        <p:txBody>
          <a:bodyPr wrap="square" rtlCol="0">
            <a:spAutoFit/>
          </a:bodyPr>
          <a:lstStyle/>
          <a:p>
            <a:r>
              <a:rPr lang="en" sz="1600" b="1" dirty="0" smtClean="0">
                <a:latin typeface="Palatino Linotype" pitchFamily="18" charset="0"/>
              </a:rPr>
              <a:t>pseudocyst</a:t>
            </a:r>
            <a:endParaRPr lang="en-US" sz="1600" b="1" dirty="0">
              <a:latin typeface="Palatino Linotype" pitchFamily="18" charset="0"/>
            </a:endParaRPr>
          </a:p>
        </p:txBody>
      </p:sp>
      <p:sp>
        <p:nvSpPr>
          <p:cNvPr id="10" name="TextBox 9"/>
          <p:cNvSpPr txBox="1"/>
          <p:nvPr/>
        </p:nvSpPr>
        <p:spPr>
          <a:xfrm>
            <a:off x="3810000" y="5638800"/>
            <a:ext cx="1219200" cy="338554"/>
          </a:xfrm>
          <a:prstGeom prst="rect">
            <a:avLst/>
          </a:prstGeom>
          <a:gradFill flip="none" rotWithShape="1">
            <a:gsLst>
              <a:gs pos="0">
                <a:srgbClr val="FFCC99">
                  <a:shade val="30000"/>
                  <a:satMod val="115000"/>
                </a:srgbClr>
              </a:gs>
              <a:gs pos="50000">
                <a:srgbClr val="FFCC99">
                  <a:shade val="67500"/>
                  <a:satMod val="115000"/>
                </a:srgbClr>
              </a:gs>
              <a:gs pos="100000">
                <a:srgbClr val="FFCC99">
                  <a:shade val="100000"/>
                  <a:satMod val="115000"/>
                </a:srgbClr>
              </a:gs>
            </a:gsLst>
            <a:lin ang="5400000" scaled="1"/>
            <a:tileRect/>
          </a:gradFill>
        </p:spPr>
        <p:txBody>
          <a:bodyPr wrap="square" rtlCol="0">
            <a:spAutoFit/>
          </a:bodyPr>
          <a:lstStyle/>
          <a:p>
            <a:r>
              <a:rPr lang="en" sz="1600" b="1" dirty="0" smtClean="0">
                <a:latin typeface="Palatino Linotype" pitchFamily="18" charset="0"/>
              </a:rPr>
              <a:t>inflammation</a:t>
            </a:r>
            <a:endParaRPr lang="en-US" sz="1600" b="1" dirty="0">
              <a:latin typeface="Palatino Linotype" pitchFamily="18"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33400"/>
            <a:ext cx="8991600" cy="6324600"/>
          </a:xfrm>
        </p:spPr>
        <p:txBody>
          <a:bodyPr>
            <a:normAutofit fontScale="92500" lnSpcReduction="10000"/>
          </a:bodyPr>
          <a:lstStyle/>
          <a:p>
            <a:pPr>
              <a:lnSpc>
                <a:spcPct val="170000"/>
              </a:lnSpc>
            </a:pPr>
            <a:r>
              <a:rPr lang="en" sz="1600" dirty="0" smtClean="0">
                <a:latin typeface="Palatino Linotype" pitchFamily="18" charset="0"/>
              </a:rPr>
              <a:t>Chronic </a:t>
            </a:r>
            <a:r>
              <a:rPr lang="en" sz="1600" dirty="0" err="1" smtClean="0">
                <a:latin typeface="Palatino Linotype" pitchFamily="18" charset="0"/>
              </a:rPr>
              <a:t>pancreatitis </a:t>
            </a:r>
            <a:r>
              <a:rPr lang="en" sz="1600" dirty="0" smtClean="0">
                <a:latin typeface="Palatino Linotype" pitchFamily="18" charset="0"/>
              </a:rPr>
              <a:t>is a chronic </a:t>
            </a:r>
            <a:r>
              <a:rPr lang="en" sz="1600" dirty="0" err="1" smtClean="0">
                <a:latin typeface="Palatino Linotype" pitchFamily="18" charset="0"/>
              </a:rPr>
              <a:t>inflammatory </a:t>
            </a:r>
            <a:r>
              <a:rPr lang="en" sz="1600" dirty="0" smtClean="0">
                <a:latin typeface="Palatino Linotype" pitchFamily="18" charset="0"/>
              </a:rPr>
              <a:t>process in the pancreas that leads to tissue destruction and </a:t>
            </a:r>
            <a:r>
              <a:rPr lang="en" sz="1600" dirty="0" err="1" smtClean="0">
                <a:latin typeface="Palatino Linotype" pitchFamily="18" charset="0"/>
              </a:rPr>
              <a:t>fibrosis </a:t>
            </a:r>
            <a:r>
              <a:rPr lang="en" sz="1600" dirty="0" smtClean="0">
                <a:latin typeface="Palatino Linotype" pitchFamily="18" charset="0"/>
              </a:rPr>
              <a:t>, and occurs as an acute attack of pain on an already existing chronic </a:t>
            </a:r>
            <a:r>
              <a:rPr lang="en" sz="1600" dirty="0" err="1" smtClean="0">
                <a:latin typeface="Palatino Linotype" pitchFamily="18" charset="0"/>
              </a:rPr>
              <a:t>inflammation </a:t>
            </a:r>
            <a:r>
              <a:rPr lang="en" sz="1600" dirty="0" smtClean="0">
                <a:latin typeface="Palatino Linotype" pitchFamily="18" charset="0"/>
              </a:rPr>
              <a:t>or as chronic damage with constant pain </a:t>
            </a:r>
            <a:r>
              <a:rPr lang="en" sz="1600" smtClean="0">
                <a:latin typeface="Palatino Linotype" pitchFamily="18" charset="0"/>
              </a:rPr>
              <a:t>and insufficiency </a:t>
            </a:r>
            <a:r>
              <a:rPr lang="en" sz="1600" dirty="0" smtClean="0">
                <a:latin typeface="Palatino Linotype" pitchFamily="18" charset="0"/>
              </a:rPr>
              <a:t>.</a:t>
            </a:r>
          </a:p>
          <a:p>
            <a:pPr>
              <a:lnSpc>
                <a:spcPct val="170000"/>
              </a:lnSpc>
            </a:pPr>
            <a:r>
              <a:rPr lang="en" sz="1600" dirty="0" smtClean="0">
                <a:latin typeface="Palatino Linotype" pitchFamily="18" charset="0"/>
              </a:rPr>
              <a:t>The etiology is the same as in acute pancreatitis, but pancreatitis of unclear etiology is more common. So, the most common cause is alcoholism, because cholecystectomy is usually done after repeated episodes of acute pancreatitis; in children, the most common cause is cystic fibrosis.</a:t>
            </a:r>
            <a:endParaRPr lang="x-none" sz="1600" dirty="0" smtClean="0">
              <a:latin typeface="Palatino Linotype" pitchFamily="18" charset="0"/>
            </a:endParaRPr>
          </a:p>
          <a:p>
            <a:pPr>
              <a:lnSpc>
                <a:spcPct val="170000"/>
              </a:lnSpc>
            </a:pPr>
            <a:r>
              <a:rPr lang="en" sz="1600" dirty="0">
                <a:latin typeface="Palatino Linotype" pitchFamily="18" charset="0"/>
              </a:rPr>
              <a:t>There is no specific histological marker that would indicate the cause of chronic </a:t>
            </a:r>
            <a:r>
              <a:rPr lang="en" sz="1600" dirty="0" err="1">
                <a:latin typeface="Palatino Linotype" pitchFamily="18" charset="0"/>
              </a:rPr>
              <a:t>pancreatitis</a:t>
            </a:r>
            <a:endParaRPr lang="x-none" sz="1600" dirty="0">
              <a:latin typeface="Palatino Linotype" pitchFamily="18" charset="0"/>
            </a:endParaRPr>
          </a:p>
          <a:p>
            <a:pPr>
              <a:lnSpc>
                <a:spcPct val="170000"/>
              </a:lnSpc>
            </a:pPr>
            <a:r>
              <a:rPr lang="en" sz="1600" dirty="0" smtClean="0">
                <a:latin typeface="Palatino Linotype" pitchFamily="18" charset="0"/>
              </a:rPr>
              <a:t>Acute </a:t>
            </a:r>
            <a:r>
              <a:rPr lang="en" sz="1600" dirty="0" err="1">
                <a:latin typeface="Palatino Linotype" pitchFamily="18" charset="0"/>
              </a:rPr>
              <a:t>pancreatitis </a:t>
            </a:r>
            <a:r>
              <a:rPr lang="en" sz="1600" dirty="0">
                <a:latin typeface="Palatino Linotype" pitchFamily="18" charset="0"/>
              </a:rPr>
              <a:t>does not lead to chronic pancreatitis if complications such as </a:t>
            </a:r>
            <a:r>
              <a:rPr lang="en" sz="1600" dirty="0" err="1">
                <a:latin typeface="Palatino Linotype" pitchFamily="18" charset="0"/>
              </a:rPr>
              <a:t>pseudocysts </a:t>
            </a:r>
            <a:r>
              <a:rPr lang="en" sz="1600" dirty="0">
                <a:latin typeface="Palatino Linotype" pitchFamily="18" charset="0"/>
              </a:rPr>
              <a:t>or </a:t>
            </a:r>
            <a:r>
              <a:rPr lang="en" sz="1600" dirty="0" err="1">
                <a:latin typeface="Palatino Linotype" pitchFamily="18" charset="0"/>
              </a:rPr>
              <a:t>strictures are not present</a:t>
            </a:r>
            <a:r>
              <a:rPr lang="en" sz="1600" dirty="0">
                <a:latin typeface="Palatino Linotype" pitchFamily="18" charset="0"/>
              </a:rPr>
              <a:t> </a:t>
            </a:r>
            <a:r>
              <a:rPr lang="en" sz="1600" err="1">
                <a:latin typeface="Palatino Linotype" pitchFamily="18" charset="0"/>
              </a:rPr>
              <a:t>pancreatic</a:t>
            </a:r>
            <a:r>
              <a:rPr lang="en" sz="1600">
                <a:latin typeface="Palatino Linotype" pitchFamily="18" charset="0"/>
              </a:rPr>
              <a:t> </a:t>
            </a:r>
            <a:r>
              <a:rPr lang="en" sz="1600" smtClean="0">
                <a:latin typeface="Palatino Linotype" pitchFamily="18" charset="0"/>
              </a:rPr>
              <a:t>channel</a:t>
            </a:r>
            <a:endParaRPr lang="x-none" sz="1600" dirty="0" smtClean="0">
              <a:latin typeface="Palatino Linotype" pitchFamily="18" charset="0"/>
            </a:endParaRPr>
          </a:p>
          <a:p>
            <a:pPr marL="514350" indent="-514350">
              <a:lnSpc>
                <a:spcPct val="170000"/>
              </a:lnSpc>
              <a:spcBef>
                <a:spcPts val="0"/>
              </a:spcBef>
              <a:buFont typeface="+mj-lt"/>
              <a:buAutoNum type="arabicPeriod"/>
            </a:pPr>
            <a:r>
              <a:rPr lang="en" sz="1600" b="1">
                <a:latin typeface="Palatino Linotype" pitchFamily="18" charset="0"/>
              </a:rPr>
              <a:t>Chronic calcifying pancreatitis </a:t>
            </a:r>
            <a:r>
              <a:rPr lang="en" sz="1600">
                <a:latin typeface="Palatino Linotype" pitchFamily="18" charset="0"/>
              </a:rPr>
              <a:t>is characterized by a lesion of the pancreatic ducts with the appearance of intraductal protein </a:t>
            </a:r>
            <a:r>
              <a:rPr lang="en" sz="1600" smtClean="0">
                <a:latin typeface="Palatino Linotype" pitchFamily="18" charset="0"/>
              </a:rPr>
              <a:t>plugs </a:t>
            </a:r>
            <a:r>
              <a:rPr lang="en" sz="1600" dirty="0" smtClean="0">
                <a:latin typeface="Palatino Linotype" pitchFamily="18" charset="0"/>
              </a:rPr>
              <a:t>and </a:t>
            </a:r>
            <a:r>
              <a:rPr lang="en" sz="1600" smtClean="0">
                <a:latin typeface="Palatino Linotype" pitchFamily="18" charset="0"/>
              </a:rPr>
              <a:t>stones </a:t>
            </a:r>
            <a:r>
              <a:rPr lang="en" sz="1600">
                <a:latin typeface="Palatino Linotype" pitchFamily="18" charset="0"/>
              </a:rPr>
              <a:t>and sporadic pancreatic fibrosis. </a:t>
            </a:r>
            <a:r>
              <a:rPr lang="en" sz="1600" dirty="0" smtClean="0">
                <a:latin typeface="Palatino Linotype" pitchFamily="18" charset="0"/>
              </a:rPr>
              <a:t>It is the most common form of pancreatitis.</a:t>
            </a:r>
            <a:endParaRPr lang="x-none" sz="1600">
              <a:latin typeface="Palatino Linotype" pitchFamily="18" charset="0"/>
            </a:endParaRPr>
          </a:p>
          <a:p>
            <a:pPr marL="514350" indent="-514350">
              <a:lnSpc>
                <a:spcPct val="170000"/>
              </a:lnSpc>
              <a:spcBef>
                <a:spcPts val="0"/>
              </a:spcBef>
              <a:buFont typeface="+mj-lt"/>
              <a:buAutoNum type="arabicPeriod"/>
            </a:pPr>
            <a:r>
              <a:rPr lang="en" sz="1600" b="1">
                <a:latin typeface="Palatino Linotype" pitchFamily="18" charset="0"/>
              </a:rPr>
              <a:t>Chronic obstructive pancreatitis</a:t>
            </a:r>
            <a:r>
              <a:rPr lang="en" sz="1600">
                <a:latin typeface="Palatino Linotype" pitchFamily="18" charset="0"/>
              </a:rPr>
              <a:t> </a:t>
            </a:r>
            <a:r>
              <a:rPr lang="en" sz="1600" dirty="0" smtClean="0">
                <a:latin typeface="Palatino Linotype" pitchFamily="18" charset="0"/>
              </a:rPr>
              <a:t>- </a:t>
            </a:r>
            <a:r>
              <a:rPr lang="en" sz="1600" smtClean="0">
                <a:latin typeface="Palatino Linotype" pitchFamily="18" charset="0"/>
              </a:rPr>
              <a:t>with </a:t>
            </a:r>
            <a:r>
              <a:rPr lang="en" sz="1600" dirty="0" smtClean="0">
                <a:latin typeface="Palatino Linotype" pitchFamily="18" charset="0"/>
              </a:rPr>
              <a:t>_</a:t>
            </a:r>
            <a:r>
              <a:rPr lang="en" sz="1600" smtClean="0">
                <a:latin typeface="Palatino Linotype" pitchFamily="18" charset="0"/>
              </a:rPr>
              <a:t> </a:t>
            </a:r>
            <a:r>
              <a:rPr lang="en" sz="1600">
                <a:latin typeface="Palatino Linotype" pitchFamily="18" charset="0"/>
              </a:rPr>
              <a:t>dilation of the pancreatic duct due to obstruction with </a:t>
            </a:r>
            <a:r>
              <a:rPr lang="en" sz="1600" smtClean="0">
                <a:latin typeface="Palatino Linotype" pitchFamily="18" charset="0"/>
              </a:rPr>
              <a:t>parenchymal atrophy </a:t>
            </a:r>
            <a:r>
              <a:rPr lang="en" sz="1600" dirty="0" smtClean="0">
                <a:latin typeface="Palatino Linotype" pitchFamily="18" charset="0"/>
              </a:rPr>
              <a:t>( </a:t>
            </a:r>
            <a:r>
              <a:rPr lang="en" sz="1600" smtClean="0">
                <a:latin typeface="Palatino Linotype" pitchFamily="18" charset="0"/>
              </a:rPr>
              <a:t>due to </a:t>
            </a:r>
            <a:r>
              <a:rPr lang="en" sz="1600">
                <a:latin typeface="Palatino Linotype" pitchFamily="18" charset="0"/>
              </a:rPr>
              <a:t>ductal stricture or intraductal </a:t>
            </a:r>
            <a:r>
              <a:rPr lang="en" sz="1600" smtClean="0">
                <a:latin typeface="Palatino Linotype" pitchFamily="18" charset="0"/>
              </a:rPr>
              <a:t>tumor </a:t>
            </a:r>
            <a:r>
              <a:rPr lang="en" sz="1600" dirty="0" smtClean="0">
                <a:latin typeface="Palatino Linotype" pitchFamily="18" charset="0"/>
              </a:rPr>
              <a:t>) </a:t>
            </a:r>
            <a:r>
              <a:rPr lang="en" sz="1600" smtClean="0">
                <a:latin typeface="Palatino Linotype" pitchFamily="18" charset="0"/>
              </a:rPr>
              <a:t>.</a:t>
            </a:r>
            <a:endParaRPr lang="x-none" sz="1600">
              <a:latin typeface="Palatino Linotype" pitchFamily="18" charset="0"/>
            </a:endParaRPr>
          </a:p>
          <a:p>
            <a:pPr marL="514350" indent="-514350">
              <a:lnSpc>
                <a:spcPct val="170000"/>
              </a:lnSpc>
              <a:spcBef>
                <a:spcPts val="0"/>
              </a:spcBef>
              <a:buFont typeface="+mj-lt"/>
              <a:buAutoNum type="arabicPeriod"/>
            </a:pPr>
            <a:r>
              <a:rPr lang="en" sz="1600" b="1">
                <a:latin typeface="Palatino Linotype" pitchFamily="18" charset="0"/>
              </a:rPr>
              <a:t>Chronic inflammatory pancreatitis </a:t>
            </a:r>
            <a:r>
              <a:rPr lang="en" sz="1600">
                <a:latin typeface="Palatino Linotype" pitchFamily="18" charset="0"/>
              </a:rPr>
              <a:t>is characterized by mononuclear cell infiltration, fibrosis and parenchymal atrophy.</a:t>
            </a:r>
            <a:r>
              <a:rPr lang="en" sz="1600" dirty="0">
                <a:latin typeface="Palatino Linotype" pitchFamily="18" charset="0"/>
              </a:rPr>
              <a:t> </a:t>
            </a:r>
            <a:r>
              <a:rPr lang="en" sz="1600" smtClean="0">
                <a:latin typeface="Palatino Linotype" pitchFamily="18" charset="0"/>
              </a:rPr>
              <a:t>It is </a:t>
            </a:r>
            <a:r>
              <a:rPr lang="en" sz="1600" dirty="0" smtClean="0">
                <a:latin typeface="Palatino Linotype" pitchFamily="18" charset="0"/>
              </a:rPr>
              <a:t>often </a:t>
            </a:r>
            <a:r>
              <a:rPr lang="en" sz="1600">
                <a:latin typeface="Palatino Linotype" pitchFamily="18" charset="0"/>
              </a:rPr>
              <a:t>associated with autoimmune diseases </a:t>
            </a:r>
            <a:r>
              <a:rPr lang="en" sz="1600" smtClean="0">
                <a:latin typeface="Palatino Linotype" pitchFamily="18" charset="0"/>
              </a:rPr>
              <a:t>.</a:t>
            </a:r>
            <a:endParaRPr lang="en-US"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PANCREATITIS</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66103729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84237"/>
            <a:ext cx="8229600" cy="4525963"/>
          </a:xfrm>
        </p:spPr>
        <p:txBody>
          <a:bodyPr>
            <a:noAutofit/>
          </a:bodyPr>
          <a:lstStyle/>
          <a:p>
            <a:pPr marL="514350" indent="-514350">
              <a:lnSpc>
                <a:spcPct val="170000"/>
              </a:lnSpc>
              <a:buFont typeface="+mj-lt"/>
              <a:buAutoNum type="arabicPeriod"/>
            </a:pPr>
            <a:r>
              <a:rPr lang="en" sz="1600" dirty="0" smtClean="0">
                <a:latin typeface="Palatino Linotype" pitchFamily="18" charset="0"/>
              </a:rPr>
              <a:t>Alcoholism</a:t>
            </a:r>
          </a:p>
          <a:p>
            <a:pPr marL="514350" indent="-514350">
              <a:lnSpc>
                <a:spcPct val="170000"/>
              </a:lnSpc>
              <a:buFont typeface="+mj-lt"/>
              <a:buAutoNum type="arabicPeriod"/>
            </a:pPr>
            <a:r>
              <a:rPr lang="en" sz="1600" dirty="0" smtClean="0">
                <a:latin typeface="Palatino Linotype" pitchFamily="18" charset="0"/>
              </a:rPr>
              <a:t>Obstructions of the pancreatic ducts ( </a:t>
            </a:r>
            <a:r>
              <a:rPr lang="en" sz="1600" dirty="0" err="1" smtClean="0">
                <a:latin typeface="Palatino Linotype" pitchFamily="18" charset="0"/>
              </a:rPr>
              <a:t>pseudocysts </a:t>
            </a:r>
            <a:r>
              <a:rPr lang="en" sz="1600" dirty="0" smtClean="0">
                <a:latin typeface="Palatino Linotype" pitchFamily="18" charset="0"/>
              </a:rPr>
              <a:t>, post-traumatic ductal strictures, </a:t>
            </a:r>
            <a:r>
              <a:rPr lang="en" sz="1600" dirty="0" err="1" smtClean="0">
                <a:latin typeface="Palatino Linotype" pitchFamily="18" charset="0"/>
              </a:rPr>
              <a:t>periampullary </a:t>
            </a:r>
            <a:r>
              <a:rPr lang="en" sz="1600" dirty="0" smtClean="0">
                <a:latin typeface="Palatino Linotype" pitchFamily="18" charset="0"/>
              </a:rPr>
              <a:t>tumors)</a:t>
            </a:r>
          </a:p>
          <a:p>
            <a:pPr marL="514350" indent="-514350">
              <a:lnSpc>
                <a:spcPct val="170000"/>
              </a:lnSpc>
              <a:buFont typeface="+mj-lt"/>
              <a:buAutoNum type="arabicPeriod"/>
            </a:pPr>
            <a:r>
              <a:rPr lang="en" sz="1600" dirty="0" smtClean="0">
                <a:latin typeface="Palatino Linotype" pitchFamily="18" charset="0"/>
              </a:rPr>
              <a:t>Tropical pancreatitis in young people in Asia and Africa. It is characterized by the appearance of pancreatic insufficiency, diabetes and persistent pain. It is thought to be caused by a protein </a:t>
            </a:r>
            <a:r>
              <a:rPr lang="en" sz="1600" dirty="0" err="1" smtClean="0">
                <a:latin typeface="Palatino Linotype" pitchFamily="18" charset="0"/>
              </a:rPr>
              <a:t>deficiency</a:t>
            </a:r>
            <a:r>
              <a:rPr lang="en" sz="1600" dirty="0">
                <a:latin typeface="Palatino Linotype" pitchFamily="18" charset="0"/>
              </a:rPr>
              <a:t> </a:t>
            </a:r>
            <a:r>
              <a:rPr lang="en" sz="1600" dirty="0" smtClean="0">
                <a:latin typeface="Palatino Linotype" pitchFamily="18" charset="0"/>
              </a:rPr>
              <a:t>or deficiency of vitamins and trace elements such as zinc, selenium, magnesium, copper. Both infection and genetic factors are mentioned as etiological factors</a:t>
            </a:r>
          </a:p>
          <a:p>
            <a:pPr marL="514350" indent="-514350">
              <a:lnSpc>
                <a:spcPct val="170000"/>
              </a:lnSpc>
              <a:buFont typeface="+mj-lt"/>
              <a:buAutoNum type="arabicPeriod"/>
            </a:pPr>
            <a:r>
              <a:rPr lang="en" sz="1600" dirty="0" smtClean="0">
                <a:latin typeface="Palatino Linotype" pitchFamily="18" charset="0"/>
              </a:rPr>
              <a:t>Idiopathic</a:t>
            </a:r>
          </a:p>
          <a:p>
            <a:pPr marL="514350" indent="-514350">
              <a:lnSpc>
                <a:spcPct val="170000"/>
              </a:lnSpc>
              <a:buFont typeface="+mj-lt"/>
              <a:buAutoNum type="arabicPeriod"/>
            </a:pPr>
            <a:r>
              <a:rPr lang="en" sz="1600" dirty="0" smtClean="0">
                <a:latin typeface="Palatino Linotype" pitchFamily="18" charset="0"/>
              </a:rPr>
              <a:t>Associated with cystic fibrosis, primary biliary cirrhosis, systemic </a:t>
            </a:r>
            <a:r>
              <a:rPr lang="en" sz="1600" dirty="0" err="1" smtClean="0">
                <a:latin typeface="Palatino Linotype" pitchFamily="18" charset="0"/>
              </a:rPr>
              <a:t>lupus</a:t>
            </a:r>
            <a:endParaRPr lang="x-none" sz="1600" dirty="0" smtClean="0">
              <a:latin typeface="Palatino Linotype" pitchFamily="18" charset="0"/>
            </a:endParaRPr>
          </a:p>
          <a:p>
            <a:pPr marL="514350" indent="-514350"/>
            <a:endParaRPr lang="en-US" sz="1600" dirty="0"/>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PANCREATITIS - ETIOLOGY</a:t>
            </a:r>
            <a:endParaRPr lang="ru-RU" sz="2000" b="1" dirty="0" smtClean="0">
              <a:latin typeface="Palatino Linotype" pitchFamily="18" charset="0"/>
            </a:endParaRPr>
          </a:p>
        </p:txBody>
      </p:sp>
    </p:spTree>
    <p:extLst>
      <p:ext uri="{BB962C8B-B14F-4D97-AF65-F5344CB8AC3E}">
        <p14:creationId xmlns="" xmlns:p14="http://schemas.microsoft.com/office/powerpoint/2010/main" val="33563666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8991600" cy="6264696"/>
          </a:xfrm>
        </p:spPr>
        <p:txBody>
          <a:bodyPr>
            <a:normAutofit fontScale="85000" lnSpcReduction="20000"/>
          </a:bodyPr>
          <a:lstStyle/>
          <a:p>
            <a:pPr marL="457200" indent="-457200">
              <a:lnSpc>
                <a:spcPct val="150000"/>
              </a:lnSpc>
            </a:pPr>
            <a:r>
              <a:rPr lang="en" sz="1800" dirty="0" smtClean="0">
                <a:latin typeface="Palatino Linotype" pitchFamily="18" charset="0"/>
              </a:rPr>
              <a:t>The pain is constant, deep in the abdomen, intensifies after consuming alcohol or fatty "heavy" food.</a:t>
            </a:r>
          </a:p>
          <a:p>
            <a:pPr marL="457200" indent="-457200">
              <a:lnSpc>
                <a:spcPct val="150000"/>
              </a:lnSpc>
            </a:pPr>
            <a:r>
              <a:rPr lang="en" sz="1800" dirty="0" smtClean="0">
                <a:latin typeface="Palatino Linotype" pitchFamily="18" charset="0"/>
              </a:rPr>
              <a:t>In patients with relapses, the same symptoms as in acute pancreatitis may occur.</a:t>
            </a:r>
          </a:p>
          <a:p>
            <a:pPr marL="457200" indent="-457200">
              <a:lnSpc>
                <a:spcPct val="150000"/>
              </a:lnSpc>
            </a:pPr>
            <a:r>
              <a:rPr lang="en" sz="1800" dirty="0" smtClean="0">
                <a:latin typeface="Palatino Linotype" pitchFamily="18" charset="0"/>
              </a:rPr>
              <a:t>Loss of body mass due to maldigestion, rarely clinically manifest hypovitaminosis of liposoluble vitamins ( A, D, E, K)</a:t>
            </a:r>
            <a:endParaRPr lang="x-none" sz="1800" dirty="0" smtClean="0">
              <a:latin typeface="Palatino Linotype" pitchFamily="18" charset="0"/>
            </a:endParaRPr>
          </a:p>
          <a:p>
            <a:pPr marL="457200" indent="-457200">
              <a:lnSpc>
                <a:spcPct val="150000"/>
              </a:lnSpc>
            </a:pPr>
            <a:r>
              <a:rPr lang="en" sz="1800" smtClean="0">
                <a:latin typeface="Palatino Linotype" pitchFamily="18" charset="0"/>
              </a:rPr>
              <a:t>Steatorrhea </a:t>
            </a:r>
            <a:r>
              <a:rPr lang="en" sz="1800" dirty="0" smtClean="0">
                <a:latin typeface="Palatino Linotype" pitchFamily="18" charset="0"/>
              </a:rPr>
              <a:t>occurs when pancreatic lipase secretion is </a:t>
            </a:r>
            <a:r>
              <a:rPr lang="en" sz="1800" smtClean="0">
                <a:latin typeface="Palatino Linotype" pitchFamily="18" charset="0"/>
              </a:rPr>
              <a:t>reduced </a:t>
            </a:r>
            <a:r>
              <a:rPr lang="en" sz="1800" dirty="0" smtClean="0">
                <a:latin typeface="Palatino Linotype" pitchFamily="18" charset="0"/>
              </a:rPr>
              <a:t>to </a:t>
            </a:r>
            <a:r>
              <a:rPr lang="en" sz="1800" smtClean="0">
                <a:latin typeface="Palatino Linotype" pitchFamily="18" charset="0"/>
              </a:rPr>
              <a:t>less </a:t>
            </a:r>
            <a:r>
              <a:rPr lang="en" sz="1800" dirty="0" smtClean="0">
                <a:latin typeface="Palatino Linotype" pitchFamily="18" charset="0"/>
              </a:rPr>
              <a:t>than 10% of </a:t>
            </a:r>
            <a:r>
              <a:rPr lang="en" sz="1800" smtClean="0">
                <a:latin typeface="Palatino Linotype" pitchFamily="18" charset="0"/>
              </a:rPr>
              <a:t>normal values</a:t>
            </a:r>
            <a:endParaRPr lang="x-none" sz="1800" dirty="0" smtClean="0">
              <a:latin typeface="Palatino Linotype" pitchFamily="18" charset="0"/>
            </a:endParaRPr>
          </a:p>
          <a:p>
            <a:pPr marL="457200" indent="-457200">
              <a:lnSpc>
                <a:spcPct val="150000"/>
              </a:lnSpc>
              <a:buFont typeface="Wingdings" pitchFamily="2" charset="2"/>
              <a:buChar char="§"/>
            </a:pPr>
            <a:r>
              <a:rPr lang="en" sz="1800">
                <a:latin typeface="Palatino Linotype" pitchFamily="18" charset="0"/>
              </a:rPr>
              <a:t>About 10 to 20% of patients have no pain (painless chronic pancreatitis), and the disease becomes manifest with the development of diabetes, jaundice or maldigestion</a:t>
            </a:r>
          </a:p>
          <a:p>
            <a:pPr marL="457200" indent="-457200">
              <a:lnSpc>
                <a:spcPct val="150000"/>
              </a:lnSpc>
              <a:buFont typeface="Wingdings" pitchFamily="2" charset="2"/>
              <a:buChar char="§"/>
            </a:pPr>
            <a:r>
              <a:rPr lang="en" sz="1800">
                <a:latin typeface="Palatino Linotype" pitchFamily="18" charset="0"/>
              </a:rPr>
              <a:t>In the majority of patients, both endocrine and exocrine function are damaged, with the manifest loss of endocrine function appearing later</a:t>
            </a:r>
          </a:p>
          <a:p>
            <a:pPr marL="457200" indent="-457200">
              <a:lnSpc>
                <a:spcPct val="150000"/>
              </a:lnSpc>
              <a:buFont typeface="Wingdings" pitchFamily="2" charset="2"/>
              <a:buChar char="§"/>
            </a:pPr>
            <a:r>
              <a:rPr lang="en" sz="1800">
                <a:latin typeface="Palatino Linotype" pitchFamily="18" charset="0"/>
              </a:rPr>
              <a:t>Diabetes occurs when 80% of the gland is destroyed</a:t>
            </a:r>
          </a:p>
          <a:p>
            <a:pPr marL="457200" indent="-457200">
              <a:lnSpc>
                <a:spcPct val="150000"/>
              </a:lnSpc>
              <a:buFont typeface="Wingdings" pitchFamily="2" charset="2"/>
              <a:buChar char="§"/>
            </a:pPr>
            <a:r>
              <a:rPr lang="en" sz="1800">
                <a:latin typeface="Palatino Linotype" pitchFamily="18" charset="0"/>
              </a:rPr>
              <a:t>Due to the simultaneous lack of glucagon in these patients, it is often referred to as </a:t>
            </a:r>
            <a:r>
              <a:rPr lang="en" sz="1800" dirty="0">
                <a:latin typeface="Palatino Linotype" pitchFamily="18" charset="0"/>
              </a:rPr>
              <a:t>" </a:t>
            </a:r>
            <a:r>
              <a:rPr lang="en" sz="1800">
                <a:latin typeface="Palatino Linotype" pitchFamily="18" charset="0"/>
              </a:rPr>
              <a:t>brittle </a:t>
            </a:r>
            <a:r>
              <a:rPr lang="en" sz="1800" dirty="0">
                <a:latin typeface="Palatino Linotype" pitchFamily="18" charset="0"/>
              </a:rPr>
              <a:t>" </a:t>
            </a:r>
            <a:r>
              <a:rPr lang="en" sz="1800">
                <a:latin typeface="Palatino Linotype" pitchFamily="18" charset="0"/>
              </a:rPr>
              <a:t>diabetes</a:t>
            </a:r>
          </a:p>
          <a:p>
            <a:pPr marL="457200" indent="-457200">
              <a:lnSpc>
                <a:spcPct val="150000"/>
              </a:lnSpc>
              <a:buFont typeface="Wingdings" pitchFamily="2" charset="2"/>
              <a:buChar char="§"/>
            </a:pPr>
            <a:r>
              <a:rPr lang="en" sz="1800">
                <a:latin typeface="Palatino Linotype" pitchFamily="18" charset="0"/>
              </a:rPr>
              <a:t>Administered exogenous insulin leads to hypoglycemia, the return of glucose to normal will not be possible due to the deficit in the glucagon reserve</a:t>
            </a:r>
          </a:p>
          <a:p>
            <a:pPr marL="457200" indent="-457200">
              <a:lnSpc>
                <a:spcPct val="150000"/>
              </a:lnSpc>
              <a:buFont typeface="Wingdings" pitchFamily="2" charset="2"/>
              <a:buChar char="§"/>
            </a:pPr>
            <a:endParaRPr lang="x-none" sz="1800">
              <a:latin typeface="Palatino Linotype" pitchFamily="18" charset="0"/>
            </a:endParaRPr>
          </a:p>
          <a:p>
            <a:pPr marL="457200" indent="-457200">
              <a:lnSpc>
                <a:spcPct val="150000"/>
              </a:lnSpc>
              <a:buFont typeface="Wingdings" pitchFamily="2" charset="2"/>
              <a:buChar char="§"/>
            </a:pPr>
            <a:r>
              <a:rPr lang="en" sz="1800" b="1" dirty="0" smtClean="0">
                <a:latin typeface="Palatino Linotype" pitchFamily="18" charset="0"/>
              </a:rPr>
              <a:t>The </a:t>
            </a:r>
            <a:r>
              <a:rPr lang="en" sz="1800" b="1" smtClean="0">
                <a:latin typeface="Palatino Linotype" pitchFamily="18" charset="0"/>
              </a:rPr>
              <a:t>classic </a:t>
            </a:r>
            <a:r>
              <a:rPr lang="en" sz="1800" b="1">
                <a:latin typeface="Palatino Linotype" pitchFamily="18" charset="0"/>
              </a:rPr>
              <a:t>triad: calcifications in the pancreas, steatorrhea and diabetes mellitus (with destruction of 90% </a:t>
            </a:r>
            <a:r>
              <a:rPr lang="en" sz="1800" b="1" smtClean="0">
                <a:latin typeface="Palatino Linotype" pitchFamily="18" charset="0"/>
              </a:rPr>
              <a:t>of the gland) - </a:t>
            </a:r>
            <a:r>
              <a:rPr lang="en" sz="1800" b="1" dirty="0" smtClean="0">
                <a:latin typeface="Palatino Linotype" pitchFamily="18" charset="0"/>
              </a:rPr>
              <a:t>occurs in 1/3 of patients.</a:t>
            </a:r>
            <a:endParaRPr lang="x-none" sz="1800" dirty="0" smtClean="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PANCREATITIS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300962442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24744"/>
            <a:ext cx="8229600" cy="5199856"/>
          </a:xfrm>
        </p:spPr>
        <p:txBody>
          <a:bodyPr>
            <a:noAutofit/>
          </a:bodyPr>
          <a:lstStyle/>
          <a:p>
            <a:pPr>
              <a:lnSpc>
                <a:spcPct val="170000"/>
              </a:lnSpc>
              <a:buFont typeface="Wingdings" pitchFamily="2" charset="2"/>
              <a:buChar char="ü"/>
            </a:pPr>
            <a:r>
              <a:rPr lang="en" sz="1600" b="1" dirty="0" smtClean="0">
                <a:latin typeface="Palatino Linotype" pitchFamily="18" charset="0"/>
              </a:rPr>
              <a:t>Pain treatment</a:t>
            </a:r>
          </a:p>
          <a:p>
            <a:pPr>
              <a:lnSpc>
                <a:spcPct val="170000"/>
              </a:lnSpc>
            </a:pPr>
            <a:r>
              <a:rPr lang="en" sz="1600" dirty="0" smtClean="0">
                <a:latin typeface="Palatino Linotype" pitchFamily="18" charset="0"/>
              </a:rPr>
              <a:t>Prohibition of alcohol use</a:t>
            </a:r>
          </a:p>
          <a:p>
            <a:pPr>
              <a:lnSpc>
                <a:spcPct val="170000"/>
              </a:lnSpc>
            </a:pPr>
            <a:r>
              <a:rPr lang="en" sz="1600" dirty="0" smtClean="0">
                <a:latin typeface="Palatino Linotype" pitchFamily="18" charset="0"/>
              </a:rPr>
              <a:t>Application of analgesics</a:t>
            </a:r>
          </a:p>
          <a:p>
            <a:pPr>
              <a:lnSpc>
                <a:spcPct val="170000"/>
              </a:lnSpc>
            </a:pPr>
            <a:r>
              <a:rPr lang="en" sz="1600" dirty="0" smtClean="0">
                <a:latin typeface="Palatino Linotype" pitchFamily="18" charset="0"/>
              </a:rPr>
              <a:t>Blockade of nerve endings</a:t>
            </a:r>
          </a:p>
          <a:p>
            <a:pPr>
              <a:lnSpc>
                <a:spcPct val="170000"/>
              </a:lnSpc>
              <a:buFont typeface="Wingdings" pitchFamily="2" charset="2"/>
              <a:buChar char="ü"/>
            </a:pPr>
            <a:r>
              <a:rPr lang="en" sz="1600" b="1" dirty="0" smtClean="0">
                <a:latin typeface="Palatino Linotype" pitchFamily="18" charset="0"/>
              </a:rPr>
              <a:t>The causes of pain are not completely known, it is stated :</a:t>
            </a:r>
            <a:endParaRPr lang="x-none" sz="1600" b="1" dirty="0" smtClean="0">
              <a:latin typeface="Palatino Linotype" pitchFamily="18" charset="0"/>
            </a:endParaRPr>
          </a:p>
          <a:p>
            <a:pPr>
              <a:lnSpc>
                <a:spcPct val="170000"/>
              </a:lnSpc>
            </a:pPr>
            <a:r>
              <a:rPr lang="en" sz="1600" dirty="0" smtClean="0">
                <a:latin typeface="Palatino Linotype" pitchFamily="18" charset="0"/>
              </a:rPr>
              <a:t>Chronic inflammation </a:t>
            </a:r>
            <a:r>
              <a:rPr lang="en" sz="1600" dirty="0" err="1" smtClean="0">
                <a:latin typeface="Palatino Linotype" pitchFamily="18" charset="0"/>
              </a:rPr>
              <a:t>of pancreatic </a:t>
            </a:r>
            <a:r>
              <a:rPr lang="en" sz="1600" dirty="0" smtClean="0">
                <a:latin typeface="Palatino Linotype" pitchFamily="18" charset="0"/>
              </a:rPr>
              <a:t>tissue</a:t>
            </a:r>
          </a:p>
          <a:p>
            <a:pPr>
              <a:lnSpc>
                <a:spcPct val="170000"/>
              </a:lnSpc>
            </a:pPr>
            <a:r>
              <a:rPr lang="en" sz="1600" dirty="0" smtClean="0">
                <a:latin typeface="Palatino Linotype" pitchFamily="18" charset="0"/>
              </a:rPr>
              <a:t>Pancreatic duct obstruction with elevated </a:t>
            </a:r>
            <a:r>
              <a:rPr lang="en" sz="1600" dirty="0" err="1" smtClean="0">
                <a:latin typeface="Palatino Linotype" pitchFamily="18" charset="0"/>
              </a:rPr>
              <a:t>intraductal </a:t>
            </a:r>
            <a:r>
              <a:rPr lang="en" sz="1600" dirty="0" smtClean="0">
                <a:latin typeface="Palatino Linotype" pitchFamily="18" charset="0"/>
              </a:rPr>
              <a:t>pressure</a:t>
            </a:r>
          </a:p>
          <a:p>
            <a:pPr>
              <a:lnSpc>
                <a:spcPct val="170000"/>
              </a:lnSpc>
            </a:pPr>
            <a:r>
              <a:rPr lang="en" sz="1600" dirty="0" err="1" smtClean="0">
                <a:latin typeface="Palatino Linotype" pitchFamily="18" charset="0"/>
              </a:rPr>
              <a:t>Persistent</a:t>
            </a:r>
            <a:r>
              <a:rPr lang="en" sz="1600" dirty="0" smtClean="0">
                <a:latin typeface="Palatino Linotype" pitchFamily="18" charset="0"/>
              </a:rPr>
              <a:t> </a:t>
            </a:r>
            <a:r>
              <a:rPr lang="en" sz="1600" dirty="0" err="1" smtClean="0">
                <a:latin typeface="Palatino Linotype" pitchFamily="18" charset="0"/>
              </a:rPr>
              <a:t>pseudocyst</a:t>
            </a:r>
            <a:endParaRPr lang="x-none" sz="1600" dirty="0" smtClean="0">
              <a:latin typeface="Palatino Linotype" pitchFamily="18" charset="0"/>
            </a:endParaRPr>
          </a:p>
          <a:p>
            <a:pPr>
              <a:lnSpc>
                <a:spcPct val="170000"/>
              </a:lnSpc>
            </a:pPr>
            <a:r>
              <a:rPr lang="en" sz="1600" dirty="0" smtClean="0">
                <a:latin typeface="Palatino Linotype" pitchFamily="18" charset="0"/>
              </a:rPr>
              <a:t>Nerve entrapment or infiltration</a:t>
            </a:r>
          </a:p>
          <a:p>
            <a:pPr>
              <a:lnSpc>
                <a:spcPct val="170000"/>
              </a:lnSpc>
            </a:pPr>
            <a:r>
              <a:rPr lang="en" sz="1600" dirty="0" smtClean="0">
                <a:latin typeface="Palatino Linotype" pitchFamily="18" charset="0"/>
              </a:rPr>
              <a:t>Pressure of the enlarged gland on </a:t>
            </a:r>
            <a:r>
              <a:rPr lang="en" sz="1600" dirty="0" err="1" smtClean="0">
                <a:latin typeface="Palatino Linotype" pitchFamily="18" charset="0"/>
              </a:rPr>
              <a:t>the retroperitoneal </a:t>
            </a:r>
            <a:r>
              <a:rPr lang="en" sz="1600" dirty="0" smtClean="0">
                <a:latin typeface="Palatino Linotype" pitchFamily="18" charset="0"/>
              </a:rPr>
              <a:t>channels</a:t>
            </a:r>
            <a:endParaRPr lang="en-US" sz="1600" dirty="0"/>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PANCREATITIS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56695665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229600" cy="6296744"/>
          </a:xfrm>
        </p:spPr>
        <p:txBody>
          <a:bodyPr>
            <a:noAutofit/>
          </a:bodyPr>
          <a:lstStyle/>
          <a:p>
            <a:pPr>
              <a:lnSpc>
                <a:spcPct val="150000"/>
              </a:lnSpc>
              <a:buFont typeface="Wingdings" pitchFamily="2" charset="2"/>
              <a:buChar char="ü"/>
            </a:pPr>
            <a:r>
              <a:rPr lang="en" sz="1600" b="1" dirty="0" smtClean="0">
                <a:latin typeface="Palatino Linotype" pitchFamily="18" charset="0"/>
              </a:rPr>
              <a:t>Pain treatment</a:t>
            </a:r>
          </a:p>
          <a:p>
            <a:pPr>
              <a:lnSpc>
                <a:spcPct val="150000"/>
              </a:lnSpc>
            </a:pPr>
            <a:r>
              <a:rPr lang="en" sz="1600" dirty="0" smtClean="0">
                <a:latin typeface="Palatino Linotype" pitchFamily="18" charset="0"/>
              </a:rPr>
              <a:t>In patients who have stopped consuming alcohol and who do not have a pseudocyst or obstruction of the pancreatic duct, </a:t>
            </a:r>
            <a:r>
              <a:rPr lang="en" sz="1600" dirty="0" err="1" smtClean="0">
                <a:latin typeface="Palatino Linotype" pitchFamily="18" charset="0"/>
              </a:rPr>
              <a:t>substitution is very important.</a:t>
            </a:r>
            <a:r>
              <a:rPr lang="en" sz="1600" dirty="0" smtClean="0">
                <a:latin typeface="Palatino Linotype" pitchFamily="18" charset="0"/>
              </a:rPr>
              <a:t> </a:t>
            </a:r>
            <a:r>
              <a:rPr lang="en" sz="1600" dirty="0" err="1" smtClean="0">
                <a:latin typeface="Palatino Linotype" pitchFamily="18" charset="0"/>
              </a:rPr>
              <a:t>enzymes</a:t>
            </a:r>
            <a:endParaRPr lang="x-none" sz="1600" dirty="0" smtClean="0">
              <a:latin typeface="Palatino Linotype" pitchFamily="18" charset="0"/>
            </a:endParaRPr>
          </a:p>
          <a:p>
            <a:pPr>
              <a:lnSpc>
                <a:spcPct val="150000"/>
              </a:lnSpc>
            </a:pPr>
            <a:r>
              <a:rPr lang="en" sz="1600" dirty="0" smtClean="0">
                <a:latin typeface="Palatino Linotype" pitchFamily="18" charset="0"/>
              </a:rPr>
              <a:t>The presumed mechanism of pain suppression by enzymes is negative feedback inhibition in </a:t>
            </a:r>
            <a:r>
              <a:rPr lang="en" sz="1600" dirty="0" err="1" smtClean="0">
                <a:latin typeface="Palatino Linotype" pitchFamily="18" charset="0"/>
              </a:rPr>
              <a:t>the duodenum</a:t>
            </a:r>
            <a:endParaRPr lang="x-none" sz="1600" dirty="0" smtClean="0">
              <a:latin typeface="Palatino Linotype" pitchFamily="18" charset="0"/>
            </a:endParaRPr>
          </a:p>
          <a:p>
            <a:pPr>
              <a:lnSpc>
                <a:spcPct val="150000"/>
              </a:lnSpc>
            </a:pPr>
            <a:r>
              <a:rPr lang="en" sz="1600" dirty="0" smtClean="0">
                <a:latin typeface="Palatino Linotype" pitchFamily="18" charset="0"/>
              </a:rPr>
              <a:t>In chronic </a:t>
            </a:r>
            <a:r>
              <a:rPr lang="en" sz="1600" dirty="0" err="1" smtClean="0">
                <a:latin typeface="Palatino Linotype" pitchFamily="18" charset="0"/>
              </a:rPr>
              <a:t>pancreatitis, </a:t>
            </a:r>
            <a:r>
              <a:rPr lang="en" sz="1600" dirty="0" smtClean="0">
                <a:latin typeface="Palatino Linotype" pitchFamily="18" charset="0"/>
              </a:rPr>
              <a:t>due to the reduced amount of secreted </a:t>
            </a:r>
            <a:r>
              <a:rPr lang="en" sz="1600" dirty="0" err="1" smtClean="0">
                <a:latin typeface="Palatino Linotype" pitchFamily="18" charset="0"/>
              </a:rPr>
              <a:t>trypsin </a:t>
            </a:r>
            <a:r>
              <a:rPr lang="en" sz="1600" dirty="0" smtClean="0">
                <a:latin typeface="Palatino Linotype" pitchFamily="18" charset="0"/>
              </a:rPr>
              <a:t>, there is insufficient breakdown </a:t>
            </a:r>
            <a:r>
              <a:rPr lang="en" sz="1600" dirty="0" err="1" smtClean="0">
                <a:latin typeface="Palatino Linotype" pitchFamily="18" charset="0"/>
              </a:rPr>
              <a:t>of the cholecystokinin </a:t>
            </a:r>
            <a:r>
              <a:rPr lang="en" sz="1600" dirty="0" smtClean="0">
                <a:latin typeface="Palatino Linotype" pitchFamily="18" charset="0"/>
              </a:rPr>
              <a:t>-releasing </a:t>
            </a:r>
            <a:r>
              <a:rPr lang="en" sz="1600" dirty="0" err="1" smtClean="0">
                <a:latin typeface="Palatino Linotype" pitchFamily="18" charset="0"/>
              </a:rPr>
              <a:t>peptide </a:t>
            </a:r>
            <a:r>
              <a:rPr lang="en" sz="1600" dirty="0" smtClean="0">
                <a:latin typeface="Palatino Linotype" pitchFamily="18" charset="0"/>
              </a:rPr>
              <a:t>, which leads to an increased release </a:t>
            </a:r>
            <a:r>
              <a:rPr lang="en" sz="1600" dirty="0" err="1" smtClean="0">
                <a:latin typeface="Palatino Linotype" pitchFamily="18" charset="0"/>
              </a:rPr>
              <a:t>of cholecystokinin.</a:t>
            </a:r>
            <a:endParaRPr lang="x-none" sz="1600" dirty="0" smtClean="0">
              <a:latin typeface="Palatino Linotype" pitchFamily="18" charset="0"/>
            </a:endParaRPr>
          </a:p>
          <a:p>
            <a:pPr>
              <a:lnSpc>
                <a:spcPct val="150000"/>
              </a:lnSpc>
            </a:pPr>
            <a:r>
              <a:rPr lang="en" sz="1600" dirty="0" smtClean="0">
                <a:latin typeface="Palatino Linotype" pitchFamily="18" charset="0"/>
              </a:rPr>
              <a:t>Strong stimulation of the pancreas </a:t>
            </a:r>
            <a:r>
              <a:rPr lang="en" sz="1600" dirty="0" err="1" smtClean="0">
                <a:latin typeface="Palatino Linotype" pitchFamily="18" charset="0"/>
              </a:rPr>
              <a:t>by cholecystokinin </a:t>
            </a:r>
            <a:r>
              <a:rPr lang="en" sz="1600" dirty="0" smtClean="0">
                <a:latin typeface="Palatino Linotype" pitchFamily="18" charset="0"/>
              </a:rPr>
              <a:t>is a likely cause of the pain</a:t>
            </a:r>
          </a:p>
          <a:p>
            <a:pPr>
              <a:lnSpc>
                <a:spcPct val="150000"/>
              </a:lnSpc>
            </a:pPr>
            <a:r>
              <a:rPr lang="en" sz="1600" dirty="0" smtClean="0">
                <a:latin typeface="Palatino Linotype" pitchFamily="18" charset="0"/>
              </a:rPr>
              <a:t>Therefore, preparations for </a:t>
            </a:r>
            <a:r>
              <a:rPr lang="en" sz="1600" dirty="0" err="1" smtClean="0">
                <a:latin typeface="Palatino Linotype" pitchFamily="18" charset="0"/>
              </a:rPr>
              <a:t>enzyme </a:t>
            </a:r>
            <a:r>
              <a:rPr lang="en" sz="1600" dirty="0" smtClean="0">
                <a:latin typeface="Palatino Linotype" pitchFamily="18" charset="0"/>
              </a:rPr>
              <a:t>substitution must contain as much </a:t>
            </a:r>
            <a:r>
              <a:rPr lang="en" sz="1600" dirty="0" err="1" smtClean="0">
                <a:latin typeface="Palatino Linotype" pitchFamily="18" charset="0"/>
              </a:rPr>
              <a:t>protease as possible</a:t>
            </a:r>
            <a:endParaRPr lang="x-none" sz="1600" dirty="0" smtClean="0">
              <a:latin typeface="Palatino Linotype" pitchFamily="18" charset="0"/>
            </a:endParaRPr>
          </a:p>
          <a:p>
            <a:pPr>
              <a:lnSpc>
                <a:spcPct val="150000"/>
              </a:lnSpc>
            </a:pPr>
            <a:r>
              <a:rPr lang="en" sz="1600" dirty="0" err="1" smtClean="0">
                <a:latin typeface="Palatino Linotype" pitchFamily="18" charset="0"/>
              </a:rPr>
              <a:t>Octreotide </a:t>
            </a:r>
            <a:r>
              <a:rPr lang="en" sz="1600" dirty="0" smtClean="0">
                <a:latin typeface="Palatino Linotype" pitchFamily="18" charset="0"/>
              </a:rPr>
              <a:t>– a synthetic analogue of somatostatin inhibits pancreatic secretion and lowers the level </a:t>
            </a:r>
            <a:r>
              <a:rPr lang="en" sz="1600" dirty="0" err="1" smtClean="0">
                <a:latin typeface="Palatino Linotype" pitchFamily="18" charset="0"/>
              </a:rPr>
              <a:t>of cholecystokinin</a:t>
            </a:r>
            <a:endParaRPr lang="x-none" sz="1600" dirty="0" smtClean="0">
              <a:latin typeface="Palatino Linotype" pitchFamily="18" charset="0"/>
            </a:endParaRPr>
          </a:p>
          <a:p>
            <a:pPr>
              <a:lnSpc>
                <a:spcPct val="150000"/>
              </a:lnSpc>
            </a:pPr>
            <a:r>
              <a:rPr lang="en" sz="1600" dirty="0" err="1" smtClean="0">
                <a:latin typeface="Palatino Linotype" pitchFamily="18" charset="0"/>
              </a:rPr>
              <a:t>intraductal </a:t>
            </a:r>
            <a:r>
              <a:rPr lang="en" sz="1600" dirty="0" smtClean="0">
                <a:latin typeface="Palatino Linotype" pitchFamily="18" charset="0"/>
              </a:rPr>
              <a:t>strictures </a:t>
            </a:r>
            <a:r>
              <a:rPr lang="en" sz="1600" dirty="0" err="1" smtClean="0">
                <a:latin typeface="Palatino Linotype" pitchFamily="18" charset="0"/>
              </a:rPr>
              <a:t>stones </a:t>
            </a:r>
            <a:r>
              <a:rPr lang="en" sz="1600" dirty="0" smtClean="0">
                <a:latin typeface="Palatino Linotype" pitchFamily="18" charset="0"/>
              </a:rPr>
              <a:t>or </a:t>
            </a:r>
            <a:r>
              <a:rPr lang="en" sz="1600" smtClean="0">
                <a:latin typeface="Palatino Linotype" pitchFamily="18" charset="0"/>
              </a:rPr>
              <a:t>pseudocyst treatment</a:t>
            </a:r>
            <a:endParaRPr lang="x-none" sz="1600" dirty="0" smtClean="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PANCREATITIS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993016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762000"/>
            <a:ext cx="8229600" cy="5715000"/>
          </a:xfrm>
        </p:spPr>
        <p:txBody>
          <a:bodyPr>
            <a:noAutofit/>
          </a:bodyPr>
          <a:lstStyle/>
          <a:p>
            <a:pPr>
              <a:lnSpc>
                <a:spcPct val="150000"/>
              </a:lnSpc>
              <a:buFont typeface="Wingdings" pitchFamily="2" charset="2"/>
              <a:buChar char="ü"/>
            </a:pPr>
            <a:r>
              <a:rPr lang="en" sz="1800" b="1" dirty="0" smtClean="0">
                <a:latin typeface="Palatino Linotype" pitchFamily="18" charset="0"/>
              </a:rPr>
              <a:t>Treatment of maldigestion</a:t>
            </a:r>
          </a:p>
          <a:p>
            <a:pPr>
              <a:lnSpc>
                <a:spcPct val="150000"/>
              </a:lnSpc>
            </a:pPr>
            <a:r>
              <a:rPr lang="en" sz="1800" dirty="0" smtClean="0">
                <a:latin typeface="Palatino Linotype" pitchFamily="18" charset="0"/>
              </a:rPr>
              <a:t>Clinical symptoms of maldigestion occur if 90% of the exocrine function of the pancreas is damaged</a:t>
            </a:r>
          </a:p>
          <a:p>
            <a:pPr>
              <a:lnSpc>
                <a:spcPct val="150000"/>
              </a:lnSpc>
            </a:pPr>
            <a:r>
              <a:rPr lang="en" sz="1800" dirty="0" smtClean="0">
                <a:latin typeface="Palatino Linotype" pitchFamily="18" charset="0"/>
              </a:rPr>
              <a:t>Steatorrhea is accompanied by weight loss, partly due to maldigestion and </a:t>
            </a:r>
            <a:r>
              <a:rPr lang="en" sz="1800" dirty="0" err="1" smtClean="0">
                <a:latin typeface="Palatino Linotype" pitchFamily="18" charset="0"/>
              </a:rPr>
              <a:t>partly </a:t>
            </a:r>
            <a:r>
              <a:rPr lang="en" sz="1800" dirty="0" smtClean="0">
                <a:latin typeface="Palatino Linotype" pitchFamily="18" charset="0"/>
              </a:rPr>
              <a:t>due to pain after meals, so patients avoid food</a:t>
            </a:r>
          </a:p>
          <a:p>
            <a:pPr>
              <a:lnSpc>
                <a:spcPct val="150000"/>
              </a:lnSpc>
            </a:pPr>
            <a:r>
              <a:rPr lang="en" sz="1800" dirty="0" smtClean="0">
                <a:latin typeface="Palatino Linotype" pitchFamily="18" charset="0"/>
              </a:rPr>
              <a:t>Exogenous pancreatic enzyme therapy resolves this disorder</a:t>
            </a:r>
          </a:p>
          <a:p>
            <a:pPr>
              <a:lnSpc>
                <a:spcPct val="150000"/>
              </a:lnSpc>
              <a:buFont typeface="Wingdings" pitchFamily="2" charset="2"/>
              <a:buChar char="ü"/>
            </a:pPr>
            <a:r>
              <a:rPr lang="en" sz="1800" b="1" dirty="0">
                <a:latin typeface="Palatino Linotype" pitchFamily="18" charset="0"/>
              </a:rPr>
              <a:t>Treatment of diabetes</a:t>
            </a:r>
          </a:p>
          <a:p>
            <a:pPr>
              <a:lnSpc>
                <a:spcPct val="150000"/>
              </a:lnSpc>
            </a:pPr>
            <a:r>
              <a:rPr lang="en" sz="1800" dirty="0">
                <a:latin typeface="Palatino Linotype" pitchFamily="18" charset="0"/>
              </a:rPr>
              <a:t>Diabetes occurs about 20 </a:t>
            </a:r>
            <a:r>
              <a:rPr lang="en" sz="1800" dirty="0" err="1">
                <a:latin typeface="Palatino Linotype" pitchFamily="18" charset="0"/>
              </a:rPr>
              <a:t>years </a:t>
            </a:r>
            <a:r>
              <a:rPr lang="en" sz="1800" dirty="0">
                <a:latin typeface="Palatino Linotype" pitchFamily="18" charset="0"/>
              </a:rPr>
              <a:t>after the onset of the disease</a:t>
            </a:r>
          </a:p>
          <a:p>
            <a:pPr>
              <a:lnSpc>
                <a:spcPct val="150000"/>
              </a:lnSpc>
            </a:pPr>
            <a:r>
              <a:rPr lang="en" sz="1800" dirty="0">
                <a:latin typeface="Palatino Linotype" pitchFamily="18" charset="0"/>
              </a:rPr>
              <a:t>In many patients, in addition to insulin deficiency, there is also </a:t>
            </a:r>
            <a:r>
              <a:rPr lang="en" sz="1800" dirty="0" err="1">
                <a:latin typeface="Palatino Linotype" pitchFamily="18" charset="0"/>
              </a:rPr>
              <a:t>glucagon deficiency, so the risk of hypoglycemia </a:t>
            </a:r>
            <a:r>
              <a:rPr lang="en" sz="1800" dirty="0">
                <a:latin typeface="Palatino Linotype" pitchFamily="18" charset="0"/>
              </a:rPr>
              <a:t>is increased in patients who are on insulin therapy.</a:t>
            </a:r>
            <a:endParaRPr lang="en-US" sz="18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CHRONIC PANCREATITIS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143173574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828800"/>
          </a:xfrm>
          <a:solidFill>
            <a:schemeClr val="bg1"/>
          </a:solidFill>
        </p:spPr>
        <p:txBody>
          <a:bodyPr>
            <a:noAutofit/>
          </a:bodyPr>
          <a:lstStyle/>
          <a:p>
            <a:r>
              <a:rPr lang="en" sz="3600" b="1" dirty="0" smtClean="0">
                <a:latin typeface="Palatino Linotype" pitchFamily="18" charset="0"/>
              </a:rPr>
              <a:t>PANCREAS CARCINOMA</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sp>
        <p:nvSpPr>
          <p:cNvPr id="5" name="TextBox 4"/>
          <p:cNvSpPr txBox="1"/>
          <p:nvPr/>
        </p:nvSpPr>
        <p:spPr>
          <a:xfrm>
            <a:off x="0" y="6427113"/>
            <a:ext cx="5791200" cy="430887"/>
          </a:xfrm>
          <a:prstGeom prst="rect">
            <a:avLst/>
          </a:prstGeom>
          <a:noFill/>
        </p:spPr>
        <p:txBody>
          <a:bodyPr wrap="square" rtlCol="0">
            <a:spAutoFit/>
          </a:bodyPr>
          <a:lstStyle/>
          <a:p>
            <a:r>
              <a:rPr lang="en" sz="1100" dirty="0" smtClean="0">
                <a:latin typeface="Palatino Linotype" pitchFamily="18" charset="0"/>
              </a:rPr>
              <a:t>Downloaded from:</a:t>
            </a:r>
          </a:p>
          <a:p>
            <a:r>
              <a:rPr lang="en" sz="1100" dirty="0" smtClean="0">
                <a:latin typeface="Palatino Linotype" pitchFamily="18" charset="0"/>
              </a:rPr>
              <a:t>https://www.genengnews.com/news/pancreatic-cancer-growth-blocked-by-new-drug/</a:t>
            </a:r>
            <a:endParaRPr lang="en-US" sz="1100" dirty="0">
              <a:latin typeface="Palatino Linotype" pitchFamily="18" charset="0"/>
            </a:endParaRPr>
          </a:p>
        </p:txBody>
      </p:sp>
      <p:pic>
        <p:nvPicPr>
          <p:cNvPr id="11266" name="Picture 2" descr="C:\Users\Ivan Jovanovic\Desktop\Sep25_2018_Getty_693377946_PancreaticCancer_6009822115018.jpg"/>
          <p:cNvPicPr>
            <a:picLocks noChangeAspect="1" noChangeArrowheads="1"/>
          </p:cNvPicPr>
          <p:nvPr/>
        </p:nvPicPr>
        <p:blipFill>
          <a:blip r:embed="rId2" cstate="print"/>
          <a:srcRect/>
          <a:stretch>
            <a:fillRect/>
          </a:stretch>
        </p:blipFill>
        <p:spPr bwMode="auto">
          <a:xfrm>
            <a:off x="1099471" y="1871663"/>
            <a:ext cx="6901529" cy="468153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Carcinoid tumors and syndrome </a:t>
            </a:r>
            <a:r>
              <a:rPr lang="sr-Cyrl-RS" sz="3600" b="1" dirty="0" smtClean="0">
                <a:latin typeface="Palatino Linotype" pitchFamily="18" charset="0"/>
              </a:rPr>
              <a:t/>
            </a:r>
            <a:br>
              <a:rPr lang="sr-Cyrl-RS" sz="3600" b="1" dirty="0" smtClean="0">
                <a:latin typeface="Palatino Linotype" pitchFamily="18" charset="0"/>
              </a:rPr>
            </a:br>
            <a:r>
              <a:rPr lang="en" sz="3600" b="1" i="1" dirty="0" err="1" smtClean="0">
                <a:latin typeface="Palatino Linotype" pitchFamily="18" charset="0"/>
              </a:rPr>
              <a:t>Tumores </a:t>
            </a:r>
            <a:r>
              <a:rPr lang="en" sz="3600" b="1" i="1" dirty="0" smtClean="0">
                <a:latin typeface="Palatino Linotype" pitchFamily="18" charset="0"/>
              </a:rPr>
              <a:t>et </a:t>
            </a:r>
            <a:r>
              <a:rPr lang="en" sz="3600" b="1" i="1" dirty="0" err="1" smtClean="0">
                <a:latin typeface="Palatino Linotype" pitchFamily="18" charset="0"/>
              </a:rPr>
              <a:t>syndroma</a:t>
            </a:r>
            <a:r>
              <a:rPr lang="en" sz="3600" b="1" i="1" dirty="0" smtClean="0">
                <a:latin typeface="Palatino Linotype" pitchFamily="18" charset="0"/>
              </a:rPr>
              <a:t> </a:t>
            </a:r>
            <a:r>
              <a:rPr lang="en" sz="3600" b="1" i="1" dirty="0" err="1" smtClean="0">
                <a:latin typeface="Palatino Linotype" pitchFamily="18" charset="0"/>
              </a:rPr>
              <a:t>carcinoides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3074" name="Picture 2" descr="C:\Users\Ivan Jovanovic\Desktop\slide_9.jpg"/>
          <p:cNvPicPr>
            <a:picLocks noChangeAspect="1" noChangeArrowheads="1"/>
          </p:cNvPicPr>
          <p:nvPr/>
        </p:nvPicPr>
        <p:blipFill>
          <a:blip r:embed="rId2" cstate="print"/>
          <a:srcRect l="3333" t="34445" r="50000" b="13333"/>
          <a:stretch>
            <a:fillRect/>
          </a:stretch>
        </p:blipFill>
        <p:spPr bwMode="auto">
          <a:xfrm>
            <a:off x="0" y="1116390"/>
            <a:ext cx="9144000" cy="5741610"/>
          </a:xfrm>
          <a:prstGeom prst="rect">
            <a:avLst/>
          </a:prstGeom>
          <a:solidFill>
            <a:schemeClr val="bg1"/>
          </a:solidFill>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458200" cy="5262979"/>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80-85 </a:t>
            </a:r>
            <a:r>
              <a:rPr lang="en" sz="1600" smtClean="0">
                <a:latin typeface="Palatino Linotype" pitchFamily="18" charset="0"/>
              </a:rPr>
              <a:t>% of the pancreas </a:t>
            </a:r>
            <a:r>
              <a:rPr lang="en" sz="1600" dirty="0" smtClean="0">
                <a:latin typeface="Palatino Linotype" pitchFamily="18" charset="0"/>
              </a:rPr>
              <a:t>( </a:t>
            </a:r>
            <a:r>
              <a:rPr lang="en" sz="1600" smtClean="0">
                <a:latin typeface="Palatino Linotype" pitchFamily="18" charset="0"/>
              </a:rPr>
              <a:t>exocrine part </a:t>
            </a:r>
            <a:r>
              <a:rPr lang="en" sz="1600" dirty="0" smtClean="0">
                <a:latin typeface="Palatino Linotype" pitchFamily="18" charset="0"/>
              </a:rPr>
              <a:t>): ductal adenocarcinoma (80%), cystadenocarcinoma, sarcoma...</a:t>
            </a:r>
            <a:endParaRPr lang="x-none" sz="1600" smtClean="0">
              <a:latin typeface="Palatino Linotype" pitchFamily="18" charset="0"/>
            </a:endParaRPr>
          </a:p>
          <a:p>
            <a:pPr marL="285750" indent="-285750">
              <a:lnSpc>
                <a:spcPct val="150000"/>
              </a:lnSpc>
            </a:pPr>
            <a:r>
              <a:rPr lang="en" sz="1600" dirty="0" smtClean="0">
                <a:latin typeface="Palatino Linotype" pitchFamily="18" charset="0"/>
              </a:rPr>
              <a:t>      </a:t>
            </a:r>
            <a:r>
              <a:rPr lang="en" sz="1600" smtClean="0">
                <a:latin typeface="Palatino Linotype" pitchFamily="18" charset="0"/>
              </a:rPr>
              <a:t>After age 60 (typically in the 7th and 8th decade)</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15-20 </a:t>
            </a:r>
            <a:r>
              <a:rPr lang="en" sz="1600" smtClean="0">
                <a:latin typeface="Palatino Linotype" pitchFamily="18" charset="0"/>
              </a:rPr>
              <a:t>% of the pancreas </a:t>
            </a:r>
            <a:r>
              <a:rPr lang="en" sz="1600" dirty="0" smtClean="0">
                <a:latin typeface="Palatino Linotype" pitchFamily="18" charset="0"/>
              </a:rPr>
              <a:t>( </a:t>
            </a:r>
            <a:r>
              <a:rPr lang="en" sz="1600" smtClean="0">
                <a:latin typeface="Palatino Linotype" pitchFamily="18" charset="0"/>
              </a:rPr>
              <a:t>endocrine part </a:t>
            </a:r>
            <a:r>
              <a:rPr lang="en" sz="1600" dirty="0" smtClean="0">
                <a:latin typeface="Palatino Linotype" pitchFamily="18" charset="0"/>
              </a:rPr>
              <a:t>) - </a:t>
            </a:r>
            <a:r>
              <a:rPr lang="en" sz="1600" smtClean="0">
                <a:latin typeface="Palatino Linotype" pitchFamily="18" charset="0"/>
              </a:rPr>
              <a:t>islets of Langerhans</a:t>
            </a:r>
            <a:endParaRPr lang="x-none" sz="1600" dirty="0" smtClean="0">
              <a:latin typeface="Palatino Linotype" pitchFamily="18" charset="0"/>
            </a:endParaRP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ETIOPATHOGENESIS</a:t>
            </a:r>
          </a:p>
          <a:p>
            <a:pPr marL="285750" indent="-285750">
              <a:lnSpc>
                <a:spcPct val="150000"/>
              </a:lnSpc>
              <a:buFont typeface="Wingdings" pitchFamily="2" charset="2"/>
              <a:buChar char="§"/>
            </a:pPr>
            <a:r>
              <a:rPr lang="en" sz="1600" dirty="0" smtClean="0">
                <a:latin typeface="Palatino Linotype" pitchFamily="18" charset="0"/>
              </a:rPr>
              <a:t>Unknown</a:t>
            </a:r>
          </a:p>
          <a:p>
            <a:pPr marL="285750" indent="-285750">
              <a:lnSpc>
                <a:spcPct val="150000"/>
              </a:lnSpc>
              <a:buFont typeface="Wingdings" pitchFamily="2" charset="2"/>
              <a:buChar char="§"/>
            </a:pPr>
            <a:r>
              <a:rPr lang="en" sz="1600" dirty="0" smtClean="0">
                <a:latin typeface="Palatino Linotype" pitchFamily="18" charset="0"/>
              </a:rPr>
              <a:t>2 times more common in men</a:t>
            </a:r>
          </a:p>
          <a:p>
            <a:pPr marL="285750" indent="-285750">
              <a:lnSpc>
                <a:spcPct val="150000"/>
              </a:lnSpc>
              <a:buFont typeface="Wingdings" pitchFamily="2" charset="2"/>
              <a:buChar char="§"/>
            </a:pPr>
            <a:r>
              <a:rPr lang="en" sz="1600" dirty="0" smtClean="0">
                <a:latin typeface="Palatino Linotype" pitchFamily="18" charset="0"/>
              </a:rPr>
              <a:t>Three times </a:t>
            </a:r>
            <a:r>
              <a:rPr lang="en" sz="1600" dirty="0" err="1" smtClean="0">
                <a:latin typeface="Palatino Linotype" pitchFamily="18" charset="0"/>
              </a:rPr>
              <a:t>more common </a:t>
            </a:r>
            <a:r>
              <a:rPr lang="en" sz="1600" dirty="0" smtClean="0">
                <a:latin typeface="Palatino Linotype" pitchFamily="18" charset="0"/>
              </a:rPr>
              <a:t>in smokers</a:t>
            </a:r>
          </a:p>
          <a:p>
            <a:pPr marL="285750" indent="-285750">
              <a:lnSpc>
                <a:spcPct val="150000"/>
              </a:lnSpc>
              <a:buFont typeface="Wingdings" pitchFamily="2" charset="2"/>
              <a:buChar char="§"/>
            </a:pPr>
            <a:r>
              <a:rPr lang="en" sz="1600" dirty="0" smtClean="0">
                <a:latin typeface="Palatino Linotype" pitchFamily="18" charset="0"/>
              </a:rPr>
              <a:t>Other etiological factors: diet rich in animal fat, diabetes, chronic </a:t>
            </a:r>
            <a:r>
              <a:rPr lang="en" sz="1600" dirty="0" err="1" smtClean="0">
                <a:latin typeface="Palatino Linotype" pitchFamily="18" charset="0"/>
              </a:rPr>
              <a:t>pancreatitis </a:t>
            </a:r>
            <a:r>
              <a:rPr lang="en" sz="1600" dirty="0" smtClean="0">
                <a:latin typeface="Palatino Linotype" pitchFamily="18" charset="0"/>
              </a:rPr>
              <a:t>, previous </a:t>
            </a:r>
            <a:r>
              <a:rPr lang="en" sz="1600" dirty="0" err="1" smtClean="0">
                <a:latin typeface="Palatino Linotype" pitchFamily="18" charset="0"/>
              </a:rPr>
              <a:t>gastrectomy </a:t>
            </a:r>
            <a:r>
              <a:rPr lang="en" sz="1600" dirty="0" smtClean="0">
                <a:latin typeface="Palatino Linotype" pitchFamily="18" charset="0"/>
              </a:rPr>
              <a:t>, consumption of alcohol, black coffee, gallstones </a:t>
            </a:r>
            <a:r>
              <a:rPr lang="en" sz="1600" dirty="0" err="1" smtClean="0">
                <a:latin typeface="Palatino Linotype" pitchFamily="18" charset="0"/>
              </a:rPr>
              <a:t>, </a:t>
            </a:r>
            <a:r>
              <a:rPr lang="en" sz="1600" dirty="0" smtClean="0">
                <a:latin typeface="Palatino Linotype" pitchFamily="18" charset="0"/>
              </a:rPr>
              <a:t>exposure </a:t>
            </a:r>
            <a:r>
              <a:rPr lang="en" sz="1600" dirty="0" err="1" smtClean="0">
                <a:latin typeface="Palatino Linotype" pitchFamily="18" charset="0"/>
              </a:rPr>
              <a:t>to cytotoxic </a:t>
            </a:r>
            <a:r>
              <a:rPr lang="en" sz="1600" dirty="0" smtClean="0">
                <a:latin typeface="Palatino Linotype" pitchFamily="18" charset="0"/>
              </a:rPr>
              <a:t>drugs and </a:t>
            </a:r>
            <a:r>
              <a:rPr lang="en" sz="1600" smtClean="0">
                <a:latin typeface="Palatino Linotype" pitchFamily="18" charset="0"/>
              </a:rPr>
              <a:t>industrial </a:t>
            </a:r>
            <a:r>
              <a:rPr lang="en" sz="1600" dirty="0" smtClean="0">
                <a:latin typeface="Palatino Linotype" pitchFamily="18" charset="0"/>
              </a:rPr>
              <a:t>carcinogens.</a:t>
            </a:r>
            <a:endParaRPr lang="x-none" sz="1600" dirty="0" smtClean="0">
              <a:latin typeface="Palatino Linotype" pitchFamily="18" charset="0"/>
            </a:endParaRPr>
          </a:p>
          <a:p>
            <a:pPr>
              <a:lnSpc>
                <a:spcPct val="150000"/>
              </a:lnSpc>
            </a:pPr>
            <a:endParaRPr lang="x-none" sz="1600" b="1"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a:t>
            </a:r>
            <a:endParaRPr lang="ru-RU" sz="2000" b="1" dirty="0" smtClean="0">
              <a:solidFill>
                <a:srgbClr val="00B0F0"/>
              </a:solidFill>
              <a:latin typeface="Palatino Linotype" pitchFamily="18" charset="0"/>
            </a:endParaRPr>
          </a:p>
        </p:txBody>
      </p:sp>
    </p:spTree>
    <p:extLst>
      <p:ext uri="{BB962C8B-B14F-4D97-AF65-F5344CB8AC3E}">
        <p14:creationId xmlns="" xmlns:p14="http://schemas.microsoft.com/office/powerpoint/2010/main" val="256742488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816888"/>
            <a:ext cx="8458200" cy="6001643"/>
          </a:xfrm>
          <a:prstGeom prst="rect">
            <a:avLst/>
          </a:prstGeom>
          <a:noFill/>
        </p:spPr>
        <p:txBody>
          <a:bodyPr wrap="square" rtlCol="0">
            <a:spAutoFit/>
          </a:bodyPr>
          <a:lstStyle/>
          <a:p>
            <a:pPr>
              <a:lnSpc>
                <a:spcPct val="150000"/>
              </a:lnSpc>
            </a:pPr>
            <a:r>
              <a:rPr lang="en" sz="1600" b="1" dirty="0" smtClean="0">
                <a:latin typeface="Palatino Linotype" pitchFamily="18" charset="0"/>
              </a:rPr>
              <a:t>Changes in the structure and function of several </a:t>
            </a:r>
            <a:r>
              <a:rPr lang="en" sz="1600" b="1" dirty="0" err="1" smtClean="0">
                <a:latin typeface="Palatino Linotype" pitchFamily="18" charset="0"/>
              </a:rPr>
              <a:t>oncogenes</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Point </a:t>
            </a:r>
            <a:r>
              <a:rPr lang="en" sz="1600" dirty="0" err="1" smtClean="0">
                <a:latin typeface="Palatino Linotype" pitchFamily="18" charset="0"/>
              </a:rPr>
              <a:t>codon mutations</a:t>
            </a:r>
            <a:r>
              <a:rPr lang="en" sz="1600" dirty="0" smtClean="0">
                <a:latin typeface="Palatino Linotype" pitchFamily="18" charset="0"/>
              </a:rPr>
              <a:t> </a:t>
            </a:r>
            <a:r>
              <a:rPr lang="en" sz="1600" b="1" dirty="0" smtClean="0">
                <a:latin typeface="Palatino Linotype" pitchFamily="18" charset="0"/>
              </a:rPr>
              <a:t>12 K-ras </a:t>
            </a:r>
            <a:r>
              <a:rPr lang="en" sz="1600" b="1" dirty="0" err="1" smtClean="0">
                <a:latin typeface="Palatino Linotype" pitchFamily="18" charset="0"/>
              </a:rPr>
              <a:t>oncogenes</a:t>
            </a:r>
            <a:r>
              <a:rPr lang="en" sz="1600" b="1" dirty="0" smtClean="0">
                <a:latin typeface="Palatino Linotype" pitchFamily="18" charset="0"/>
              </a:rPr>
              <a:t> </a:t>
            </a:r>
            <a:r>
              <a:rPr lang="en" sz="1600" dirty="0" smtClean="0">
                <a:latin typeface="Palatino Linotype" pitchFamily="18" charset="0"/>
              </a:rPr>
              <a:t>(in 90% of patients with pancreatic cancer and in 65 </a:t>
            </a:r>
            <a:r>
              <a:rPr lang="en" sz="1600" smtClean="0">
                <a:latin typeface="Palatino Linotype" pitchFamily="18" charset="0"/>
              </a:rPr>
              <a:t>% of pancreatic juice samples </a:t>
            </a:r>
            <a:r>
              <a:rPr lang="en" sz="1600" dirty="0" smtClean="0">
                <a:latin typeface="Palatino Linotype" pitchFamily="18" charset="0"/>
              </a:rPr>
              <a:t>obtained </a:t>
            </a:r>
            <a:r>
              <a:rPr lang="en" sz="1600" dirty="0" err="1" smtClean="0">
                <a:latin typeface="Palatino Linotype" pitchFamily="18" charset="0"/>
              </a:rPr>
              <a:t>during </a:t>
            </a:r>
            <a:r>
              <a:rPr lang="en" sz="1600" smtClean="0">
                <a:latin typeface="Palatino Linotype" pitchFamily="18" charset="0"/>
              </a:rPr>
              <a:t>ERCP </a:t>
            </a:r>
            <a:r>
              <a:rPr lang="en" sz="1600" dirty="0" smtClean="0">
                <a:latin typeface="Palatino Linotype" pitchFamily="18" charset="0"/>
              </a:rPr>
              <a:t>, as well as in the stool of patients)</a:t>
            </a:r>
          </a:p>
          <a:p>
            <a:pPr marL="285750" indent="-285750">
              <a:lnSpc>
                <a:spcPct val="150000"/>
              </a:lnSpc>
              <a:buFont typeface="Wingdings" pitchFamily="2" charset="2"/>
              <a:buChar char="§"/>
            </a:pPr>
            <a:r>
              <a:rPr lang="en" sz="1600" dirty="0" smtClean="0">
                <a:latin typeface="Palatino Linotype" pitchFamily="18" charset="0"/>
              </a:rPr>
              <a:t>Increased expression of the </a:t>
            </a:r>
            <a:r>
              <a:rPr lang="en" sz="1600" b="1" dirty="0" smtClean="0">
                <a:latin typeface="Palatino Linotype" pitchFamily="18" charset="0"/>
              </a:rPr>
              <a:t>r53 gene </a:t>
            </a:r>
            <a:r>
              <a:rPr lang="en" sz="1600" dirty="0" smtClean="0">
                <a:latin typeface="Palatino Linotype" pitchFamily="18" charset="0"/>
              </a:rPr>
              <a:t>in 60-70% of patients, </a:t>
            </a:r>
            <a:r>
              <a:rPr lang="en" sz="1600" dirty="0" err="1" smtClean="0">
                <a:latin typeface="Palatino Linotype" pitchFamily="18" charset="0"/>
              </a:rPr>
              <a:t>cancers </a:t>
            </a:r>
            <a:r>
              <a:rPr lang="en" sz="1600" dirty="0" smtClean="0">
                <a:latin typeface="Palatino Linotype" pitchFamily="18" charset="0"/>
              </a:rPr>
              <a:t>of this type are </a:t>
            </a:r>
            <a:r>
              <a:rPr lang="en" sz="1600" dirty="0" err="1" smtClean="0">
                <a:latin typeface="Palatino Linotype" pitchFamily="18" charset="0"/>
              </a:rPr>
              <a:t>more resistant </a:t>
            </a:r>
            <a:r>
              <a:rPr lang="en" sz="1600" dirty="0" smtClean="0">
                <a:latin typeface="Palatino Linotype" pitchFamily="18" charset="0"/>
              </a:rPr>
              <a:t>to the effects </a:t>
            </a:r>
            <a:r>
              <a:rPr lang="en" sz="1600" dirty="0" err="1" smtClean="0">
                <a:latin typeface="Palatino Linotype" pitchFamily="18" charset="0"/>
              </a:rPr>
              <a:t>of chemotherapy </a:t>
            </a:r>
            <a:r>
              <a:rPr lang="en" sz="1600" dirty="0" smtClean="0">
                <a:latin typeface="Palatino Linotype" pitchFamily="18" charset="0"/>
              </a:rPr>
              <a:t>and radiation</a:t>
            </a:r>
          </a:p>
          <a:p>
            <a:pPr marL="285750" indent="-285750">
              <a:lnSpc>
                <a:spcPct val="150000"/>
              </a:lnSpc>
              <a:buFont typeface="Wingdings" pitchFamily="2" charset="2"/>
              <a:buChar char="§"/>
            </a:pPr>
            <a:r>
              <a:rPr lang="en" sz="1600" dirty="0" err="1" smtClean="0">
                <a:latin typeface="Palatino Linotype" pitchFamily="18" charset="0"/>
              </a:rPr>
              <a:t>suppressor </a:t>
            </a:r>
            <a:r>
              <a:rPr lang="en" sz="1600" dirty="0" smtClean="0">
                <a:latin typeface="Palatino Linotype" pitchFamily="18" charset="0"/>
              </a:rPr>
              <a:t>mutations </a:t>
            </a:r>
            <a:r>
              <a:rPr lang="en" sz="1600" smtClean="0">
                <a:latin typeface="Palatino Linotype" pitchFamily="18" charset="0"/>
              </a:rPr>
              <a:t>gene </a:t>
            </a:r>
            <a:r>
              <a:rPr lang="en" sz="1600" b="1" smtClean="0">
                <a:latin typeface="Palatino Linotype" pitchFamily="18" charset="0"/>
              </a:rPr>
              <a:t>r16</a:t>
            </a:r>
            <a:endParaRPr lang="sr-Cyrl-RS" sz="1600" b="1" dirty="0" smtClean="0">
              <a:latin typeface="Palatino Linotype" pitchFamily="18" charset="0"/>
            </a:endParaRPr>
          </a:p>
          <a:p>
            <a:pPr marL="285750" indent="-285750">
              <a:lnSpc>
                <a:spcPct val="150000"/>
              </a:lnSpc>
              <a:buFont typeface="Wingdings" pitchFamily="2" charset="2"/>
              <a:buChar char="§"/>
            </a:pPr>
            <a:r>
              <a:rPr lang="en" sz="1600" b="1" dirty="0" smtClean="0">
                <a:latin typeface="Palatino Linotype" pitchFamily="18" charset="0"/>
              </a:rPr>
              <a:t>Localization:</a:t>
            </a:r>
            <a:endParaRPr lang="x-none" sz="1600" b="1" dirty="0" smtClean="0">
              <a:latin typeface="Palatino Linotype" pitchFamily="18" charset="0"/>
            </a:endParaRPr>
          </a:p>
          <a:p>
            <a:pPr marL="285750" indent="-285750">
              <a:lnSpc>
                <a:spcPct val="150000"/>
              </a:lnSpc>
              <a:buFont typeface="Wingdings" pitchFamily="2" charset="2"/>
              <a:buChar char="Ø"/>
            </a:pPr>
            <a:r>
              <a:rPr lang="en" sz="1600" dirty="0" smtClean="0">
                <a:latin typeface="Palatino Linotype" pitchFamily="18" charset="0"/>
              </a:rPr>
              <a:t>60 </a:t>
            </a:r>
            <a:r>
              <a:rPr lang="en" sz="1600" smtClean="0">
                <a:latin typeface="Palatino Linotype" pitchFamily="18" charset="0"/>
              </a:rPr>
              <a:t>% in </a:t>
            </a:r>
            <a:r>
              <a:rPr lang="en" sz="1600" dirty="0" smtClean="0">
                <a:latin typeface="Palatino Linotype" pitchFamily="18" charset="0"/>
              </a:rPr>
              <a:t>the head of the pancreas</a:t>
            </a:r>
          </a:p>
          <a:p>
            <a:pPr marL="285750" indent="-285750">
              <a:lnSpc>
                <a:spcPct val="150000"/>
              </a:lnSpc>
              <a:buFont typeface="Wingdings" pitchFamily="2" charset="2"/>
              <a:buChar char="Ø"/>
            </a:pPr>
            <a:r>
              <a:rPr lang="en" sz="1600" dirty="0" smtClean="0">
                <a:latin typeface="Palatino Linotype" pitchFamily="18" charset="0"/>
              </a:rPr>
              <a:t>5% in the tail</a:t>
            </a:r>
          </a:p>
          <a:p>
            <a:pPr marL="285750" indent="-285750">
              <a:lnSpc>
                <a:spcPct val="150000"/>
              </a:lnSpc>
              <a:buFont typeface="Wingdings" pitchFamily="2" charset="2"/>
              <a:buChar char="Ø"/>
            </a:pPr>
            <a:r>
              <a:rPr lang="en" sz="1600" dirty="0" smtClean="0">
                <a:latin typeface="Palatino Linotype" pitchFamily="18" charset="0"/>
              </a:rPr>
              <a:t>15% in the body</a:t>
            </a:r>
          </a:p>
          <a:p>
            <a:pPr marL="285750" indent="-285750">
              <a:lnSpc>
                <a:spcPct val="150000"/>
              </a:lnSpc>
              <a:buFont typeface="Wingdings" pitchFamily="2" charset="2"/>
              <a:buChar char="Ø"/>
            </a:pPr>
            <a:r>
              <a:rPr lang="en" sz="1600" dirty="0" smtClean="0">
                <a:latin typeface="Palatino Linotype" pitchFamily="18" charset="0"/>
              </a:rPr>
              <a:t>15-20% whole pancreas</a:t>
            </a:r>
          </a:p>
          <a:p>
            <a:pPr>
              <a:lnSpc>
                <a:spcPct val="150000"/>
              </a:lnSpc>
            </a:pPr>
            <a:r>
              <a:rPr lang="en" sz="1600" b="1" smtClean="0">
                <a:latin typeface="Palatino Linotype" pitchFamily="18" charset="0"/>
              </a:rPr>
              <a:t>Histological </a:t>
            </a:r>
            <a:r>
              <a:rPr lang="en" sz="1600" b="1" dirty="0" smtClean="0">
                <a:latin typeface="Palatino Linotype" pitchFamily="18" charset="0"/>
              </a:rPr>
              <a:t>path : </a:t>
            </a:r>
            <a:r>
              <a:rPr lang="en" sz="1600" dirty="0" smtClean="0">
                <a:latin typeface="Palatino Linotype" pitchFamily="18" charset="0"/>
              </a:rPr>
              <a:t>mucinous </a:t>
            </a:r>
            <a:r>
              <a:rPr lang="en" sz="1600" smtClean="0">
                <a:latin typeface="Palatino Linotype" pitchFamily="18" charset="0"/>
              </a:rPr>
              <a:t>adenocarcinoma </a:t>
            </a:r>
            <a:r>
              <a:rPr lang="en" sz="1600" dirty="0" smtClean="0">
                <a:latin typeface="Palatino Linotype" pitchFamily="18" charset="0"/>
              </a:rPr>
              <a:t>of origin</a:t>
            </a:r>
            <a:r>
              <a:rPr lang="en" sz="1600" smtClean="0">
                <a:latin typeface="Palatino Linotype" pitchFamily="18" charset="0"/>
              </a:rPr>
              <a:t> </a:t>
            </a:r>
            <a:r>
              <a:rPr lang="en" sz="1600" dirty="0" smtClean="0">
                <a:latin typeface="Palatino Linotype" pitchFamily="18" charset="0"/>
              </a:rPr>
              <a:t>from the epithelium of the pancreatic ducts</a:t>
            </a:r>
          </a:p>
          <a:p>
            <a:pPr marL="285750" indent="-285750">
              <a:lnSpc>
                <a:spcPct val="150000"/>
              </a:lnSpc>
              <a:buFont typeface="Wingdings" pitchFamily="2" charset="2"/>
              <a:buChar char="v"/>
            </a:pPr>
            <a:r>
              <a:rPr lang="en" sz="1600" dirty="0" smtClean="0">
                <a:latin typeface="Palatino Linotype" pitchFamily="18" charset="0"/>
              </a:rPr>
              <a:t>In 90% </a:t>
            </a:r>
            <a:r>
              <a:rPr lang="en" sz="1600" dirty="0" err="1" smtClean="0">
                <a:latin typeface="Palatino Linotype" pitchFamily="18" charset="0"/>
              </a:rPr>
              <a:t>of ductal </a:t>
            </a:r>
            <a:r>
              <a:rPr lang="en" sz="1600" dirty="0" smtClean="0">
                <a:latin typeface="Palatino Linotype" pitchFamily="18" charset="0"/>
              </a:rPr>
              <a:t>origin</a:t>
            </a:r>
          </a:p>
          <a:p>
            <a:pPr marL="285750" indent="-285750">
              <a:lnSpc>
                <a:spcPct val="150000"/>
              </a:lnSpc>
              <a:buFont typeface="Wingdings" pitchFamily="2" charset="2"/>
              <a:buChar char="v"/>
            </a:pPr>
            <a:r>
              <a:rPr lang="en" sz="1600" dirty="0" smtClean="0">
                <a:latin typeface="Palatino Linotype" pitchFamily="18" charset="0"/>
              </a:rPr>
              <a:t>5% of pancreatic </a:t>
            </a:r>
            <a:r>
              <a:rPr lang="en" sz="1600" dirty="0" err="1" smtClean="0">
                <a:latin typeface="Palatino Linotype" pitchFamily="18" charset="0"/>
              </a:rPr>
              <a:t>islet cells - acinous </a:t>
            </a:r>
            <a:r>
              <a:rPr lang="en" sz="1600" dirty="0" smtClean="0">
                <a:latin typeface="Palatino Linotype" pitchFamily="18" charset="0"/>
              </a:rPr>
              <a:t>type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ETIOLOGY</a:t>
            </a:r>
            <a:endParaRPr lang="ru-RU" sz="2000" b="1" dirty="0" smtClean="0">
              <a:latin typeface="Palatino Linotype" pitchFamily="18" charset="0"/>
            </a:endParaRPr>
          </a:p>
        </p:txBody>
      </p:sp>
    </p:spTree>
    <p:extLst>
      <p:ext uri="{BB962C8B-B14F-4D97-AF65-F5344CB8AC3E}">
        <p14:creationId xmlns="" xmlns:p14="http://schemas.microsoft.com/office/powerpoint/2010/main" val="315105433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28050"/>
            <a:ext cx="8458200" cy="5262979"/>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The clinical picture depends on </a:t>
            </a:r>
            <a:r>
              <a:rPr lang="en" sz="1600" err="1" smtClean="0">
                <a:latin typeface="Palatino Linotype" pitchFamily="18" charset="0"/>
              </a:rPr>
              <a:t>the localization </a:t>
            </a:r>
            <a:r>
              <a:rPr lang="en" sz="1600" smtClean="0">
                <a:latin typeface="Palatino Linotype" pitchFamily="18" charset="0"/>
              </a:rPr>
              <a:t>of the process</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At the time of diagnosis, most patients have locally advanced tumor and/or metastases</a:t>
            </a:r>
            <a:endParaRPr lang="x-none" sz="1600" dirty="0" smtClean="0">
              <a:latin typeface="Palatino Linotype" pitchFamily="18" charset="0"/>
            </a:endParaRPr>
          </a:p>
          <a:p>
            <a:pPr>
              <a:lnSpc>
                <a:spcPct val="150000"/>
              </a:lnSpc>
            </a:pPr>
            <a:r>
              <a:rPr lang="en" sz="1600" b="1" dirty="0" err="1" smtClean="0">
                <a:latin typeface="Palatino Linotype" pitchFamily="18" charset="0"/>
              </a:rPr>
              <a:t>cancer </a:t>
            </a:r>
            <a:r>
              <a:rPr lang="en" sz="1600" b="1" dirty="0" smtClean="0">
                <a:latin typeface="Palatino Linotype" pitchFamily="18" charset="0"/>
              </a:rPr>
              <a:t>involving </a:t>
            </a:r>
            <a:r>
              <a:rPr lang="en" sz="1600" b="1" dirty="0" err="1" smtClean="0">
                <a:latin typeface="Palatino Linotype" pitchFamily="18" charset="0"/>
              </a:rPr>
              <a:t>the periampullary </a:t>
            </a:r>
            <a:r>
              <a:rPr lang="en" sz="1600" b="1" dirty="0" smtClean="0">
                <a:latin typeface="Palatino Linotype" pitchFamily="18" charset="0"/>
              </a:rPr>
              <a:t>region </a:t>
            </a:r>
            <a:r>
              <a:rPr lang="en" sz="1600" dirty="0" smtClean="0">
                <a:latin typeface="Palatino Linotype" pitchFamily="18" charset="0"/>
              </a:rPr>
              <a:t>(in 60% of patients):</a:t>
            </a:r>
          </a:p>
          <a:p>
            <a:pPr marL="285750" indent="-285750">
              <a:lnSpc>
                <a:spcPct val="150000"/>
              </a:lnSpc>
              <a:buFont typeface="Wingdings" pitchFamily="2" charset="2"/>
              <a:buChar char="§"/>
            </a:pPr>
            <a:r>
              <a:rPr lang="en" sz="1600" dirty="0" err="1" smtClean="0">
                <a:latin typeface="Palatino Linotype" pitchFamily="18" charset="0"/>
              </a:rPr>
              <a:t>Obstructive</a:t>
            </a:r>
            <a:r>
              <a:rPr lang="en" sz="1600" dirty="0" smtClean="0">
                <a:latin typeface="Palatino Linotype" pitchFamily="18" charset="0"/>
              </a:rPr>
              <a:t> </a:t>
            </a:r>
            <a:r>
              <a:rPr lang="en" sz="1600" dirty="0" err="1" smtClean="0">
                <a:latin typeface="Palatino Linotype" pitchFamily="18" charset="0"/>
              </a:rPr>
              <a:t>icterus </a:t>
            </a:r>
            <a:r>
              <a:rPr lang="en" sz="1600" dirty="0" smtClean="0">
                <a:latin typeface="Palatino Linotype" pitchFamily="18" charset="0"/>
              </a:rPr>
              <a:t>(severe swelling of the bile due to compression of the tumor tissue on the wall of the bile duct or as a result of direct infiltration or invasion of the tumor into the bile duct or </a:t>
            </a:r>
            <a:r>
              <a:rPr lang="en" sz="1600" dirty="0" err="1" smtClean="0">
                <a:latin typeface="Palatino Linotype" pitchFamily="18" charset="0"/>
              </a:rPr>
              <a:t>Vater's </a:t>
            </a:r>
            <a:r>
              <a:rPr lang="en" sz="1600" dirty="0" smtClean="0">
                <a:latin typeface="Palatino Linotype" pitchFamily="18" charset="0"/>
              </a:rPr>
              <a:t>papilla (these symptoms can appear while the tumor is extremely </a:t>
            </a:r>
            <a:r>
              <a:rPr lang="en" sz="1600" smtClean="0">
                <a:latin typeface="Palatino Linotype" pitchFamily="18" charset="0"/>
              </a:rPr>
              <a:t>small) </a:t>
            </a:r>
            <a:r>
              <a:rPr lang="en" sz="1600" dirty="0" smtClean="0">
                <a:latin typeface="Palatino Linotype" pitchFamily="18" charset="0"/>
              </a:rPr>
              <a:t>. Due to the appearance of jaundice, it is usually diagnosed earlier than pancreatic tumors other localizations.</a:t>
            </a:r>
            <a:endParaRPr lang="x-none" sz="1600" dirty="0" smtClean="0">
              <a:latin typeface="Palatino Linotype" pitchFamily="18" charset="0"/>
            </a:endParaRPr>
          </a:p>
          <a:p>
            <a:pPr>
              <a:lnSpc>
                <a:spcPct val="150000"/>
              </a:lnSpc>
            </a:pPr>
            <a:r>
              <a:rPr lang="en" sz="1600" b="1" dirty="0" err="1" smtClean="0">
                <a:latin typeface="Palatino Linotype" pitchFamily="18" charset="0"/>
              </a:rPr>
              <a:t>cancer </a:t>
            </a:r>
            <a:r>
              <a:rPr lang="en" sz="1600" b="1" dirty="0" smtClean="0">
                <a:latin typeface="Palatino Linotype" pitchFamily="18" charset="0"/>
              </a:rPr>
              <a:t>:</a:t>
            </a:r>
          </a:p>
          <a:p>
            <a:pPr marL="285750" indent="-285750">
              <a:lnSpc>
                <a:spcPct val="150000"/>
              </a:lnSpc>
              <a:buFont typeface="Wingdings" pitchFamily="2" charset="2"/>
              <a:buChar char="§"/>
            </a:pPr>
            <a:r>
              <a:rPr lang="en" sz="1600" dirty="0" smtClean="0">
                <a:latin typeface="Palatino Linotype" pitchFamily="18" charset="0"/>
              </a:rPr>
              <a:t>Without specific early </a:t>
            </a:r>
            <a:r>
              <a:rPr lang="en" sz="1600" dirty="0" err="1" smtClean="0">
                <a:latin typeface="Palatino Linotype" pitchFamily="18" charset="0"/>
              </a:rPr>
              <a:t>symptomatology </a:t>
            </a:r>
            <a:r>
              <a:rPr lang="en" sz="1600" dirty="0" smtClean="0">
                <a:latin typeface="Palatino Linotype" pitchFamily="18" charset="0"/>
              </a:rPr>
              <a:t>and clinical picture</a:t>
            </a:r>
          </a:p>
          <a:p>
            <a:pPr marL="285750" indent="-285750">
              <a:lnSpc>
                <a:spcPct val="150000"/>
              </a:lnSpc>
              <a:buFont typeface="Wingdings" pitchFamily="2" charset="2"/>
              <a:buChar char="§"/>
            </a:pPr>
            <a:r>
              <a:rPr lang="en" sz="1600" dirty="0" smtClean="0">
                <a:latin typeface="Palatino Linotype" pitchFamily="18" charset="0"/>
              </a:rPr>
              <a:t>Pain is the leading symptom, relatively late when the tumor affects the nerve fibers</a:t>
            </a:r>
          </a:p>
          <a:p>
            <a:pPr>
              <a:lnSpc>
                <a:spcPct val="150000"/>
              </a:lnSpc>
            </a:pPr>
            <a:endParaRPr lang="x-none" sz="1600" dirty="0">
              <a:latin typeface="Palatino Linotype" pitchFamily="18" charset="0"/>
            </a:endParaRPr>
          </a:p>
          <a:p>
            <a:pPr>
              <a:lnSpc>
                <a:spcPct val="150000"/>
              </a:lnSpc>
            </a:pP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205267209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458200" cy="6786473"/>
          </a:xfrm>
          <a:prstGeom prst="rect">
            <a:avLst/>
          </a:prstGeom>
          <a:noFill/>
        </p:spPr>
        <p:txBody>
          <a:bodyPr wrap="square" rtlCol="0">
            <a:spAutoFit/>
          </a:bodyPr>
          <a:lstStyle/>
          <a:p>
            <a:pPr>
              <a:lnSpc>
                <a:spcPct val="150000"/>
              </a:lnSpc>
            </a:pPr>
            <a:r>
              <a:rPr lang="en" b="1" dirty="0" smtClean="0">
                <a:latin typeface="Palatino Linotype" pitchFamily="18" charset="0"/>
              </a:rPr>
              <a:t>JAUNDICE</a:t>
            </a:r>
          </a:p>
          <a:p>
            <a:pPr marL="285750" indent="-285750">
              <a:lnSpc>
                <a:spcPct val="150000"/>
              </a:lnSpc>
              <a:buFont typeface="Wingdings" pitchFamily="2" charset="2"/>
              <a:buChar char="§"/>
            </a:pPr>
            <a:r>
              <a:rPr lang="en" sz="1600" dirty="0" smtClean="0">
                <a:latin typeface="Palatino Linotype" pitchFamily="18" charset="0"/>
              </a:rPr>
              <a:t>Accompanied by itching of the skin</a:t>
            </a:r>
          </a:p>
          <a:p>
            <a:pPr marL="285750" indent="-285750">
              <a:lnSpc>
                <a:spcPct val="150000"/>
              </a:lnSpc>
              <a:buFont typeface="Wingdings" pitchFamily="2" charset="2"/>
              <a:buChar char="§"/>
            </a:pPr>
            <a:r>
              <a:rPr lang="en" sz="1600" dirty="0" err="1" smtClean="0">
                <a:latin typeface="Palatino Linotype" pitchFamily="18" charset="0"/>
              </a:rPr>
              <a:t>Aholic </a:t>
            </a:r>
            <a:r>
              <a:rPr lang="en" sz="1600" dirty="0" smtClean="0">
                <a:latin typeface="Palatino Linotype" pitchFamily="18" charset="0"/>
              </a:rPr>
              <a:t>chair</a:t>
            </a:r>
          </a:p>
          <a:p>
            <a:pPr marL="285750" indent="-285750">
              <a:lnSpc>
                <a:spcPct val="150000"/>
              </a:lnSpc>
              <a:buFont typeface="Wingdings" pitchFamily="2" charset="2"/>
              <a:buChar char="§"/>
            </a:pPr>
            <a:r>
              <a:rPr lang="en" sz="1600" dirty="0" smtClean="0">
                <a:latin typeface="Palatino Linotype" pitchFamily="18" charset="0"/>
              </a:rPr>
              <a:t>Dark urine</a:t>
            </a:r>
          </a:p>
          <a:p>
            <a:pPr marL="285750" indent="-285750">
              <a:lnSpc>
                <a:spcPct val="150000"/>
              </a:lnSpc>
              <a:buFont typeface="Wingdings" pitchFamily="2" charset="2"/>
              <a:buChar char="v"/>
            </a:pPr>
            <a:r>
              <a:rPr lang="en" sz="1600" dirty="0" smtClean="0">
                <a:latin typeface="Palatino Linotype" pitchFamily="18" charset="0"/>
              </a:rPr>
              <a:t>Jaundice occurs in 50% of patients with pancreatic cancer, often preceding it pains (in benign jaundice due to choledocholithiasis, pains and jaundice occur simultaneously)</a:t>
            </a:r>
          </a:p>
          <a:p>
            <a:pPr marL="285750" indent="-285750">
              <a:lnSpc>
                <a:spcPct val="150000"/>
              </a:lnSpc>
              <a:buFont typeface="Wingdings" pitchFamily="2" charset="2"/>
              <a:buChar char="v"/>
            </a:pPr>
            <a:r>
              <a:rPr lang="en" sz="1600" dirty="0" smtClean="0">
                <a:latin typeface="Palatino Linotype" pitchFamily="18" charset="0"/>
              </a:rPr>
              <a:t>It is the result of the impossibility of bile to flow into the small intestine, where the lack of bilirubin leads to acholic -pale stools, and its accumulation in the blood and increased excretion in the urine to the point of dark discoloration of the urine (like dark beer) , while the rash on the skin is a consequence deposition of bile salts around nerve endings</a:t>
            </a:r>
          </a:p>
          <a:p>
            <a:pPr marL="285750" indent="-285750">
              <a:lnSpc>
                <a:spcPct val="150000"/>
              </a:lnSpc>
              <a:buFont typeface="Wingdings" pitchFamily="2" charset="2"/>
              <a:buChar char="v"/>
            </a:pPr>
            <a:r>
              <a:rPr lang="en" sz="1600" dirty="0" smtClean="0">
                <a:latin typeface="Palatino Linotype" pitchFamily="18" charset="0"/>
              </a:rPr>
              <a:t>Laboratory : _ indicators of obstructive jaundice (elevated bilirubin values, ALP) , usually increase over time, although intermittent obstruction due to tumor necrosis may also be present</a:t>
            </a:r>
          </a:p>
          <a:p>
            <a:pPr marL="285750" indent="-285750">
              <a:lnSpc>
                <a:spcPct val="150000"/>
              </a:lnSpc>
              <a:buFont typeface="Wingdings" pitchFamily="2" charset="2"/>
              <a:buChar char="v"/>
            </a:pPr>
            <a:r>
              <a:rPr lang="en" sz="1600" dirty="0" smtClean="0">
                <a:latin typeface="Palatino Linotype" pitchFamily="18" charset="0"/>
              </a:rPr>
              <a:t>Jaundice rarely occurs in tumors of the body and tail of the pancreas, and its appearance is usually caused by metastases in the liver or lymph nodes in the porta hepatis, leading to biliary obstruction.</a:t>
            </a:r>
          </a:p>
          <a:p>
            <a:pPr marL="285750" indent="-285750">
              <a:lnSpc>
                <a:spcPct val="150000"/>
              </a:lnSpc>
              <a:buFont typeface="Wingdings" pitchFamily="2" charset="2"/>
              <a:buChar char="v"/>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300262088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81000"/>
            <a:ext cx="8534400" cy="4662815"/>
          </a:xfrm>
          <a:prstGeom prst="rect">
            <a:avLst/>
          </a:prstGeom>
          <a:noFill/>
        </p:spPr>
        <p:txBody>
          <a:bodyPr wrap="square" rtlCol="0">
            <a:spAutoFit/>
          </a:bodyPr>
          <a:lstStyle/>
          <a:p>
            <a:pPr>
              <a:lnSpc>
                <a:spcPct val="150000"/>
              </a:lnSpc>
            </a:pPr>
            <a:r>
              <a:rPr lang="en" b="1" dirty="0" smtClean="0">
                <a:latin typeface="Palatino Linotype" pitchFamily="18" charset="0"/>
              </a:rPr>
              <a:t>THE PAIN</a:t>
            </a:r>
          </a:p>
          <a:p>
            <a:pPr marL="285750" indent="-285750">
              <a:lnSpc>
                <a:spcPct val="150000"/>
              </a:lnSpc>
              <a:buFont typeface="Wingdings" pitchFamily="2" charset="2"/>
              <a:buChar char="§"/>
            </a:pPr>
            <a:r>
              <a:rPr lang="en" dirty="0" smtClean="0">
                <a:latin typeface="Palatino Linotype" pitchFamily="18" charset="0"/>
              </a:rPr>
              <a:t>The result of infiltration of nerve fibers around the superior mesenteric artery and celiac trunk</a:t>
            </a:r>
            <a:endParaRPr lang="sr-Cyrl-RS" dirty="0" smtClean="0">
              <a:latin typeface="Palatino Linotype" pitchFamily="18" charset="0"/>
            </a:endParaRPr>
          </a:p>
          <a:p>
            <a:pPr marL="285750" indent="-285750">
              <a:lnSpc>
                <a:spcPct val="150000"/>
              </a:lnSpc>
              <a:buFont typeface="Wingdings" pitchFamily="2" charset="2"/>
              <a:buChar char="§"/>
            </a:pPr>
            <a:r>
              <a:rPr lang="en" dirty="0" smtClean="0">
                <a:latin typeface="Palatino Linotype" pitchFamily="18" charset="0"/>
              </a:rPr>
              <a:t>Hoarse, intense, continuous and stronger at night , spreads to the back</a:t>
            </a:r>
          </a:p>
          <a:p>
            <a:pPr marL="285750" indent="-285750">
              <a:lnSpc>
                <a:spcPct val="150000"/>
              </a:lnSpc>
              <a:buFont typeface="Wingdings" pitchFamily="2" charset="2"/>
              <a:buChar char="§"/>
            </a:pPr>
            <a:r>
              <a:rPr lang="en" dirty="0" smtClean="0">
                <a:latin typeface="Palatino Linotype" pitchFamily="18" charset="0"/>
              </a:rPr>
              <a:t>It is reduced in a sitting position with knees bent</a:t>
            </a:r>
          </a:p>
          <a:p>
            <a:pPr marL="285750" indent="-285750">
              <a:lnSpc>
                <a:spcPct val="150000"/>
              </a:lnSpc>
              <a:buFont typeface="Wingdings" pitchFamily="2" charset="2"/>
              <a:buChar char="§"/>
            </a:pPr>
            <a:r>
              <a:rPr lang="en" dirty="0" smtClean="0">
                <a:latin typeface="Palatino Linotype" pitchFamily="18" charset="0"/>
              </a:rPr>
              <a:t>In case of head cancer, it is usually in the epigastrium and the right upper quadrant . A tense, enlarged cord sac can then be palpated ( Courvoisier 's sign).</a:t>
            </a:r>
            <a:endParaRPr lang="x-none" dirty="0" smtClean="0">
              <a:latin typeface="Palatino Linotype" pitchFamily="18" charset="0"/>
            </a:endParaRPr>
          </a:p>
          <a:p>
            <a:pPr marL="285750" indent="-285750">
              <a:lnSpc>
                <a:spcPct val="150000"/>
              </a:lnSpc>
              <a:buFont typeface="Wingdings" pitchFamily="2" charset="2"/>
              <a:buChar char="§"/>
            </a:pPr>
            <a:r>
              <a:rPr lang="en" dirty="0" smtClean="0">
                <a:latin typeface="Palatino Linotype" pitchFamily="18" charset="0"/>
              </a:rPr>
              <a:t>In case of </a:t>
            </a:r>
            <a:r>
              <a:rPr lang="en" dirty="0" err="1" smtClean="0">
                <a:latin typeface="Palatino Linotype" pitchFamily="18" charset="0"/>
              </a:rPr>
              <a:t>carcinoma </a:t>
            </a:r>
            <a:r>
              <a:rPr lang="en" dirty="0" smtClean="0">
                <a:latin typeface="Palatino Linotype" pitchFamily="18" charset="0"/>
              </a:rPr>
              <a:t>of the body and tail in the medial line, i.e. in the left upper quadrant</a:t>
            </a:r>
          </a:p>
          <a:p>
            <a:pPr marL="285750" indent="-285750">
              <a:lnSpc>
                <a:spcPct val="150000"/>
              </a:lnSpc>
            </a:pP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116487903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57200"/>
            <a:ext cx="8534400" cy="5909310"/>
          </a:xfrm>
          <a:prstGeom prst="rect">
            <a:avLst/>
          </a:prstGeom>
          <a:noFill/>
        </p:spPr>
        <p:txBody>
          <a:bodyPr wrap="square" rtlCol="0">
            <a:spAutoFit/>
          </a:bodyPr>
          <a:lstStyle/>
          <a:p>
            <a:pPr>
              <a:lnSpc>
                <a:spcPct val="150000"/>
              </a:lnSpc>
            </a:pPr>
            <a:r>
              <a:rPr lang="en" b="1" dirty="0" smtClean="0">
                <a:latin typeface="Palatino Linotype" pitchFamily="18" charset="0"/>
              </a:rPr>
              <a:t>WEIGHT LOSS</a:t>
            </a:r>
          </a:p>
          <a:p>
            <a:pPr marL="285750" indent="-285750">
              <a:lnSpc>
                <a:spcPct val="150000"/>
              </a:lnSpc>
              <a:buFont typeface="Wingdings" pitchFamily="2" charset="2"/>
              <a:buChar char="§"/>
            </a:pPr>
            <a:r>
              <a:rPr lang="en" dirty="0" smtClean="0">
                <a:latin typeface="Palatino Linotype" pitchFamily="18" charset="0"/>
              </a:rPr>
              <a:t>Often present in tumors of the body and tail of the pancreas</a:t>
            </a:r>
          </a:p>
          <a:p>
            <a:pPr>
              <a:lnSpc>
                <a:spcPct val="150000"/>
              </a:lnSpc>
            </a:pPr>
            <a:endParaRPr lang="x-none" dirty="0">
              <a:latin typeface="Palatino Linotype" pitchFamily="18" charset="0"/>
            </a:endParaRPr>
          </a:p>
          <a:p>
            <a:pPr>
              <a:lnSpc>
                <a:spcPct val="150000"/>
              </a:lnSpc>
            </a:pPr>
            <a:r>
              <a:rPr lang="en" b="1" dirty="0" smtClean="0">
                <a:latin typeface="Palatino Linotype" pitchFamily="18" charset="0"/>
              </a:rPr>
              <a:t>LESS SYMPTOMS:</a:t>
            </a:r>
          </a:p>
          <a:p>
            <a:pPr marL="285750" indent="-285750">
              <a:lnSpc>
                <a:spcPct val="150000"/>
              </a:lnSpc>
              <a:buFont typeface="Wingdings" pitchFamily="2" charset="2"/>
              <a:buChar char="§"/>
            </a:pPr>
            <a:r>
              <a:rPr lang="en" dirty="0" smtClean="0">
                <a:latin typeface="Palatino Linotype" pitchFamily="18" charset="0"/>
              </a:rPr>
              <a:t>Bleeding: hematemesis and melena - in the case of tumor infiltration into the duodenum</a:t>
            </a:r>
          </a:p>
          <a:p>
            <a:pPr marL="285750" indent="-285750">
              <a:lnSpc>
                <a:spcPct val="150000"/>
              </a:lnSpc>
              <a:buFont typeface="Wingdings" pitchFamily="2" charset="2"/>
              <a:buChar char="§"/>
            </a:pPr>
            <a:r>
              <a:rPr lang="en" dirty="0" smtClean="0">
                <a:latin typeface="Palatino Linotype" pitchFamily="18" charset="0"/>
              </a:rPr>
              <a:t>Nausea and vomiting-obstruction in the passage of the stomach and duodenum</a:t>
            </a:r>
          </a:p>
          <a:p>
            <a:pPr marL="285750" indent="-285750">
              <a:lnSpc>
                <a:spcPct val="150000"/>
              </a:lnSpc>
              <a:buFont typeface="Wingdings" pitchFamily="2" charset="2"/>
              <a:buChar char="§"/>
            </a:pPr>
            <a:r>
              <a:rPr lang="en" dirty="0" err="1" smtClean="0">
                <a:latin typeface="Palatino Linotype" pitchFamily="18" charset="0"/>
              </a:rPr>
              <a:t>Cholangitis </a:t>
            </a:r>
            <a:r>
              <a:rPr lang="en" dirty="0" smtClean="0">
                <a:latin typeface="Palatino Linotype" pitchFamily="18" charset="0"/>
              </a:rPr>
              <a:t>and </a:t>
            </a:r>
            <a:r>
              <a:rPr lang="en" dirty="0" err="1" smtClean="0">
                <a:latin typeface="Palatino Linotype" pitchFamily="18" charset="0"/>
              </a:rPr>
              <a:t>pancreatitis</a:t>
            </a:r>
            <a:endParaRPr lang="x-none" dirty="0" smtClean="0">
              <a:latin typeface="Palatino Linotype" pitchFamily="18" charset="0"/>
            </a:endParaRPr>
          </a:p>
          <a:p>
            <a:pPr marL="285750" indent="-285750">
              <a:lnSpc>
                <a:spcPct val="150000"/>
              </a:lnSpc>
              <a:buFont typeface="Wingdings" pitchFamily="2" charset="2"/>
              <a:buChar char="§"/>
            </a:pPr>
            <a:r>
              <a:rPr lang="en" dirty="0" err="1" smtClean="0">
                <a:latin typeface="Palatino Linotype" pitchFamily="18" charset="0"/>
              </a:rPr>
              <a:t>distension </a:t>
            </a:r>
            <a:r>
              <a:rPr lang="en" dirty="0" smtClean="0">
                <a:latin typeface="Palatino Linotype" pitchFamily="18" charset="0"/>
              </a:rPr>
              <a:t>or a </a:t>
            </a:r>
            <a:r>
              <a:rPr lang="en" dirty="0" err="1" smtClean="0">
                <a:latin typeface="Palatino Linotype" pitchFamily="18" charset="0"/>
              </a:rPr>
              <a:t>palpable </a:t>
            </a:r>
            <a:r>
              <a:rPr lang="en" dirty="0" smtClean="0">
                <a:latin typeface="Palatino Linotype" pitchFamily="18" charset="0"/>
              </a:rPr>
              <a:t>mass</a:t>
            </a:r>
          </a:p>
          <a:p>
            <a:pPr marL="285750" indent="-285750">
              <a:lnSpc>
                <a:spcPct val="150000"/>
              </a:lnSpc>
              <a:buFont typeface="Wingdings" pitchFamily="2" charset="2"/>
              <a:buChar char="§"/>
            </a:pPr>
            <a:r>
              <a:rPr lang="en" dirty="0" smtClean="0">
                <a:latin typeface="Palatino Linotype" pitchFamily="18" charset="0"/>
              </a:rPr>
              <a:t>Migrating thrombophlebitis , venous thrombosis, diabetes mellitus...</a:t>
            </a:r>
          </a:p>
          <a:p>
            <a:pPr marL="285750" indent="-285750">
              <a:lnSpc>
                <a:spcPct val="150000"/>
              </a:lnSpc>
              <a:buFont typeface="Wingdings" pitchFamily="2" charset="2"/>
              <a:buChar char="§"/>
            </a:pPr>
            <a:r>
              <a:rPr lang="en" dirty="0" smtClean="0">
                <a:latin typeface="Palatino Linotype" pitchFamily="18" charset="0"/>
              </a:rPr>
              <a:t>Psychiatric disorders (depression-long-term pain)</a:t>
            </a:r>
          </a:p>
          <a:p>
            <a:pPr marL="285750" indent="-285750">
              <a:lnSpc>
                <a:spcPct val="150000"/>
              </a:lnSpc>
              <a:buFont typeface="Wingdings" pitchFamily="2" charset="2"/>
              <a:buChar char="§"/>
            </a:pPr>
            <a:endParaRPr lang="sr-Cyrl-RS" dirty="0" smtClean="0">
              <a:latin typeface="Palatino Linotype" pitchFamily="18" charset="0"/>
            </a:endParaRPr>
          </a:p>
          <a:p>
            <a:pPr marL="285750" indent="-285750">
              <a:lnSpc>
                <a:spcPct val="150000"/>
              </a:lnSpc>
              <a:buFont typeface="Wingdings" pitchFamily="2" charset="2"/>
              <a:buChar char="§"/>
            </a:pP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CLINICAL PICTURE</a:t>
            </a:r>
            <a:endParaRPr lang="ru-RU" sz="2000" b="1" dirty="0" smtClean="0">
              <a:latin typeface="Palatino Linotype" pitchFamily="18" charset="0"/>
            </a:endParaRPr>
          </a:p>
        </p:txBody>
      </p:sp>
    </p:spTree>
    <p:extLst>
      <p:ext uri="{BB962C8B-B14F-4D97-AF65-F5344CB8AC3E}">
        <p14:creationId xmlns="" xmlns:p14="http://schemas.microsoft.com/office/powerpoint/2010/main" val="129190371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33400"/>
            <a:ext cx="8305800" cy="4801314"/>
          </a:xfrm>
          <a:prstGeom prst="rect">
            <a:avLst/>
          </a:prstGeom>
          <a:noFill/>
        </p:spPr>
        <p:txBody>
          <a:bodyPr wrap="square" rtlCol="0">
            <a:spAutoFit/>
          </a:bodyPr>
          <a:lstStyle/>
          <a:p>
            <a:endParaRPr lang="sr-Cyrl-RS" dirty="0" smtClean="0"/>
          </a:p>
          <a:p>
            <a:pPr algn="just" fontAlgn="t"/>
            <a:r>
              <a:rPr lang="en" b="1" dirty="0" smtClean="0">
                <a:latin typeface="Palatino Linotype" pitchFamily="18" charset="0"/>
              </a:rPr>
              <a:t>Laboratory e </a:t>
            </a:r>
            <a:r>
              <a:rPr lang="en" b="1" smtClean="0">
                <a:latin typeface="Palatino Linotype" pitchFamily="18" charset="0"/>
              </a:rPr>
              <a:t>_ </a:t>
            </a:r>
            <a:r>
              <a:rPr lang="en" b="1" dirty="0" smtClean="0">
                <a:latin typeface="Palatino Linotype" pitchFamily="18" charset="0"/>
              </a:rPr>
              <a:t>analysis:</a:t>
            </a:r>
            <a:endParaRPr lang="x-none" b="1" smtClean="0">
              <a:latin typeface="Palatino Linotype" pitchFamily="18" charset="0"/>
            </a:endParaRPr>
          </a:p>
          <a:p>
            <a:pPr algn="just" fontAlgn="t">
              <a:buFont typeface="Arial" pitchFamily="34" charset="0"/>
              <a:buChar char="•"/>
            </a:pPr>
            <a:r>
              <a:rPr lang="en" smtClean="0">
                <a:latin typeface="Palatino Linotype" pitchFamily="18" charset="0"/>
              </a:rPr>
              <a:t>Alkaline phosphatase↑ (obstruction of d. choledochus)</a:t>
            </a:r>
          </a:p>
          <a:p>
            <a:pPr algn="just" fontAlgn="t">
              <a:buFont typeface="Arial" pitchFamily="34" charset="0"/>
              <a:buChar char="•"/>
            </a:pPr>
            <a:r>
              <a:rPr lang="en" dirty="0" smtClean="0">
                <a:latin typeface="Palatino Linotype" pitchFamily="18" charset="0"/>
              </a:rPr>
              <a:t>Hemoglobin </a:t>
            </a:r>
            <a:r>
              <a:rPr lang="en" smtClean="0">
                <a:latin typeface="Palatino Linotype" pitchFamily="18" charset="0"/>
              </a:rPr>
              <a:t>↓ ( duodenal </a:t>
            </a:r>
            <a:r>
              <a:rPr lang="en" dirty="0" smtClean="0">
                <a:latin typeface="Palatino Linotype" pitchFamily="18" charset="0"/>
              </a:rPr>
              <a:t>infiltration , manifest bleeding or </a:t>
            </a:r>
            <a:r>
              <a:rPr lang="en" smtClean="0">
                <a:latin typeface="Palatino Linotype" pitchFamily="18" charset="0"/>
              </a:rPr>
              <a:t>positive test for occult bleeding in the stool </a:t>
            </a:r>
            <a:r>
              <a:rPr lang="en" dirty="0" smtClean="0">
                <a:latin typeface="Palatino Linotype" pitchFamily="18" charset="0"/>
              </a:rPr>
              <a:t>)</a:t>
            </a:r>
          </a:p>
          <a:p>
            <a:pPr algn="just" fontAlgn="t">
              <a:buFont typeface="Arial" pitchFamily="34" charset="0"/>
              <a:buChar char="•"/>
            </a:pPr>
            <a:r>
              <a:rPr lang="en" smtClean="0">
                <a:latin typeface="Palatino Linotype" pitchFamily="18" charset="0"/>
              </a:rPr>
              <a:t>Bilirubin↑ (predominantly conjugated </a:t>
            </a:r>
            <a:r>
              <a:rPr lang="en" dirty="0" smtClean="0">
                <a:latin typeface="Palatino Linotype" pitchFamily="18" charset="0"/>
              </a:rPr>
              <a:t>/d </a:t>
            </a:r>
            <a:r>
              <a:rPr lang="en" smtClean="0">
                <a:latin typeface="Palatino Linotype" pitchFamily="18" charset="0"/>
              </a:rPr>
              <a:t>direct </a:t>
            </a:r>
            <a:r>
              <a:rPr lang="en" dirty="0" smtClean="0">
                <a:latin typeface="Palatino Linotype" pitchFamily="18" charset="0"/>
              </a:rPr>
              <a:t>/, </a:t>
            </a:r>
            <a:r>
              <a:rPr lang="en" smtClean="0">
                <a:latin typeface="Palatino Linotype" pitchFamily="18" charset="0"/>
              </a:rPr>
              <a:t>obstruction of d. choledochus)</a:t>
            </a:r>
            <a:endParaRPr lang="sr-Cyrl-RS" dirty="0" smtClean="0">
              <a:latin typeface="Palatino Linotype" pitchFamily="18" charset="0"/>
            </a:endParaRPr>
          </a:p>
          <a:p>
            <a:pPr algn="just" fontAlgn="t">
              <a:buFont typeface="Arial" pitchFamily="34" charset="0"/>
              <a:buChar char="•"/>
            </a:pPr>
            <a:r>
              <a:rPr lang="en" smtClean="0">
                <a:latin typeface="Palatino Linotype" pitchFamily="18" charset="0"/>
              </a:rPr>
              <a:t>GGT↑ (obstruction of d. choledochus)</a:t>
            </a:r>
          </a:p>
          <a:p>
            <a:pPr algn="just" fontAlgn="t">
              <a:buFont typeface="Arial" pitchFamily="34" charset="0"/>
              <a:buChar char="•"/>
            </a:pPr>
            <a:r>
              <a:rPr lang="en" smtClean="0">
                <a:latin typeface="Palatino Linotype" pitchFamily="18" charset="0"/>
              </a:rPr>
              <a:t>Total proteins↓</a:t>
            </a:r>
          </a:p>
          <a:p>
            <a:pPr algn="just" fontAlgn="t">
              <a:buFont typeface="Arial" pitchFamily="34" charset="0"/>
              <a:buChar char="•"/>
            </a:pPr>
            <a:r>
              <a:rPr lang="en" smtClean="0">
                <a:latin typeface="Palatino Linotype" pitchFamily="18" charset="0"/>
              </a:rPr>
              <a:t>Amylase↑</a:t>
            </a:r>
          </a:p>
          <a:p>
            <a:pPr algn="just">
              <a:buFont typeface="Arial" pitchFamily="34" charset="0"/>
              <a:buChar char="•"/>
            </a:pPr>
            <a:r>
              <a:rPr lang="en" smtClean="0">
                <a:latin typeface="Palatino Linotype" pitchFamily="18" charset="0"/>
              </a:rPr>
              <a:t>Trypsin↓</a:t>
            </a:r>
          </a:p>
          <a:p>
            <a:pPr algn="just" fontAlgn="t">
              <a:buFont typeface="Arial" pitchFamily="34" charset="0"/>
              <a:buChar char="•"/>
            </a:pPr>
            <a:r>
              <a:rPr lang="en" smtClean="0">
                <a:latin typeface="Palatino Linotype" pitchFamily="18" charset="0"/>
              </a:rPr>
              <a:t>CA 19-9 ( </a:t>
            </a:r>
            <a:r>
              <a:rPr lang="en" dirty="0" smtClean="0">
                <a:latin typeface="Palatino Linotype" pitchFamily="18" charset="0"/>
              </a:rPr>
              <a:t>&gt; 40 </a:t>
            </a:r>
            <a:r>
              <a:rPr lang="en" smtClean="0">
                <a:latin typeface="Palatino Linotype" pitchFamily="18" charset="0"/>
              </a:rPr>
              <a:t>U/ml) ↑-in 70% of patients</a:t>
            </a:r>
            <a:r>
              <a:rPr lang="en" dirty="0" smtClean="0">
                <a:latin typeface="Palatino Linotype" pitchFamily="18" charset="0"/>
              </a:rPr>
              <a:t>  </a:t>
            </a:r>
            <a:r>
              <a:rPr lang="en" smtClean="0">
                <a:latin typeface="Palatino Linotype" pitchFamily="18" charset="0"/>
              </a:rPr>
              <a:t>(elevated in 60% of patients with cancer of the gallbladder and bile ducts, in 2% of patients with acute and chronic pancreatitis, benign diseases of the biliary tract and chronic liver diseases)</a:t>
            </a:r>
          </a:p>
          <a:p>
            <a:pPr algn="just" fontAlgn="t">
              <a:buFont typeface="Arial" pitchFamily="34" charset="0"/>
              <a:buChar char="•"/>
            </a:pPr>
            <a:r>
              <a:rPr lang="en" smtClean="0">
                <a:latin typeface="Palatino Linotype" pitchFamily="18" charset="0"/>
              </a:rPr>
              <a:t>CEA↑</a:t>
            </a:r>
          </a:p>
          <a:p>
            <a:pPr algn="just">
              <a:buFont typeface="Arial" pitchFamily="34" charset="0"/>
              <a:buChar char="•"/>
            </a:pPr>
            <a:r>
              <a:rPr lang="en" smtClean="0">
                <a:latin typeface="Palatino Linotype" pitchFamily="18" charset="0"/>
              </a:rPr>
              <a:t>AFP↑</a:t>
            </a:r>
            <a:endParaRPr lang="en-US" dirty="0" smtClean="0">
              <a:latin typeface="Palatino Linotype" pitchFamily="18" charset="0"/>
            </a:endParaRPr>
          </a:p>
          <a:p>
            <a:pPr>
              <a:buFont typeface="Arial" pitchFamily="34" charset="0"/>
              <a:buChar char="•"/>
            </a:pPr>
            <a:endParaRPr lang="en-US" dirty="0"/>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diagnosis</a:t>
            </a:r>
            <a:endParaRPr lang="ru-RU" sz="2000" b="1" dirty="0" smtClean="0">
              <a:latin typeface="Palatino Linotype" pitchFamily="18" charset="0"/>
            </a:endParaRPr>
          </a:p>
        </p:txBody>
      </p:sp>
    </p:spTree>
    <p:extLst>
      <p:ext uri="{BB962C8B-B14F-4D97-AF65-F5344CB8AC3E}">
        <p14:creationId xmlns="" xmlns:p14="http://schemas.microsoft.com/office/powerpoint/2010/main" val="280366540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visualization methods</a:t>
            </a:r>
            <a:endParaRPr lang="ru-RU" sz="2000" b="1" dirty="0" smtClean="0">
              <a:latin typeface="Palatino Linotype" pitchFamily="18" charset="0"/>
            </a:endParaRPr>
          </a:p>
        </p:txBody>
      </p:sp>
      <p:sp>
        <p:nvSpPr>
          <p:cNvPr id="7" name="TextBox 6"/>
          <p:cNvSpPr txBox="1"/>
          <p:nvPr/>
        </p:nvSpPr>
        <p:spPr>
          <a:xfrm>
            <a:off x="762000" y="457200"/>
            <a:ext cx="7772400" cy="4955203"/>
          </a:xfrm>
          <a:prstGeom prst="rect">
            <a:avLst/>
          </a:prstGeom>
          <a:noFill/>
        </p:spPr>
        <p:txBody>
          <a:bodyPr wrap="square" rtlCol="0">
            <a:spAutoFit/>
          </a:bodyPr>
          <a:lstStyle/>
          <a:p>
            <a:pPr fontAlgn="t"/>
            <a:endParaRPr lang="x-none" b="1" smtClean="0"/>
          </a:p>
          <a:p>
            <a:pPr fontAlgn="t"/>
            <a:r>
              <a:rPr lang="en" sz="2000" b="1" smtClean="0">
                <a:latin typeface="Palatino Linotype" pitchFamily="18" charset="0"/>
              </a:rPr>
              <a:t>Non-invasive methods </a:t>
            </a:r>
            <a:r>
              <a:rPr lang="en" sz="2000" b="1" dirty="0" smtClean="0">
                <a:latin typeface="Palatino Linotype" pitchFamily="18" charset="0"/>
              </a:rPr>
              <a:t>:</a:t>
            </a:r>
          </a:p>
          <a:p>
            <a:pPr fontAlgn="t"/>
            <a:endParaRPr lang="x-none" sz="2000" b="1" smtClean="0">
              <a:latin typeface="Palatino Linotype" pitchFamily="18" charset="0"/>
            </a:endParaRPr>
          </a:p>
          <a:p>
            <a:pPr fontAlgn="t">
              <a:buFont typeface="Arial" pitchFamily="34" charset="0"/>
              <a:buChar char="•"/>
            </a:pPr>
            <a:r>
              <a:rPr lang="en" sz="2000" smtClean="0">
                <a:latin typeface="Palatino Linotype" pitchFamily="18" charset="0"/>
              </a:rPr>
              <a:t>Abdominal ultrasound</a:t>
            </a:r>
          </a:p>
          <a:p>
            <a:pPr fontAlgn="t">
              <a:buFont typeface="Arial" pitchFamily="34" charset="0"/>
              <a:buChar char="•"/>
            </a:pPr>
            <a:r>
              <a:rPr lang="en" sz="2000" smtClean="0">
                <a:latin typeface="Palatino Linotype" pitchFamily="18" charset="0"/>
              </a:rPr>
              <a:t>Standard CT</a:t>
            </a:r>
          </a:p>
          <a:p>
            <a:pPr fontAlgn="t">
              <a:buFont typeface="Arial" pitchFamily="34" charset="0"/>
              <a:buChar char="•"/>
            </a:pPr>
            <a:r>
              <a:rPr lang="en" sz="2000" smtClean="0">
                <a:latin typeface="Palatino Linotype" pitchFamily="18" charset="0"/>
              </a:rPr>
              <a:t>Spiral CT</a:t>
            </a:r>
          </a:p>
          <a:p>
            <a:pPr fontAlgn="t">
              <a:buFont typeface="Arial" pitchFamily="34" charset="0"/>
              <a:buChar char="•"/>
            </a:pPr>
            <a:r>
              <a:rPr lang="en" sz="2000" smtClean="0">
                <a:latin typeface="Palatino Linotype" pitchFamily="18" charset="0"/>
              </a:rPr>
              <a:t>NMR, MRCP</a:t>
            </a:r>
            <a:endParaRPr lang="sr-Cyrl-RS" sz="2000" dirty="0" smtClean="0">
              <a:latin typeface="Palatino Linotype" pitchFamily="18" charset="0"/>
            </a:endParaRPr>
          </a:p>
          <a:p>
            <a:pPr fontAlgn="t"/>
            <a:endParaRPr lang="sr-Cyrl-RS" sz="2000" smtClean="0">
              <a:latin typeface="Palatino Linotype" pitchFamily="18" charset="0"/>
            </a:endParaRPr>
          </a:p>
          <a:p>
            <a:pPr fontAlgn="t"/>
            <a:endParaRPr lang="x-none" sz="2000" smtClean="0">
              <a:latin typeface="Palatino Linotype" pitchFamily="18" charset="0"/>
            </a:endParaRPr>
          </a:p>
          <a:p>
            <a:pPr fontAlgn="t"/>
            <a:r>
              <a:rPr lang="en" sz="2000" b="1" smtClean="0">
                <a:latin typeface="Palatino Linotype" pitchFamily="18" charset="0"/>
              </a:rPr>
              <a:t>Invasive methods </a:t>
            </a:r>
            <a:r>
              <a:rPr lang="en" sz="2000" dirty="0" smtClean="0">
                <a:latin typeface="Palatino Linotype" pitchFamily="18" charset="0"/>
              </a:rPr>
              <a:t>:</a:t>
            </a:r>
          </a:p>
          <a:p>
            <a:pPr fontAlgn="t"/>
            <a:endParaRPr lang="x-none" sz="2000" b="1" smtClean="0">
              <a:latin typeface="Palatino Linotype" pitchFamily="18" charset="0"/>
            </a:endParaRPr>
          </a:p>
          <a:p>
            <a:pPr fontAlgn="t">
              <a:buFont typeface="Arial" pitchFamily="34" charset="0"/>
              <a:buChar char="•"/>
            </a:pPr>
            <a:r>
              <a:rPr lang="en" sz="2000" smtClean="0">
                <a:latin typeface="Palatino Linotype" pitchFamily="18" charset="0"/>
              </a:rPr>
              <a:t>ERCP - the gold standard</a:t>
            </a:r>
          </a:p>
          <a:p>
            <a:pPr fontAlgn="t">
              <a:buFont typeface="Arial" pitchFamily="34" charset="0"/>
              <a:buChar char="•"/>
            </a:pPr>
            <a:r>
              <a:rPr lang="en" sz="2000" smtClean="0">
                <a:latin typeface="Palatino Linotype" pitchFamily="18" charset="0"/>
              </a:rPr>
              <a:t>Aspiration puncture under ultrasound control</a:t>
            </a:r>
          </a:p>
          <a:p>
            <a:pPr>
              <a:buFont typeface="Arial" pitchFamily="34" charset="0"/>
              <a:buChar char="•"/>
            </a:pPr>
            <a:r>
              <a:rPr lang="en" sz="2000" smtClean="0">
                <a:latin typeface="Palatino Linotype" pitchFamily="18" charset="0"/>
              </a:rPr>
              <a:t>Aspiration puncture under CT control</a:t>
            </a:r>
          </a:p>
          <a:p>
            <a:pPr>
              <a:buFont typeface="Arial" pitchFamily="34" charset="0"/>
              <a:buChar char="•"/>
            </a:pPr>
            <a:r>
              <a:rPr lang="en" sz="2000" smtClean="0">
                <a:latin typeface="Palatino Linotype" pitchFamily="18" charset="0"/>
              </a:rPr>
              <a:t>Endoscopic ultrasound</a:t>
            </a:r>
          </a:p>
          <a:p>
            <a:endParaRPr lang="en-US" dirty="0"/>
          </a:p>
        </p:txBody>
      </p:sp>
    </p:spTree>
    <p:extLst>
      <p:ext uri="{BB962C8B-B14F-4D97-AF65-F5344CB8AC3E}">
        <p14:creationId xmlns="" xmlns:p14="http://schemas.microsoft.com/office/powerpoint/2010/main" val="148416299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504885"/>
            <a:ext cx="8610600" cy="6353115"/>
          </a:xfrm>
          <a:prstGeom prst="rect">
            <a:avLst/>
          </a:prstGeom>
        </p:spPr>
        <p:txBody>
          <a:bodyPr wrap="square">
            <a:spAutoFit/>
          </a:bodyPr>
          <a:lstStyle/>
          <a:p>
            <a:r>
              <a:rPr lang="en" sz="1600" b="1" dirty="0" smtClean="0">
                <a:latin typeface="Palatino Linotype" pitchFamily="18" charset="0"/>
              </a:rPr>
              <a:t>Radical surgical therapy</a:t>
            </a:r>
          </a:p>
          <a:p>
            <a:r>
              <a:rPr lang="en" sz="1600" b="1" dirty="0" err="1" smtClean="0">
                <a:latin typeface="Palatino Linotype" pitchFamily="18" charset="0"/>
              </a:rPr>
              <a:t>Whipple's </a:t>
            </a:r>
            <a:r>
              <a:rPr lang="en" sz="1600" b="1" dirty="0" smtClean="0">
                <a:latin typeface="Palatino Linotype" pitchFamily="18" charset="0"/>
              </a:rPr>
              <a:t>operation </a:t>
            </a:r>
            <a:r>
              <a:rPr lang="en" sz="1600" dirty="0" smtClean="0">
                <a:latin typeface="Palatino Linotype" pitchFamily="18" charset="0"/>
              </a:rPr>
              <a:t>- a surgical method that removes:</a:t>
            </a:r>
          </a:p>
          <a:p>
            <a:pPr marL="285750" indent="-285750">
              <a:buFont typeface="Wingdings" pitchFamily="2" charset="2"/>
              <a:buChar char="§"/>
            </a:pPr>
            <a:r>
              <a:rPr lang="en" sz="1600" dirty="0" smtClean="0">
                <a:latin typeface="Palatino Linotype" pitchFamily="18" charset="0"/>
              </a:rPr>
              <a:t>Pancreatic head and </a:t>
            </a:r>
            <a:r>
              <a:rPr lang="en" sz="1600" dirty="0" err="1" smtClean="0">
                <a:latin typeface="Palatino Linotype" pitchFamily="18" charset="0"/>
              </a:rPr>
              <a:t>process</a:t>
            </a:r>
            <a:r>
              <a:rPr lang="en" sz="1600" dirty="0" smtClean="0">
                <a:latin typeface="Palatino Linotype" pitchFamily="18" charset="0"/>
              </a:rPr>
              <a:t> </a:t>
            </a:r>
            <a:r>
              <a:rPr lang="en" sz="1600" dirty="0" err="1" smtClean="0">
                <a:latin typeface="Palatino Linotype" pitchFamily="18" charset="0"/>
              </a:rPr>
              <a:t>uncinatus</a:t>
            </a:r>
            <a:endParaRPr lang="x-none" sz="1600" dirty="0" smtClean="0">
              <a:latin typeface="Palatino Linotype" pitchFamily="18" charset="0"/>
            </a:endParaRPr>
          </a:p>
          <a:p>
            <a:pPr marL="285750" indent="-285750">
              <a:buFont typeface="Wingdings" pitchFamily="2" charset="2"/>
              <a:buChar char="§"/>
            </a:pPr>
            <a:r>
              <a:rPr lang="en" sz="1600" dirty="0" err="1" smtClean="0">
                <a:latin typeface="Palatino Linotype" pitchFamily="18" charset="0"/>
              </a:rPr>
              <a:t>The distal </a:t>
            </a:r>
            <a:r>
              <a:rPr lang="en" sz="1600" dirty="0" smtClean="0">
                <a:latin typeface="Palatino Linotype" pitchFamily="18" charset="0"/>
              </a:rPr>
              <a:t>half or 2/3 of the stomach</a:t>
            </a:r>
          </a:p>
          <a:p>
            <a:pPr marL="285750" indent="-285750">
              <a:buFont typeface="Wingdings" pitchFamily="2" charset="2"/>
              <a:buChar char="§"/>
            </a:pPr>
            <a:r>
              <a:rPr lang="en" sz="1600" dirty="0" err="1" smtClean="0">
                <a:latin typeface="Palatino Linotype" pitchFamily="18" charset="0"/>
              </a:rPr>
              <a:t>Duodenum </a:t>
            </a:r>
            <a:r>
              <a:rPr lang="en" sz="1600" dirty="0" smtClean="0">
                <a:latin typeface="Palatino Linotype" pitchFamily="18" charset="0"/>
              </a:rPr>
              <a:t>and 1-2 whorls </a:t>
            </a:r>
            <a:r>
              <a:rPr lang="en" sz="1600" dirty="0" err="1" smtClean="0">
                <a:latin typeface="Palatino Linotype" pitchFamily="18" charset="0"/>
              </a:rPr>
              <a:t>of jejunum</a:t>
            </a:r>
            <a:endParaRPr lang="x-none" sz="1600" dirty="0" smtClean="0">
              <a:latin typeface="Palatino Linotype" pitchFamily="18" charset="0"/>
            </a:endParaRPr>
          </a:p>
          <a:p>
            <a:pPr marL="285750" indent="-285750">
              <a:buFont typeface="Wingdings" pitchFamily="2" charset="2"/>
              <a:buChar char="§"/>
            </a:pPr>
            <a:r>
              <a:rPr lang="en" sz="1600" dirty="0" err="1" smtClean="0">
                <a:latin typeface="Palatino Linotype" pitchFamily="18" charset="0"/>
              </a:rPr>
              <a:t>The distal </a:t>
            </a:r>
            <a:r>
              <a:rPr lang="en" sz="1600" dirty="0" smtClean="0">
                <a:latin typeface="Palatino Linotype" pitchFamily="18" charset="0"/>
              </a:rPr>
              <a:t>part of the </a:t>
            </a:r>
            <a:r>
              <a:rPr lang="en" sz="1600" dirty="0" err="1" smtClean="0">
                <a:latin typeface="Palatino Linotype" pitchFamily="18" charset="0"/>
              </a:rPr>
              <a:t>choledochus duct </a:t>
            </a:r>
            <a:r>
              <a:rPr lang="en" sz="1600" dirty="0" smtClean="0">
                <a:latin typeface="Palatino Linotype" pitchFamily="18" charset="0"/>
              </a:rPr>
              <a:t>to above the </a:t>
            </a:r>
            <a:r>
              <a:rPr lang="en" sz="1600" dirty="0" err="1" smtClean="0">
                <a:latin typeface="Palatino Linotype" pitchFamily="18" charset="0"/>
              </a:rPr>
              <a:t>cystic duct </a:t>
            </a:r>
            <a:r>
              <a:rPr lang="en" sz="1600" dirty="0" smtClean="0">
                <a:latin typeface="Palatino Linotype" pitchFamily="18" charset="0"/>
              </a:rPr>
              <a:t>with </a:t>
            </a:r>
            <a:r>
              <a:rPr lang="en" sz="1600" dirty="0" err="1" smtClean="0">
                <a:latin typeface="Palatino Linotype" pitchFamily="18" charset="0"/>
              </a:rPr>
              <a:t>removal </a:t>
            </a:r>
            <a:r>
              <a:rPr lang="en" sz="1600" dirty="0" smtClean="0">
                <a:latin typeface="Palatino Linotype" pitchFamily="18" charset="0"/>
              </a:rPr>
              <a:t>of the gallbladder</a:t>
            </a:r>
          </a:p>
          <a:p>
            <a:pPr marL="285750" indent="-285750">
              <a:buFont typeface="Wingdings" pitchFamily="2" charset="2"/>
              <a:buChar char="§"/>
            </a:pPr>
            <a:r>
              <a:rPr lang="en" sz="1600" dirty="0" smtClean="0">
                <a:latin typeface="Palatino Linotype" pitchFamily="18" charset="0"/>
              </a:rPr>
              <a:t>Partial </a:t>
            </a:r>
            <a:r>
              <a:rPr lang="en" sz="1600" dirty="0" err="1" smtClean="0">
                <a:latin typeface="Palatino Linotype" pitchFamily="18" charset="0"/>
              </a:rPr>
              <a:t>resection</a:t>
            </a:r>
            <a:r>
              <a:rPr lang="en" sz="1600" dirty="0" smtClean="0">
                <a:latin typeface="Palatino Linotype" pitchFamily="18" charset="0"/>
              </a:rPr>
              <a:t> </a:t>
            </a:r>
            <a:r>
              <a:rPr lang="en" sz="1600" dirty="0" err="1" smtClean="0">
                <a:latin typeface="Palatino Linotype" pitchFamily="18" charset="0"/>
              </a:rPr>
              <a:t>omentum</a:t>
            </a:r>
            <a:endParaRPr lang="x-none" sz="1600" dirty="0" smtClean="0">
              <a:latin typeface="Palatino Linotype" pitchFamily="18" charset="0"/>
            </a:endParaRPr>
          </a:p>
          <a:p>
            <a:pPr marL="285750" indent="-285750">
              <a:buFont typeface="Wingdings" pitchFamily="2" charset="2"/>
              <a:buChar char="§"/>
            </a:pPr>
            <a:r>
              <a:rPr lang="en" sz="1600" dirty="0" err="1" smtClean="0">
                <a:latin typeface="Palatino Linotype" pitchFamily="18" charset="0"/>
              </a:rPr>
              <a:t>Lymphadenectomy</a:t>
            </a:r>
            <a:endParaRPr lang="x-none" sz="1600" dirty="0" smtClean="0">
              <a:latin typeface="Palatino Linotype" pitchFamily="18" charset="0"/>
            </a:endParaRPr>
          </a:p>
          <a:p>
            <a:pPr fontAlgn="t"/>
            <a:r>
              <a:rPr lang="en" sz="1600" b="1" smtClean="0">
                <a:latin typeface="Palatino Linotype" pitchFamily="18" charset="0"/>
              </a:rPr>
              <a:t>Pylorus-preserving operation - </a:t>
            </a:r>
            <a:r>
              <a:rPr lang="en" sz="1600" smtClean="0">
                <a:latin typeface="Palatino Linotype" pitchFamily="18" charset="0"/>
              </a:rPr>
              <a:t>a less radical operation in which the stomach with the pylorus is not removed</a:t>
            </a:r>
            <a:r>
              <a:rPr lang="en" sz="1600" dirty="0" smtClean="0">
                <a:latin typeface="Palatino Linotype" pitchFamily="18" charset="0"/>
              </a:rPr>
              <a:t> </a:t>
            </a:r>
          </a:p>
          <a:p>
            <a:pPr fontAlgn="t"/>
            <a:r>
              <a:rPr lang="en" sz="1600" smtClean="0">
                <a:latin typeface="Palatino Linotype" pitchFamily="18" charset="0"/>
              </a:rPr>
              <a:t>Papillectomy</a:t>
            </a:r>
          </a:p>
          <a:p>
            <a:pPr fontAlgn="t"/>
            <a:r>
              <a:rPr lang="en" sz="1600" smtClean="0">
                <a:latin typeface="Palatino Linotype" pitchFamily="18" charset="0"/>
              </a:rPr>
              <a:t>Left pancreatectomy - for tumors of the body and tail of the pancreas</a:t>
            </a:r>
          </a:p>
          <a:p>
            <a:pPr fontAlgn="t"/>
            <a:r>
              <a:rPr lang="en" sz="1600" smtClean="0">
                <a:latin typeface="Palatino Linotype" pitchFamily="18" charset="0"/>
              </a:rPr>
              <a:t>Total duodenopancreatectomy - tumor that has affected the entire pancreas (diffuse type </a:t>
            </a:r>
            <a:r>
              <a:rPr lang="en" sz="1600" dirty="0" smtClean="0">
                <a:latin typeface="Palatino Linotype" pitchFamily="18" charset="0"/>
              </a:rPr>
              <a:t>)</a:t>
            </a:r>
            <a:endParaRPr lang="x-none" sz="1600" smtClean="0">
              <a:latin typeface="Palatino Linotype" pitchFamily="18" charset="0"/>
            </a:endParaRPr>
          </a:p>
          <a:p>
            <a:r>
              <a:rPr lang="en" sz="1600" b="1" smtClean="0">
                <a:latin typeface="Palatino Linotype" pitchFamily="18" charset="0"/>
              </a:rPr>
              <a:t>Palliative methods of treatment</a:t>
            </a:r>
            <a:endParaRPr lang="x-none" sz="1600" b="1">
              <a:latin typeface="Palatino Linotype" pitchFamily="18" charset="0"/>
            </a:endParaRPr>
          </a:p>
          <a:p>
            <a:pPr fontAlgn="t"/>
            <a:r>
              <a:rPr lang="en" sz="1600">
                <a:latin typeface="Palatino Linotype" pitchFamily="18" charset="0"/>
              </a:rPr>
              <a:t>Remove jaundice and </a:t>
            </a:r>
            <a:r>
              <a:rPr lang="en" sz="1600" smtClean="0">
                <a:latin typeface="Palatino Linotype" pitchFamily="18" charset="0"/>
              </a:rPr>
              <a:t>itching </a:t>
            </a:r>
            <a:r>
              <a:rPr lang="en" sz="1600" dirty="0" smtClean="0">
                <a:latin typeface="Palatino Linotype" pitchFamily="18" charset="0"/>
              </a:rPr>
              <a:t>, </a:t>
            </a:r>
            <a:r>
              <a:rPr lang="en" sz="1600" smtClean="0">
                <a:latin typeface="Palatino Linotype" pitchFamily="18" charset="0"/>
              </a:rPr>
              <a:t>maintain </a:t>
            </a:r>
            <a:r>
              <a:rPr lang="en" sz="1600">
                <a:latin typeface="Palatino Linotype" pitchFamily="18" charset="0"/>
              </a:rPr>
              <a:t>patency of the stomach and </a:t>
            </a:r>
            <a:r>
              <a:rPr lang="en" sz="1600" smtClean="0">
                <a:latin typeface="Palatino Linotype" pitchFamily="18" charset="0"/>
              </a:rPr>
              <a:t>duodenum </a:t>
            </a:r>
            <a:r>
              <a:rPr lang="en" sz="1600" dirty="0" smtClean="0">
                <a:latin typeface="Palatino Linotype" pitchFamily="18" charset="0"/>
              </a:rPr>
              <a:t>, </a:t>
            </a:r>
            <a:r>
              <a:rPr lang="en" sz="1600" smtClean="0">
                <a:latin typeface="Palatino Linotype" pitchFamily="18" charset="0"/>
              </a:rPr>
              <a:t>control pain ( </a:t>
            </a:r>
            <a:r>
              <a:rPr lang="en" sz="1600" dirty="0" smtClean="0">
                <a:latin typeface="Palatino Linotype" pitchFamily="18" charset="0"/>
              </a:rPr>
              <a:t>b </a:t>
            </a:r>
            <a:r>
              <a:rPr lang="en" sz="1600" smtClean="0">
                <a:latin typeface="Palatino Linotype" pitchFamily="18" charset="0"/>
              </a:rPr>
              <a:t>iliodigestive anastomosis </a:t>
            </a:r>
            <a:r>
              <a:rPr lang="en" sz="1600" dirty="0" smtClean="0">
                <a:latin typeface="Palatino Linotype" pitchFamily="18" charset="0"/>
              </a:rPr>
              <a:t>, </a:t>
            </a:r>
            <a:r>
              <a:rPr lang="en" sz="1600" smtClean="0">
                <a:latin typeface="Palatino Linotype" pitchFamily="18" charset="0"/>
              </a:rPr>
              <a:t>choledocho-gastro anastomosis </a:t>
            </a:r>
            <a:r>
              <a:rPr lang="en" sz="1600" dirty="0" smtClean="0">
                <a:latin typeface="Palatino Linotype" pitchFamily="18" charset="0"/>
              </a:rPr>
              <a:t>, </a:t>
            </a:r>
            <a:r>
              <a:rPr lang="en" sz="1600" smtClean="0">
                <a:latin typeface="Palatino Linotype" pitchFamily="18" charset="0"/>
              </a:rPr>
              <a:t>cholecysto-duodenal anastomosis </a:t>
            </a:r>
            <a:r>
              <a:rPr lang="en" sz="1600" dirty="0" smtClean="0">
                <a:latin typeface="Palatino Linotype" pitchFamily="18" charset="0"/>
              </a:rPr>
              <a:t>, hepatico </a:t>
            </a:r>
            <a:r>
              <a:rPr lang="en" sz="1600" smtClean="0">
                <a:latin typeface="Palatino Linotype" pitchFamily="18" charset="0"/>
              </a:rPr>
              <a:t>-jejuno anastomosis </a:t>
            </a:r>
            <a:r>
              <a:rPr lang="en" sz="1600" dirty="0" smtClean="0">
                <a:latin typeface="Palatino Linotype" pitchFamily="18" charset="0"/>
              </a:rPr>
              <a:t>, </a:t>
            </a:r>
            <a:r>
              <a:rPr lang="en" sz="1600" smtClean="0">
                <a:latin typeface="Palatino Linotype" pitchFamily="18" charset="0"/>
              </a:rPr>
              <a:t>astroenteroanastomosis </a:t>
            </a:r>
            <a:r>
              <a:rPr lang="en" sz="1600" dirty="0" smtClean="0">
                <a:latin typeface="Palatino Linotype" pitchFamily="18" charset="0"/>
              </a:rPr>
              <a:t>)</a:t>
            </a:r>
            <a:r>
              <a:rPr lang="en" sz="1600" b="1" smtClean="0">
                <a:latin typeface="Palatino Linotype" pitchFamily="18" charset="0"/>
              </a:rPr>
              <a:t> </a:t>
            </a:r>
            <a:endParaRPr lang="sr-Cyrl-RS" sz="1600" b="1" dirty="0" smtClean="0">
              <a:latin typeface="Palatino Linotype" pitchFamily="18" charset="0"/>
            </a:endParaRPr>
          </a:p>
          <a:p>
            <a:pPr fontAlgn="t"/>
            <a:r>
              <a:rPr lang="en" sz="1600" b="1" smtClean="0">
                <a:latin typeface="Palatino Linotype" pitchFamily="18" charset="0"/>
              </a:rPr>
              <a:t>Endoscopic biliary drainage (ERCP+endoprosthesis-stent)</a:t>
            </a:r>
          </a:p>
          <a:p>
            <a:pPr fontAlgn="t"/>
            <a:r>
              <a:rPr lang="en" sz="1600" smtClean="0">
                <a:latin typeface="Palatino Linotype" pitchFamily="18" charset="0"/>
              </a:rPr>
              <a:t>Percutaneous biliary drainage</a:t>
            </a:r>
            <a:endParaRPr lang="x-none" sz="1600" b="1" smtClean="0">
              <a:latin typeface="Palatino Linotype" pitchFamily="18" charset="0"/>
            </a:endParaRPr>
          </a:p>
          <a:p>
            <a:pPr fontAlgn="t"/>
            <a:r>
              <a:rPr lang="en" sz="1600" b="1" smtClean="0">
                <a:latin typeface="Palatino Linotype" pitchFamily="18" charset="0"/>
              </a:rPr>
              <a:t>Pain treatment</a:t>
            </a:r>
          </a:p>
          <a:p>
            <a:pPr fontAlgn="t"/>
            <a:r>
              <a:rPr lang="en" sz="1600" smtClean="0">
                <a:latin typeface="Palatino Linotype" pitchFamily="18" charset="0"/>
              </a:rPr>
              <a:t>Drug therapy</a:t>
            </a:r>
          </a:p>
          <a:p>
            <a:pPr fontAlgn="t"/>
            <a:r>
              <a:rPr lang="en" sz="1600" smtClean="0">
                <a:latin typeface="Palatino Linotype" pitchFamily="18" charset="0"/>
              </a:rPr>
              <a:t>Percutaneous celiac plexus blockade</a:t>
            </a:r>
          </a:p>
          <a:p>
            <a:pPr fontAlgn="t"/>
            <a:r>
              <a:rPr lang="en" sz="1600" smtClean="0">
                <a:latin typeface="Palatino Linotype" pitchFamily="18" charset="0"/>
              </a:rPr>
              <a:t>Perioperative ablation of the celiac ganglion</a:t>
            </a:r>
          </a:p>
          <a:p>
            <a:pPr fontAlgn="t"/>
            <a:r>
              <a:rPr lang="en" sz="1600" b="1" smtClean="0">
                <a:latin typeface="Palatino Linotype" pitchFamily="18" charset="0"/>
              </a:rPr>
              <a:t>Radiotherapy </a:t>
            </a:r>
            <a:r>
              <a:rPr lang="en" sz="1600" b="1" dirty="0" smtClean="0">
                <a:latin typeface="Palatino Linotype" pitchFamily="18" charset="0"/>
              </a:rPr>
              <a:t>, chemotherapy</a:t>
            </a:r>
            <a:endParaRPr lang="x-none" sz="160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PANCREAS CARCINOMA - THERAPY</a:t>
            </a:r>
            <a:endParaRPr lang="ru-RU" sz="2000" b="1" dirty="0" smtClean="0">
              <a:latin typeface="Palatino Linotype" pitchFamily="18" charset="0"/>
            </a:endParaRPr>
          </a:p>
        </p:txBody>
      </p:sp>
    </p:spTree>
    <p:extLst>
      <p:ext uri="{BB962C8B-B14F-4D97-AF65-F5344CB8AC3E}">
        <p14:creationId xmlns="" xmlns:p14="http://schemas.microsoft.com/office/powerpoint/2010/main" val="355300471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751344"/>
            <a:ext cx="8610600" cy="2308324"/>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Common </a:t>
            </a:r>
            <a:r>
              <a:rPr lang="en" sz="1600" dirty="0" smtClean="0">
                <a:latin typeface="Palatino Linotype" pitchFamily="18" charset="0"/>
              </a:rPr>
              <a:t>name for tumors in the area around the ampulla (papilla </a:t>
            </a:r>
            <a:r>
              <a:rPr lang="en" sz="1600" err="1" smtClean="0">
                <a:latin typeface="Palatino Linotype" pitchFamily="18" charset="0"/>
              </a:rPr>
              <a:t>vateri </a:t>
            </a:r>
            <a:r>
              <a:rPr lang="en" sz="1600" smtClean="0">
                <a:latin typeface="Palatino Linotype" pitchFamily="18" charset="0"/>
              </a:rPr>
              <a:t>)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carcinoma </a:t>
            </a:r>
            <a:r>
              <a:rPr lang="en" sz="1600" dirty="0" smtClean="0">
                <a:latin typeface="Palatino Linotype" pitchFamily="18" charset="0"/>
              </a:rPr>
              <a:t>of the pancreatic head </a:t>
            </a:r>
            <a:r>
              <a:rPr lang="en" sz="1600" dirty="0" err="1" smtClean="0">
                <a:latin typeface="Palatino Linotype" pitchFamily="18" charset="0"/>
              </a:rPr>
              <a:t>adjacent </a:t>
            </a:r>
            <a:r>
              <a:rPr lang="en" sz="1600" dirty="0" smtClean="0">
                <a:latin typeface="Palatino Linotype" pitchFamily="18" charset="0"/>
              </a:rPr>
              <a:t>to </a:t>
            </a:r>
            <a:r>
              <a:rPr lang="en" sz="1600" smtClean="0">
                <a:latin typeface="Palatino Linotype" pitchFamily="18" charset="0"/>
              </a:rPr>
              <a:t>the papilla</a:t>
            </a:r>
            <a:endParaRPr lang="sr-Cyrl-RS"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 </a:t>
            </a:r>
            <a:r>
              <a:rPr lang="en" sz="1600" dirty="0" err="1" smtClean="0">
                <a:latin typeface="Palatino Linotype" pitchFamily="18" charset="0"/>
              </a:rPr>
              <a:t>carcinoma </a:t>
            </a:r>
            <a:r>
              <a:rPr lang="en" sz="1600" dirty="0" smtClean="0">
                <a:latin typeface="Palatino Linotype" pitchFamily="18" charset="0"/>
              </a:rPr>
              <a:t>of the end part </a:t>
            </a:r>
            <a:r>
              <a:rPr lang="en" sz="1600" smtClean="0">
                <a:latin typeface="Palatino Linotype" pitchFamily="18" charset="0"/>
              </a:rPr>
              <a:t>of the choledochus duct</a:t>
            </a:r>
            <a:r>
              <a:rPr lang="en" sz="1600" dirty="0" smtClean="0">
                <a:latin typeface="Palatino Linotype" pitchFamily="18" charset="0"/>
              </a:rPr>
              <a:t> </a:t>
            </a:r>
          </a:p>
          <a:p>
            <a:pPr marL="285750" indent="-285750">
              <a:lnSpc>
                <a:spcPct val="150000"/>
              </a:lnSpc>
              <a:buFont typeface="Wingdings" pitchFamily="2" charset="2"/>
              <a:buChar char="§"/>
            </a:pPr>
            <a:r>
              <a:rPr lang="en" sz="1600" dirty="0" smtClean="0">
                <a:latin typeface="Palatino Linotype" pitchFamily="18" charset="0"/>
              </a:rPr>
              <a:t> </a:t>
            </a:r>
            <a:r>
              <a:rPr lang="en" sz="1600" smtClean="0">
                <a:latin typeface="Palatino Linotype" pitchFamily="18" charset="0"/>
              </a:rPr>
              <a:t>carcinoma of </a:t>
            </a:r>
            <a:r>
              <a:rPr lang="en" sz="1600" dirty="0" err="1" smtClean="0">
                <a:latin typeface="Palatino Linotype" pitchFamily="18" charset="0"/>
              </a:rPr>
              <a:t>Vater </a:t>
            </a:r>
            <a:r>
              <a:rPr lang="en" sz="1600" dirty="0" smtClean="0">
                <a:latin typeface="Palatino Linotype" pitchFamily="18" charset="0"/>
              </a:rPr>
              <a:t>'s papilla and </a:t>
            </a:r>
            <a:r>
              <a:rPr lang="en" sz="1600" dirty="0" err="1" smtClean="0">
                <a:latin typeface="Palatino Linotype" pitchFamily="18" charset="0"/>
              </a:rPr>
              <a:t>duodenum </a:t>
            </a:r>
            <a:r>
              <a:rPr lang="en" sz="1600" dirty="0" smtClean="0">
                <a:latin typeface="Palatino Linotype" pitchFamily="18" charset="0"/>
              </a:rPr>
              <a:t>immediately adjacent to the ampulla</a:t>
            </a:r>
          </a:p>
          <a:p>
            <a:pPr marL="285750" indent="-285750">
              <a:lnSpc>
                <a:spcPct val="150000"/>
              </a:lnSpc>
            </a:pPr>
            <a:r>
              <a:rPr lang="en" sz="1600" smtClean="0">
                <a:latin typeface="Palatino Linotype" pitchFamily="18" charset="0"/>
              </a:rPr>
              <a:t>They </a:t>
            </a:r>
            <a:r>
              <a:rPr lang="en" sz="1600" dirty="0" smtClean="0">
                <a:latin typeface="Palatino Linotype" pitchFamily="18" charset="0"/>
              </a:rPr>
              <a:t>are written </a:t>
            </a:r>
            <a:r>
              <a:rPr lang="en" sz="1600" smtClean="0">
                <a:latin typeface="Palatino Linotype" pitchFamily="18" charset="0"/>
              </a:rPr>
              <a:t>together as periampullary neoplasms because </a:t>
            </a:r>
            <a:r>
              <a:rPr lang="en" sz="1600" dirty="0" smtClean="0">
                <a:latin typeface="Palatino Linotype" pitchFamily="18" charset="0"/>
              </a:rPr>
              <a:t>they </a:t>
            </a:r>
            <a:r>
              <a:rPr lang="en" sz="1600" smtClean="0">
                <a:latin typeface="Palatino Linotype" pitchFamily="18" charset="0"/>
              </a:rPr>
              <a:t>present </a:t>
            </a:r>
            <a:r>
              <a:rPr lang="en" sz="1600" dirty="0" smtClean="0">
                <a:latin typeface="Palatino Linotype" pitchFamily="18" charset="0"/>
              </a:rPr>
              <a:t>the same clinical picture - </a:t>
            </a:r>
            <a:r>
              <a:rPr lang="en" sz="1600" dirty="0" err="1" smtClean="0">
                <a:latin typeface="Palatino Linotype" pitchFamily="18" charset="0"/>
              </a:rPr>
              <a:t>obstructive</a:t>
            </a:r>
            <a:r>
              <a:rPr lang="en" sz="1600" dirty="0" smtClean="0">
                <a:latin typeface="Palatino Linotype" pitchFamily="18" charset="0"/>
              </a:rPr>
              <a:t> </a:t>
            </a:r>
            <a:r>
              <a:rPr lang="en" sz="1600" dirty="0" err="1" smtClean="0">
                <a:latin typeface="Palatino Linotype" pitchFamily="18" charset="0"/>
              </a:rPr>
              <a:t>icterus</a:t>
            </a:r>
            <a:r>
              <a:rPr lang="en" sz="1600" dirty="0" smtClean="0">
                <a:latin typeface="Palatino Linotype" pitchFamily="18" charset="0"/>
              </a:rPr>
              <a:t> </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PERIAMPPULAR CARCINOMA</a:t>
            </a:r>
          </a:p>
        </p:txBody>
      </p:sp>
    </p:spTree>
    <p:extLst>
      <p:ext uri="{BB962C8B-B14F-4D97-AF65-F5344CB8AC3E}">
        <p14:creationId xmlns="" xmlns:p14="http://schemas.microsoft.com/office/powerpoint/2010/main" val="1037924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normAutofit/>
          </a:bodyPr>
          <a:lstStyle/>
          <a:p>
            <a:r>
              <a:rPr lang="en" sz="2000" dirty="0" smtClean="0">
                <a:latin typeface="Palatino Linotype" pitchFamily="18" charset="0"/>
              </a:rPr>
              <a:t>tumors originating from neuroendocrine cells of the GIT and pancreas</a:t>
            </a:r>
          </a:p>
          <a:p>
            <a:r>
              <a:rPr lang="en" sz="2000" dirty="0" smtClean="0">
                <a:latin typeface="Palatino Linotype" pitchFamily="18" charset="0"/>
              </a:rPr>
              <a:t>preservation of highly differentiated cell function</a:t>
            </a:r>
          </a:p>
          <a:p>
            <a:r>
              <a:rPr lang="en" sz="2000" dirty="0" smtClean="0">
                <a:latin typeface="Palatino Linotype" pitchFamily="18" charset="0"/>
              </a:rPr>
              <a:t>tumor cells contain secretory granules and retain the ability to take aminoprecursors and carry out their decarboxylation (APUD) - apudoms</a:t>
            </a:r>
          </a:p>
          <a:p>
            <a:r>
              <a:rPr lang="en" sz="2000" dirty="0" smtClean="0">
                <a:latin typeface="Palatino Linotype" pitchFamily="18" charset="0"/>
              </a:rPr>
              <a:t>GIT, pancreas, thyroid gland, lungs, skin, nervous system - common embryonic origin</a:t>
            </a:r>
          </a:p>
          <a:p>
            <a:r>
              <a:rPr lang="en" sz="2000" dirty="0" smtClean="0">
                <a:latin typeface="Palatino Linotype" pitchFamily="18" charset="0"/>
              </a:rPr>
              <a:t>individual cells have the capacity to synthesize multiple peptides and monoamino transmitters</a:t>
            </a:r>
          </a:p>
          <a:p>
            <a:r>
              <a:rPr lang="en" sz="2000" dirty="0" smtClean="0">
                <a:latin typeface="Palatino Linotype" pitchFamily="18" charset="0"/>
              </a:rPr>
              <a:t>transmitter secretion is most often intermittent</a:t>
            </a:r>
          </a:p>
          <a:p>
            <a:r>
              <a:rPr lang="en" sz="2000" dirty="0" smtClean="0">
                <a:latin typeface="Palatino Linotype" pitchFamily="18" charset="0"/>
              </a:rPr>
              <a:t>individual cells have the potential to secrete a wide range of transmitters and the ability to rapidly change their secretory profile</a:t>
            </a:r>
            <a:endParaRPr lang="en-US" sz="20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Neuroendocrine tumors of the GIT and pancreas</a:t>
            </a:r>
            <a:endParaRPr kumimoji="0" lang="en-US" sz="2000" b="1" i="0" u="none" strike="noStrike" kern="1200" cap="none" spc="0" normalizeH="0" baseline="0" noProof="0" dirty="0">
              <a:ln>
                <a:noFill/>
              </a:ln>
              <a:solidFill>
                <a:srgbClr val="00B0F0"/>
              </a:solidFill>
              <a:effectLst/>
              <a:uLnTx/>
              <a:uFillTx/>
              <a:latin typeface="Palatino Linotype" pitchFamily="18" charset="0"/>
              <a:ea typeface="+mj-ea"/>
              <a:cs typeface="+mj-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27564</TotalTime>
  <Words>8886</Words>
  <Application>Microsoft Office PowerPoint</Application>
  <PresentationFormat>On-screen Show (4:3)</PresentationFormat>
  <Paragraphs>862</Paragraphs>
  <Slides>89</Slides>
  <Notes>4</Notes>
  <HiddenSlides>0</HiddenSlides>
  <MMClips>0</MMClips>
  <ScaleCrop>false</ScaleCrop>
  <HeadingPairs>
    <vt:vector size="4" baseType="variant">
      <vt:variant>
        <vt:lpstr>Theme</vt:lpstr>
      </vt:variant>
      <vt:variant>
        <vt:i4>1</vt:i4>
      </vt:variant>
      <vt:variant>
        <vt:lpstr>Slide Titles</vt:lpstr>
      </vt:variant>
      <vt:variant>
        <vt:i4>89</vt:i4>
      </vt:variant>
    </vt:vector>
  </HeadingPairs>
  <TitlesOfParts>
    <vt:vector size="90" baseType="lpstr">
      <vt:lpstr>Office Theme</vt:lpstr>
      <vt:lpstr>IASM Teaching unit 21   Tumors of the small intestine  Endocrine tumors of the GIT and pancreas  Carcinoid  Polyps of the GIT  Polyposis syndrome  Colon cancer  Acute and chronic pancreatitis  Pancreatic cancer  </vt:lpstr>
      <vt:lpstr>TUMORS OF THE SMALL INTESTINE  Tumores intestines tenius</vt:lpstr>
      <vt:lpstr>Slide 3</vt:lpstr>
      <vt:lpstr>Slide 4</vt:lpstr>
      <vt:lpstr>Slide 5</vt:lpstr>
      <vt:lpstr>Slide 6</vt:lpstr>
      <vt:lpstr>Slide 7</vt:lpstr>
      <vt:lpstr>Carcinoid tumors and syndrome  Tumores et syndroma carcinoides</vt:lpstr>
      <vt:lpstr>Slide 9</vt:lpstr>
      <vt:lpstr>Slide 10</vt:lpstr>
      <vt:lpstr>Slide 11</vt:lpstr>
      <vt:lpstr>Slide 12</vt:lpstr>
      <vt:lpstr>Slide 13</vt:lpstr>
      <vt:lpstr>Slide 14</vt:lpstr>
      <vt:lpstr>Slide 15</vt:lpstr>
      <vt:lpstr>Slide 16</vt:lpstr>
      <vt:lpstr>Slide 17</vt:lpstr>
      <vt:lpstr>NET-v imaging methods of primary NET and metastases</vt:lpstr>
      <vt:lpstr>NET - diagnostics and therapy</vt:lpstr>
      <vt:lpstr>Slide 20</vt:lpstr>
      <vt:lpstr>Slide 21</vt:lpstr>
      <vt:lpstr>Slide 22</vt:lpstr>
      <vt:lpstr>Slide 23</vt:lpstr>
      <vt:lpstr>Slide 24</vt:lpstr>
      <vt:lpstr>Slide 25</vt:lpstr>
      <vt:lpstr>Slide 26</vt:lpstr>
      <vt:lpstr>Slide 27</vt:lpstr>
      <vt:lpstr>GIT POLYPS</vt:lpstr>
      <vt:lpstr>GIT POLYPS</vt:lpstr>
      <vt:lpstr>Slide 30</vt:lpstr>
      <vt:lpstr>Slide 31</vt:lpstr>
      <vt:lpstr>POLYPOSIS SYNDROME</vt:lpstr>
      <vt:lpstr>Slide 33</vt:lpstr>
      <vt:lpstr>Slide 34</vt:lpstr>
      <vt:lpstr>Slide 35</vt:lpstr>
      <vt:lpstr>Slide 36</vt:lpstr>
      <vt:lpstr>Slide 37</vt:lpstr>
      <vt:lpstr>COLORECTAL CARCINOMA  colon and/or rectal  cancer Carcinoma coli et recti</vt:lpstr>
      <vt:lpstr>Slide 39</vt:lpstr>
      <vt:lpstr>Slide 40</vt:lpstr>
      <vt:lpstr>Slide 41</vt:lpstr>
      <vt:lpstr>Slide 42</vt:lpstr>
      <vt:lpstr>Colorectal cancer - division</vt:lpstr>
      <vt:lpstr>Slide 44</vt:lpstr>
      <vt:lpstr>Slide 45</vt:lpstr>
      <vt:lpstr>Slide 46</vt:lpstr>
      <vt:lpstr>Slide 47</vt:lpstr>
      <vt:lpstr>Slide 48</vt:lpstr>
      <vt:lpstr>Slide 49</vt:lpstr>
      <vt:lpstr>Slide 50</vt:lpstr>
      <vt:lpstr>Slide 51</vt:lpstr>
      <vt:lpstr>Slide 52</vt:lpstr>
      <vt:lpstr>Slide 53</vt:lpstr>
      <vt:lpstr>Slide 54</vt:lpstr>
      <vt:lpstr>ACUTE PANCREATITIS</vt:lpstr>
      <vt:lpstr>Slide 56</vt:lpstr>
      <vt:lpstr>Slide 57</vt:lpstr>
      <vt:lpstr>Slide 58</vt:lpstr>
      <vt:lpstr>Slide 59</vt:lpstr>
      <vt:lpstr>Slide 60</vt:lpstr>
      <vt:lpstr>ACUTE PANCREATITIS - PATHOGENESIS</vt:lpstr>
      <vt:lpstr>Slide 62</vt:lpstr>
      <vt:lpstr>Slide 63</vt:lpstr>
      <vt:lpstr>Slide 64</vt:lpstr>
      <vt:lpstr>Slide 65</vt:lpstr>
      <vt:lpstr>Slide 66</vt:lpstr>
      <vt:lpstr>Slide 67</vt:lpstr>
      <vt:lpstr>Slide 68</vt:lpstr>
      <vt:lpstr>Classification of pancreatitis according to severity</vt:lpstr>
      <vt:lpstr>Slide 70</vt:lpstr>
      <vt:lpstr>Slide 71</vt:lpstr>
      <vt:lpstr>CHRONIC PANCREATITIS</vt:lpstr>
      <vt:lpstr>Slide 73</vt:lpstr>
      <vt:lpstr>Slide 74</vt:lpstr>
      <vt:lpstr>Slide 75</vt:lpstr>
      <vt:lpstr>Slide 76</vt:lpstr>
      <vt:lpstr>Slide 77</vt:lpstr>
      <vt:lpstr>Slide 78</vt:lpstr>
      <vt:lpstr>PANCREAS CARCINOMA</vt:lpstr>
      <vt:lpstr>Slide 80</vt:lpstr>
      <vt:lpstr>Slide 81</vt:lpstr>
      <vt:lpstr>Slide 82</vt:lpstr>
      <vt:lpstr>Slide 83</vt:lpstr>
      <vt:lpstr>Slide 84</vt:lpstr>
      <vt:lpstr>Slide 85</vt:lpstr>
      <vt:lpstr>Slide 86</vt:lpstr>
      <vt:lpstr>Slide 87</vt:lpstr>
      <vt:lpstr>Slide 88</vt:lpstr>
      <vt:lpstr>Slide 89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Интегрисане академске студије медицине Наставна јединица 15</dc:title>
  <dc:creator>MISEL</dc:creator>
  <cp:lastModifiedBy>Zeljko</cp:lastModifiedBy>
  <cp:revision>450</cp:revision>
  <dcterms:created xsi:type="dcterms:W3CDTF">2015-08-07T11:27:43Z</dcterms:created>
  <dcterms:modified xsi:type="dcterms:W3CDTF">2024-02-17T10:35:09Z</dcterms:modified>
</cp:coreProperties>
</file>