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8"/>
  </p:notesMasterIdLst>
  <p:sldIdLst>
    <p:sldId id="349" r:id="rId2"/>
    <p:sldId id="350" r:id="rId3"/>
    <p:sldId id="260" r:id="rId4"/>
    <p:sldId id="261" r:id="rId5"/>
    <p:sldId id="262" r:id="rId6"/>
    <p:sldId id="263" r:id="rId7"/>
    <p:sldId id="264" r:id="rId8"/>
    <p:sldId id="265" r:id="rId9"/>
    <p:sldId id="267" r:id="rId10"/>
    <p:sldId id="269" r:id="rId11"/>
    <p:sldId id="270" r:id="rId12"/>
    <p:sldId id="272" r:id="rId13"/>
    <p:sldId id="274" r:id="rId14"/>
    <p:sldId id="275" r:id="rId15"/>
    <p:sldId id="277" r:id="rId16"/>
    <p:sldId id="351" r:id="rId17"/>
    <p:sldId id="278" r:id="rId18"/>
    <p:sldId id="279" r:id="rId19"/>
    <p:sldId id="360" r:id="rId20"/>
    <p:sldId id="280" r:id="rId21"/>
    <p:sldId id="282" r:id="rId22"/>
    <p:sldId id="285" r:id="rId23"/>
    <p:sldId id="286" r:id="rId24"/>
    <p:sldId id="287" r:id="rId25"/>
    <p:sldId id="289" r:id="rId26"/>
    <p:sldId id="291" r:id="rId27"/>
    <p:sldId id="292" r:id="rId28"/>
    <p:sldId id="293" r:id="rId29"/>
    <p:sldId id="294" r:id="rId30"/>
    <p:sldId id="296" r:id="rId31"/>
    <p:sldId id="297" r:id="rId32"/>
    <p:sldId id="304" r:id="rId33"/>
    <p:sldId id="305" r:id="rId34"/>
    <p:sldId id="306" r:id="rId35"/>
    <p:sldId id="307" r:id="rId36"/>
    <p:sldId id="308" r:id="rId37"/>
    <p:sldId id="309" r:id="rId38"/>
    <p:sldId id="352" r:id="rId39"/>
    <p:sldId id="313" r:id="rId40"/>
    <p:sldId id="315" r:id="rId41"/>
    <p:sldId id="353" r:id="rId42"/>
    <p:sldId id="316" r:id="rId43"/>
    <p:sldId id="317" r:id="rId44"/>
    <p:sldId id="319" r:id="rId45"/>
    <p:sldId id="355" r:id="rId46"/>
    <p:sldId id="321" r:id="rId47"/>
    <p:sldId id="322" r:id="rId48"/>
    <p:sldId id="323" r:id="rId49"/>
    <p:sldId id="324" r:id="rId50"/>
    <p:sldId id="325" r:id="rId51"/>
    <p:sldId id="326" r:id="rId52"/>
    <p:sldId id="328" r:id="rId53"/>
    <p:sldId id="359" r:id="rId54"/>
    <p:sldId id="330" r:id="rId55"/>
    <p:sldId id="356" r:id="rId56"/>
    <p:sldId id="343" r:id="rId57"/>
    <p:sldId id="337" r:id="rId58"/>
    <p:sldId id="338" r:id="rId59"/>
    <p:sldId id="339" r:id="rId60"/>
    <p:sldId id="357" r:id="rId61"/>
    <p:sldId id="341" r:id="rId62"/>
    <p:sldId id="342" r:id="rId63"/>
    <p:sldId id="358" r:id="rId64"/>
    <p:sldId id="345" r:id="rId65"/>
    <p:sldId id="346" r:id="rId66"/>
    <p:sldId id="347" r:id="rId67"/>
  </p:sldIdLst>
  <p:sldSz cx="9144000" cy="6858000" type="screen4x3"/>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85" autoAdjust="0"/>
    <p:restoredTop sz="94660"/>
  </p:normalViewPr>
  <p:slideViewPr>
    <p:cSldViewPr>
      <p:cViewPr varScale="1">
        <p:scale>
          <a:sx n="57" d="100"/>
          <a:sy n="57" d="100"/>
        </p:scale>
        <p:origin x="-1386"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09A9A9-7C57-410F-8E03-30CE5F32819E}" type="datetimeFigureOut">
              <a:rPr lang="en-US" smtClean="0"/>
              <a:pPr/>
              <a:t>2/16/2024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4494B-41D1-4D0C-BC14-29BEFEE7F0B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x-non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x-none"/>
          </a:p>
        </p:txBody>
      </p:sp>
      <p:sp>
        <p:nvSpPr>
          <p:cNvPr id="4" name="Date Placeholder 3"/>
          <p:cNvSpPr>
            <a:spLocks noGrp="1"/>
          </p:cNvSpPr>
          <p:nvPr>
            <p:ph type="dt" sz="half" idx="10"/>
          </p:nvPr>
        </p:nvSpPr>
        <p:spPr/>
        <p:txBody>
          <a:bodyPr/>
          <a:lstStyle/>
          <a:p>
            <a:fld id="{2C841A4B-2F64-4E1E-970F-244CC4F15CBF}" type="datetimeFigureOut">
              <a:rPr lang="x-none" smtClean="0"/>
              <a:pPr/>
              <a:t>2/16/2024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5C36C83-E992-438A-9D17-A6639F9D8E60}" type="slidenum">
              <a:rPr lang="x-none" smtClean="0"/>
              <a:pPr/>
              <a:t>‹#›</a:t>
            </a:fld>
            <a:endParaRPr lang="x-none"/>
          </a:p>
        </p:txBody>
      </p:sp>
    </p:spTree>
    <p:extLst>
      <p:ext uri="{BB962C8B-B14F-4D97-AF65-F5344CB8AC3E}">
        <p14:creationId xmlns="" xmlns:p14="http://schemas.microsoft.com/office/powerpoint/2010/main" val="1736940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2C841A4B-2F64-4E1E-970F-244CC4F15CBF}" type="datetimeFigureOut">
              <a:rPr lang="x-none" smtClean="0"/>
              <a:pPr/>
              <a:t>2/16/2024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5C36C83-E992-438A-9D17-A6639F9D8E60}" type="slidenum">
              <a:rPr lang="x-none" smtClean="0"/>
              <a:pPr/>
              <a:t>‹#›</a:t>
            </a:fld>
            <a:endParaRPr lang="x-none"/>
          </a:p>
        </p:txBody>
      </p:sp>
    </p:spTree>
    <p:extLst>
      <p:ext uri="{BB962C8B-B14F-4D97-AF65-F5344CB8AC3E}">
        <p14:creationId xmlns="" xmlns:p14="http://schemas.microsoft.com/office/powerpoint/2010/main" val="520859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x-non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2C841A4B-2F64-4E1E-970F-244CC4F15CBF}" type="datetimeFigureOut">
              <a:rPr lang="x-none" smtClean="0"/>
              <a:pPr/>
              <a:t>2/16/2024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5C36C83-E992-438A-9D17-A6639F9D8E60}" type="slidenum">
              <a:rPr lang="x-none" smtClean="0"/>
              <a:pPr/>
              <a:t>‹#›</a:t>
            </a:fld>
            <a:endParaRPr lang="x-none"/>
          </a:p>
        </p:txBody>
      </p:sp>
    </p:spTree>
    <p:extLst>
      <p:ext uri="{BB962C8B-B14F-4D97-AF65-F5344CB8AC3E}">
        <p14:creationId xmlns="" xmlns:p14="http://schemas.microsoft.com/office/powerpoint/2010/main" val="15459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2C841A4B-2F64-4E1E-970F-244CC4F15CBF}" type="datetimeFigureOut">
              <a:rPr lang="x-none" smtClean="0"/>
              <a:pPr/>
              <a:t>2/16/2024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5C36C83-E992-438A-9D17-A6639F9D8E60}" type="slidenum">
              <a:rPr lang="x-none" smtClean="0"/>
              <a:pPr/>
              <a:t>‹#›</a:t>
            </a:fld>
            <a:endParaRPr lang="x-none"/>
          </a:p>
        </p:txBody>
      </p:sp>
    </p:spTree>
    <p:extLst>
      <p:ext uri="{BB962C8B-B14F-4D97-AF65-F5344CB8AC3E}">
        <p14:creationId xmlns="" xmlns:p14="http://schemas.microsoft.com/office/powerpoint/2010/main" val="2950031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x-non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841A4B-2F64-4E1E-970F-244CC4F15CBF}" type="datetimeFigureOut">
              <a:rPr lang="x-none" smtClean="0"/>
              <a:pPr/>
              <a:t>2/16/2024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5C36C83-E992-438A-9D17-A6639F9D8E60}" type="slidenum">
              <a:rPr lang="x-none" smtClean="0"/>
              <a:pPr/>
              <a:t>‹#›</a:t>
            </a:fld>
            <a:endParaRPr lang="x-none"/>
          </a:p>
        </p:txBody>
      </p:sp>
    </p:spTree>
    <p:extLst>
      <p:ext uri="{BB962C8B-B14F-4D97-AF65-F5344CB8AC3E}">
        <p14:creationId xmlns="" xmlns:p14="http://schemas.microsoft.com/office/powerpoint/2010/main" val="863338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Date Placeholder 4"/>
          <p:cNvSpPr>
            <a:spLocks noGrp="1"/>
          </p:cNvSpPr>
          <p:nvPr>
            <p:ph type="dt" sz="half" idx="10"/>
          </p:nvPr>
        </p:nvSpPr>
        <p:spPr/>
        <p:txBody>
          <a:bodyPr/>
          <a:lstStyle/>
          <a:p>
            <a:fld id="{2C841A4B-2F64-4E1E-970F-244CC4F15CBF}" type="datetimeFigureOut">
              <a:rPr lang="x-none" smtClean="0"/>
              <a:pPr/>
              <a:t>2/16/2024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5C36C83-E992-438A-9D17-A6639F9D8E60}" type="slidenum">
              <a:rPr lang="x-none" smtClean="0"/>
              <a:pPr/>
              <a:t>‹#›</a:t>
            </a:fld>
            <a:endParaRPr lang="x-none"/>
          </a:p>
        </p:txBody>
      </p:sp>
    </p:spTree>
    <p:extLst>
      <p:ext uri="{BB962C8B-B14F-4D97-AF65-F5344CB8AC3E}">
        <p14:creationId xmlns="" xmlns:p14="http://schemas.microsoft.com/office/powerpoint/2010/main" val="3156736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x-non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7" name="Date Placeholder 6"/>
          <p:cNvSpPr>
            <a:spLocks noGrp="1"/>
          </p:cNvSpPr>
          <p:nvPr>
            <p:ph type="dt" sz="half" idx="10"/>
          </p:nvPr>
        </p:nvSpPr>
        <p:spPr/>
        <p:txBody>
          <a:bodyPr/>
          <a:lstStyle/>
          <a:p>
            <a:fld id="{2C841A4B-2F64-4E1E-970F-244CC4F15CBF}" type="datetimeFigureOut">
              <a:rPr lang="x-none" smtClean="0"/>
              <a:pPr/>
              <a:t>2/16/2024</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B5C36C83-E992-438A-9D17-A6639F9D8E60}" type="slidenum">
              <a:rPr lang="x-none" smtClean="0"/>
              <a:pPr/>
              <a:t>‹#›</a:t>
            </a:fld>
            <a:endParaRPr lang="x-none"/>
          </a:p>
        </p:txBody>
      </p:sp>
    </p:spTree>
    <p:extLst>
      <p:ext uri="{BB962C8B-B14F-4D97-AF65-F5344CB8AC3E}">
        <p14:creationId xmlns="" xmlns:p14="http://schemas.microsoft.com/office/powerpoint/2010/main" val="940583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Date Placeholder 2"/>
          <p:cNvSpPr>
            <a:spLocks noGrp="1"/>
          </p:cNvSpPr>
          <p:nvPr>
            <p:ph type="dt" sz="half" idx="10"/>
          </p:nvPr>
        </p:nvSpPr>
        <p:spPr/>
        <p:txBody>
          <a:bodyPr/>
          <a:lstStyle/>
          <a:p>
            <a:fld id="{2C841A4B-2F64-4E1E-970F-244CC4F15CBF}" type="datetimeFigureOut">
              <a:rPr lang="x-none" smtClean="0"/>
              <a:pPr/>
              <a:t>2/16/2024</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B5C36C83-E992-438A-9D17-A6639F9D8E60}" type="slidenum">
              <a:rPr lang="x-none" smtClean="0"/>
              <a:pPr/>
              <a:t>‹#›</a:t>
            </a:fld>
            <a:endParaRPr lang="x-none"/>
          </a:p>
        </p:txBody>
      </p:sp>
    </p:spTree>
    <p:extLst>
      <p:ext uri="{BB962C8B-B14F-4D97-AF65-F5344CB8AC3E}">
        <p14:creationId xmlns="" xmlns:p14="http://schemas.microsoft.com/office/powerpoint/2010/main" val="374485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841A4B-2F64-4E1E-970F-244CC4F15CBF}" type="datetimeFigureOut">
              <a:rPr lang="x-none" smtClean="0"/>
              <a:pPr/>
              <a:t>2/16/2024</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B5C36C83-E992-438A-9D17-A6639F9D8E60}" type="slidenum">
              <a:rPr lang="x-none" smtClean="0"/>
              <a:pPr/>
              <a:t>‹#›</a:t>
            </a:fld>
            <a:endParaRPr lang="x-none"/>
          </a:p>
        </p:txBody>
      </p:sp>
    </p:spTree>
    <p:extLst>
      <p:ext uri="{BB962C8B-B14F-4D97-AF65-F5344CB8AC3E}">
        <p14:creationId xmlns="" xmlns:p14="http://schemas.microsoft.com/office/powerpoint/2010/main" val="248414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x-non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841A4B-2F64-4E1E-970F-244CC4F15CBF}" type="datetimeFigureOut">
              <a:rPr lang="x-none" smtClean="0"/>
              <a:pPr/>
              <a:t>2/16/2024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5C36C83-E992-438A-9D17-A6639F9D8E60}" type="slidenum">
              <a:rPr lang="x-none" smtClean="0"/>
              <a:pPr/>
              <a:t>‹#›</a:t>
            </a:fld>
            <a:endParaRPr lang="x-none"/>
          </a:p>
        </p:txBody>
      </p:sp>
    </p:spTree>
    <p:extLst>
      <p:ext uri="{BB962C8B-B14F-4D97-AF65-F5344CB8AC3E}">
        <p14:creationId xmlns="" xmlns:p14="http://schemas.microsoft.com/office/powerpoint/2010/main" val="2223181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x-non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841A4B-2F64-4E1E-970F-244CC4F15CBF}" type="datetimeFigureOut">
              <a:rPr lang="x-none" smtClean="0"/>
              <a:pPr/>
              <a:t>2/16/2024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5C36C83-E992-438A-9D17-A6639F9D8E60}" type="slidenum">
              <a:rPr lang="x-none" smtClean="0"/>
              <a:pPr/>
              <a:t>‹#›</a:t>
            </a:fld>
            <a:endParaRPr lang="x-none"/>
          </a:p>
        </p:txBody>
      </p:sp>
    </p:spTree>
    <p:extLst>
      <p:ext uri="{BB962C8B-B14F-4D97-AF65-F5344CB8AC3E}">
        <p14:creationId xmlns="" xmlns:p14="http://schemas.microsoft.com/office/powerpoint/2010/main" val="837421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x-non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841A4B-2F64-4E1E-970F-244CC4F15CBF}" type="datetimeFigureOut">
              <a:rPr lang="x-none" smtClean="0"/>
              <a:pPr/>
              <a:t>2/16/2024</a:t>
            </a:fld>
            <a:endParaRPr lang="x-non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C36C83-E992-438A-9D17-A6639F9D8E60}" type="slidenum">
              <a:rPr lang="x-none" smtClean="0"/>
              <a:pPr/>
              <a:t>‹#›</a:t>
            </a:fld>
            <a:endParaRPr lang="x-none"/>
          </a:p>
        </p:txBody>
      </p:sp>
    </p:spTree>
    <p:extLst>
      <p:ext uri="{BB962C8B-B14F-4D97-AF65-F5344CB8AC3E}">
        <p14:creationId xmlns="" xmlns:p14="http://schemas.microsoft.com/office/powerpoint/2010/main" val="336884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png"/></Relationships>
</file>

<file path=ppt/slides/_rels/slide5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447800"/>
            <a:ext cx="9067800" cy="4419600"/>
          </a:xfrm>
        </p:spPr>
        <p:txBody>
          <a:bodyPr>
            <a:normAutofit/>
          </a:bodyPr>
          <a:lstStyle/>
          <a:p>
            <a:pPr lvl="0">
              <a:defRPr/>
            </a:pPr>
            <a:r>
              <a:rPr lang="en" sz="3200" b="1" dirty="0" smtClean="0">
                <a:solidFill>
                  <a:srgbClr val="FF0000"/>
                </a:solidFill>
                <a:latin typeface="Palatino Linotype" pitchFamily="18" charset="0"/>
                <a:ea typeface="+mn-ea"/>
                <a:cs typeface="Arial" pitchFamily="34" charset="0"/>
              </a:rPr>
              <a:t>IASM </a:t>
            </a:r>
            <a:r>
              <a:rPr lang="sr-Latn-CS" sz="3200" b="1" dirty="0" smtClean="0">
                <a:solidFill>
                  <a:srgbClr val="FF0000"/>
                </a:solidFill>
                <a:latin typeface="Palatino Linotype" pitchFamily="18" charset="0"/>
                <a:ea typeface="+mn-ea"/>
                <a:cs typeface="Arial" pitchFamily="34" charset="0"/>
              </a:rPr>
              <a:t/>
            </a:r>
            <a:br>
              <a:rPr lang="sr-Latn-CS" sz="3200" b="1" dirty="0" smtClean="0">
                <a:solidFill>
                  <a:srgbClr val="FF0000"/>
                </a:solidFill>
                <a:latin typeface="Palatino Linotype" pitchFamily="18" charset="0"/>
                <a:ea typeface="+mn-ea"/>
                <a:cs typeface="Arial" pitchFamily="34" charset="0"/>
              </a:rPr>
            </a:br>
            <a:r>
              <a:rPr lang="en" sz="3200" b="1" dirty="0" smtClean="0">
                <a:solidFill>
                  <a:srgbClr val="FF0000"/>
                </a:solidFill>
                <a:latin typeface="Palatino Linotype" pitchFamily="18" charset="0"/>
                <a:ea typeface="+mn-ea"/>
                <a:cs typeface="Arial" pitchFamily="34" charset="0"/>
              </a:rPr>
              <a:t>Teaching unit 22</a:t>
            </a:r>
            <a:r>
              <a:rPr lang="sr-Cyrl-CS" sz="3200" b="1" dirty="0" smtClean="0">
                <a:solidFill>
                  <a:srgbClr val="FF0000"/>
                </a:solidFill>
                <a:latin typeface="Palatino Linotype" pitchFamily="18" charset="0"/>
                <a:ea typeface="+mn-ea"/>
                <a:cs typeface="Arial" pitchFamily="34" charset="0"/>
              </a:rPr>
              <a:t/>
            </a:r>
            <a:br>
              <a:rPr lang="sr-Cyrl-CS" sz="3200" b="1" dirty="0" smtClean="0">
                <a:solidFill>
                  <a:srgbClr val="FF0000"/>
                </a:solidFill>
                <a:latin typeface="Palatino Linotype" pitchFamily="18" charset="0"/>
                <a:ea typeface="+mn-ea"/>
                <a:cs typeface="Arial" pitchFamily="34" charset="0"/>
              </a:rPr>
            </a:br>
            <a:r>
              <a:rPr lang="en" sz="3600" b="1" dirty="0" smtClean="0">
                <a:solidFill>
                  <a:srgbClr val="FF0000"/>
                </a:solidFill>
                <a:latin typeface="Palatino Linotype" pitchFamily="18" charset="0"/>
                <a:cs typeface="Arial" pitchFamily="34" charset="0"/>
              </a:rPr>
              <a:t> </a:t>
            </a:r>
            <a:r>
              <a:rPr lang="x-none" sz="3600" b="1" dirty="0" smtClean="0">
                <a:solidFill>
                  <a:srgbClr val="FF0000"/>
                </a:solidFill>
                <a:latin typeface="Palatino Linotype" pitchFamily="18" charset="0"/>
                <a:cs typeface="Arial" pitchFamily="34" charset="0"/>
              </a:rPr>
              <a:t/>
            </a:r>
            <a:br>
              <a:rPr lang="x-none" sz="3600" b="1" dirty="0" smtClean="0">
                <a:solidFill>
                  <a:srgbClr val="FF0000"/>
                </a:solidFill>
                <a:latin typeface="Palatino Linotype" pitchFamily="18" charset="0"/>
                <a:cs typeface="Arial" pitchFamily="34" charset="0"/>
              </a:rPr>
            </a:br>
            <a:r>
              <a:rPr lang="en" sz="2000" dirty="0" smtClean="0">
                <a:latin typeface="Palatino Linotype" pitchFamily="18" charset="0"/>
                <a:cs typeface="Arial" pitchFamily="34" charset="0"/>
              </a:rPr>
              <a:t>Biliary calculosis </a:t>
            </a:r>
            <a:r>
              <a:rPr lang="x-none" sz="2000" dirty="0" smtClean="0">
                <a:latin typeface="Palatino Linotype" pitchFamily="18" charset="0"/>
                <a:cs typeface="Arial" pitchFamily="34" charset="0"/>
              </a:rPr>
              <a:t/>
            </a:r>
            <a:br>
              <a:rPr lang="x-none" sz="2000" dirty="0" smtClean="0">
                <a:latin typeface="Palatino Linotype" pitchFamily="18" charset="0"/>
                <a:cs typeface="Arial" pitchFamily="34" charset="0"/>
              </a:rPr>
            </a:br>
            <a:r>
              <a:rPr lang="en" sz="2000" dirty="0" smtClean="0">
                <a:latin typeface="Palatino Linotype" pitchFamily="18" charset="0"/>
                <a:cs typeface="Arial" pitchFamily="34" charset="0"/>
              </a:rPr>
              <a:t>Cholecystitis </a:t>
            </a:r>
            <a:r>
              <a:rPr lang="x-none" sz="2000" dirty="0" smtClean="0">
                <a:latin typeface="Palatino Linotype" pitchFamily="18" charset="0"/>
                <a:cs typeface="Arial" pitchFamily="34" charset="0"/>
              </a:rPr>
              <a:t/>
            </a:r>
            <a:br>
              <a:rPr lang="x-none" sz="2000" dirty="0" smtClean="0">
                <a:latin typeface="Palatino Linotype" pitchFamily="18" charset="0"/>
                <a:cs typeface="Arial" pitchFamily="34" charset="0"/>
              </a:rPr>
            </a:br>
            <a:r>
              <a:rPr lang="en" sz="2000" dirty="0" smtClean="0">
                <a:latin typeface="Palatino Linotype" pitchFamily="18" charset="0"/>
                <a:cs typeface="Arial" pitchFamily="34" charset="0"/>
              </a:rPr>
              <a:t>Cholangitis </a:t>
            </a:r>
            <a:r>
              <a:rPr lang="x-none" sz="2000" dirty="0" smtClean="0">
                <a:latin typeface="Palatino Linotype" pitchFamily="18" charset="0"/>
                <a:cs typeface="Arial" pitchFamily="34" charset="0"/>
              </a:rPr>
              <a:t/>
            </a:r>
            <a:br>
              <a:rPr lang="x-none" sz="2000" dirty="0" smtClean="0">
                <a:latin typeface="Palatino Linotype" pitchFamily="18" charset="0"/>
                <a:cs typeface="Arial" pitchFamily="34" charset="0"/>
              </a:rPr>
            </a:br>
            <a:r>
              <a:rPr lang="en" sz="2000" dirty="0" smtClean="0">
                <a:latin typeface="Palatino Linotype" pitchFamily="18" charset="0"/>
                <a:cs typeface="Arial" pitchFamily="34" charset="0"/>
              </a:rPr>
              <a:t>Tumors of the gallbladder and bile ducts </a:t>
            </a:r>
            <a:r>
              <a:rPr lang="x-none" sz="2000" dirty="0" smtClean="0">
                <a:latin typeface="Palatino Linotype" pitchFamily="18" charset="0"/>
                <a:cs typeface="Arial" pitchFamily="34" charset="0"/>
              </a:rPr>
              <a:t/>
            </a:r>
            <a:br>
              <a:rPr lang="x-none" sz="2000" dirty="0" smtClean="0">
                <a:latin typeface="Palatino Linotype" pitchFamily="18" charset="0"/>
                <a:cs typeface="Arial" pitchFamily="34" charset="0"/>
              </a:rPr>
            </a:br>
            <a:r>
              <a:rPr lang="en" sz="2000" dirty="0" smtClean="0">
                <a:latin typeface="Palatino Linotype" pitchFamily="18" charset="0"/>
                <a:cs typeface="Arial" pitchFamily="34" charset="0"/>
              </a:rPr>
              <a:t>Other diseases of the biliary tract</a:t>
            </a:r>
            <a:r>
              <a:rPr lang="x-none" sz="2000" dirty="0">
                <a:latin typeface="Palatino Linotype" pitchFamily="18" charset="0"/>
              </a:rPr>
              <a:t/>
            </a:r>
            <a:br>
              <a:rPr lang="x-none" sz="2000" dirty="0">
                <a:latin typeface="Palatino Linotype" pitchFamily="18" charset="0"/>
              </a:rPr>
            </a:br>
            <a:endParaRPr lang="x-none" sz="2000" dirty="0">
              <a:latin typeface="Palatino Linotype" pitchFamily="18" charset="0"/>
            </a:endParaRPr>
          </a:p>
        </p:txBody>
      </p:sp>
      <p:sp>
        <p:nvSpPr>
          <p:cNvPr id="9" name="Subtitle 2"/>
          <p:cNvSpPr txBox="1">
            <a:spLocks/>
          </p:cNvSpPr>
          <p:nvPr/>
        </p:nvSpPr>
        <p:spPr>
          <a:xfrm>
            <a:off x="1524000" y="5638800"/>
            <a:ext cx="6400800" cy="9144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 sz="3200" b="1" dirty="0" smtClean="0">
                <a:latin typeface="Palatino Linotype" pitchFamily="18" charset="0"/>
              </a:rPr>
              <a:t>Full prof</a:t>
            </a:r>
            <a:r>
              <a:rPr kumimoji="0" lang="en" sz="3200" b="1" i="0" u="none" strike="noStrike" kern="1200" cap="none" spc="0" normalizeH="0" baseline="0" noProof="0" dirty="0" smtClean="0">
                <a:ln>
                  <a:noFill/>
                </a:ln>
                <a:solidFill>
                  <a:schemeClr val="tx1"/>
                </a:solidFill>
                <a:effectLst/>
                <a:uLnTx/>
                <a:uFillTx/>
                <a:latin typeface="Palatino Linotype" pitchFamily="18" charset="0"/>
                <a:ea typeface="+mn-ea"/>
                <a:cs typeface="+mn-cs"/>
              </a:rPr>
              <a:t>. Nataša Zdravković</a:t>
            </a:r>
            <a:endParaRPr kumimoji="0" lang="en" sz="3200" b="1" i="0" u="none" strike="noStrike" kern="1200" cap="none" spc="0" normalizeH="0" baseline="0" noProof="0" dirty="0">
              <a:ln>
                <a:noFill/>
              </a:ln>
              <a:solidFill>
                <a:schemeClr val="tx1"/>
              </a:solidFill>
              <a:effectLst/>
              <a:uLnTx/>
              <a:uFillTx/>
              <a:latin typeface="Palatino Linotype" pitchFamily="18" charset="0"/>
              <a:ea typeface="+mn-ea"/>
              <a:cs typeface="+mn-cs"/>
            </a:endParaRPr>
          </a:p>
        </p:txBody>
      </p:sp>
      <p:pic>
        <p:nvPicPr>
          <p:cNvPr id="10" name="Picture 2"/>
          <p:cNvPicPr>
            <a:picLocks noChangeAspect="1" noChangeArrowheads="1"/>
          </p:cNvPicPr>
          <p:nvPr/>
        </p:nvPicPr>
        <p:blipFill>
          <a:blip r:embed="rId2" cstate="print"/>
          <a:srcRect/>
          <a:stretch>
            <a:fillRect/>
          </a:stretch>
        </p:blipFill>
        <p:spPr bwMode="auto">
          <a:xfrm>
            <a:off x="1143000" y="228600"/>
            <a:ext cx="6949440" cy="1447800"/>
          </a:xfrm>
          <a:prstGeom prst="rect">
            <a:avLst/>
          </a:prstGeom>
          <a:noFill/>
          <a:ln w="9525">
            <a:noFill/>
            <a:miter lim="800000"/>
            <a:headEnd/>
            <a:tailEnd/>
          </a:ln>
        </p:spPr>
      </p:pic>
    </p:spTree>
    <p:extLst>
      <p:ext uri="{BB962C8B-B14F-4D97-AF65-F5344CB8AC3E}">
        <p14:creationId xmlns:p14="http://schemas.microsoft.com/office/powerpoint/2010/main" xmlns="" val="8305298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871478"/>
            <a:ext cx="8610600" cy="2185214"/>
          </a:xfrm>
          <a:prstGeom prst="rect">
            <a:avLst/>
          </a:prstGeom>
          <a:noFill/>
        </p:spPr>
        <p:txBody>
          <a:bodyPr wrap="square" rtlCol="0">
            <a:spAutoFit/>
          </a:bodyPr>
          <a:lstStyle/>
          <a:p>
            <a:pPr>
              <a:lnSpc>
                <a:spcPct val="150000"/>
              </a:lnSpc>
            </a:pPr>
            <a:endParaRPr lang="x-none" sz="1600" b="1" dirty="0" smtClean="0">
              <a:latin typeface="Palatino Linotype" pitchFamily="18" charset="0"/>
            </a:endParaRPr>
          </a:p>
          <a:p>
            <a:pPr marL="342900" indent="-342900">
              <a:lnSpc>
                <a:spcPct val="150000"/>
              </a:lnSpc>
              <a:buFont typeface="+mj-lt"/>
              <a:buAutoNum type="arabicPeriod"/>
            </a:pPr>
            <a:r>
              <a:rPr lang="en" sz="1600" b="1" dirty="0" smtClean="0">
                <a:latin typeface="Palatino Linotype" pitchFamily="18" charset="0"/>
              </a:rPr>
              <a:t>Cholelithiasis: </a:t>
            </a:r>
            <a:r>
              <a:rPr lang="en" sz="1600" dirty="0" smtClean="0">
                <a:latin typeface="Palatino Linotype" pitchFamily="18" charset="0"/>
              </a:rPr>
              <a:t>the presence of stones in the gallbladder</a:t>
            </a:r>
          </a:p>
          <a:p>
            <a:pPr marL="342900" indent="-342900">
              <a:lnSpc>
                <a:spcPct val="150000"/>
              </a:lnSpc>
              <a:buFont typeface="+mj-lt"/>
              <a:buAutoNum type="arabicPeriod"/>
            </a:pPr>
            <a:r>
              <a:rPr lang="en" sz="1600" b="1" dirty="0" smtClean="0">
                <a:latin typeface="Palatino Linotype" pitchFamily="18" charset="0"/>
              </a:rPr>
              <a:t>Choledocholithiasis </a:t>
            </a:r>
            <a:r>
              <a:rPr lang="en" sz="1600" dirty="0" smtClean="0">
                <a:latin typeface="Palatino Linotype" pitchFamily="18" charset="0"/>
              </a:rPr>
              <a:t>: the presence of a stone in the choledochal duct</a:t>
            </a:r>
          </a:p>
          <a:p>
            <a:pPr marL="342900" indent="-342900">
              <a:lnSpc>
                <a:spcPct val="150000"/>
              </a:lnSpc>
              <a:buFont typeface="+mj-lt"/>
              <a:buAutoNum type="arabicPeriod"/>
            </a:pPr>
            <a:r>
              <a:rPr lang="en" sz="1600" b="1" dirty="0" smtClean="0">
                <a:latin typeface="Palatino Linotype" pitchFamily="18" charset="0"/>
              </a:rPr>
              <a:t>Cholecystitis: </a:t>
            </a:r>
            <a:r>
              <a:rPr lang="en" sz="1600" dirty="0" smtClean="0">
                <a:latin typeface="Palatino Linotype" pitchFamily="18" charset="0"/>
              </a:rPr>
              <a:t>inflammation of the gallbladder</a:t>
            </a:r>
          </a:p>
          <a:p>
            <a:pPr marL="342900" indent="-342900">
              <a:lnSpc>
                <a:spcPct val="150000"/>
              </a:lnSpc>
              <a:buFont typeface="+mj-lt"/>
              <a:buAutoNum type="arabicPeriod"/>
            </a:pPr>
            <a:r>
              <a:rPr lang="en" sz="1600" b="1" dirty="0" err="1" smtClean="0">
                <a:latin typeface="Palatino Linotype" pitchFamily="18" charset="0"/>
              </a:rPr>
              <a:t>Cholangitis </a:t>
            </a:r>
            <a:r>
              <a:rPr lang="en" sz="1600" dirty="0" smtClean="0">
                <a:latin typeface="Palatino Linotype" pitchFamily="18" charset="0"/>
              </a:rPr>
              <a:t>: inflammation of the bile ducts</a:t>
            </a:r>
          </a:p>
          <a:p>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Diseases of the biliary tract</a:t>
            </a:r>
          </a:p>
        </p:txBody>
      </p:sp>
      <p:pic>
        <p:nvPicPr>
          <p:cNvPr id="4" name="Picture 2" descr="https://thumbs.dreamstime.com/b/gallstones-gallbladder-anatomy-duodenum-pancreas-spleen-82580312.jpg"/>
          <p:cNvPicPr>
            <a:picLocks noChangeAspect="1" noChangeArrowheads="1"/>
          </p:cNvPicPr>
          <p:nvPr/>
        </p:nvPicPr>
        <p:blipFill>
          <a:blip r:embed="rId2" cstate="print"/>
          <a:srcRect t="11433" b="14761"/>
          <a:stretch>
            <a:fillRect/>
          </a:stretch>
        </p:blipFill>
        <p:spPr bwMode="auto">
          <a:xfrm>
            <a:off x="2286000" y="3276600"/>
            <a:ext cx="4242816" cy="3124200"/>
          </a:xfrm>
          <a:prstGeom prst="rect">
            <a:avLst/>
          </a:prstGeom>
          <a:noFill/>
        </p:spPr>
      </p:pic>
    </p:spTree>
    <p:extLst>
      <p:ext uri="{BB962C8B-B14F-4D97-AF65-F5344CB8AC3E}">
        <p14:creationId xmlns="" xmlns:p14="http://schemas.microsoft.com/office/powerpoint/2010/main" val="38722534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609600"/>
            <a:ext cx="8839200" cy="4893647"/>
          </a:xfrm>
          <a:prstGeom prst="rect">
            <a:avLst/>
          </a:prstGeom>
          <a:noFill/>
        </p:spPr>
        <p:txBody>
          <a:bodyPr wrap="square" rtlCol="0">
            <a:spAutoFit/>
          </a:bodyPr>
          <a:lstStyle/>
          <a:p>
            <a:pPr>
              <a:lnSpc>
                <a:spcPct val="150000"/>
              </a:lnSpc>
            </a:pPr>
            <a:r>
              <a:rPr lang="en" sz="1600" b="1" dirty="0" smtClean="0">
                <a:latin typeface="Palatino Linotype" pitchFamily="18" charset="0"/>
              </a:rPr>
              <a:t>Presence of stones in the gallbladder</a:t>
            </a:r>
          </a:p>
          <a:p>
            <a:pPr marL="285750" indent="-285750">
              <a:lnSpc>
                <a:spcPct val="150000"/>
              </a:lnSpc>
              <a:buFont typeface="Arial" pitchFamily="34" charset="0"/>
              <a:buChar char="•"/>
            </a:pPr>
            <a:r>
              <a:rPr lang="en" sz="1600" dirty="0" smtClean="0">
                <a:latin typeface="Palatino Linotype" pitchFamily="18" charset="0"/>
              </a:rPr>
              <a:t>A common disease (especially in countries with a higher standard)</a:t>
            </a:r>
          </a:p>
          <a:p>
            <a:pPr marL="285750" indent="-285750">
              <a:lnSpc>
                <a:spcPct val="150000"/>
              </a:lnSpc>
              <a:buFont typeface="Arial" pitchFamily="34" charset="0"/>
              <a:buChar char="•"/>
            </a:pPr>
            <a:r>
              <a:rPr lang="en" sz="1600" dirty="0" smtClean="0">
                <a:latin typeface="Palatino Linotype" pitchFamily="18" charset="0"/>
              </a:rPr>
              <a:t>Females</a:t>
            </a:r>
          </a:p>
          <a:p>
            <a:pPr marL="285750" indent="-285750">
              <a:lnSpc>
                <a:spcPct val="150000"/>
              </a:lnSpc>
              <a:buFont typeface="Arial" pitchFamily="34" charset="0"/>
              <a:buChar char="•"/>
            </a:pPr>
            <a:r>
              <a:rPr lang="en" sz="1600" dirty="0" smtClean="0">
                <a:latin typeface="Palatino Linotype" pitchFamily="18" charset="0"/>
              </a:rPr>
              <a:t>Obesity, diabetes</a:t>
            </a:r>
          </a:p>
          <a:p>
            <a:pPr marL="285750" indent="-285750">
              <a:lnSpc>
                <a:spcPct val="150000"/>
              </a:lnSpc>
              <a:buFont typeface="Arial" pitchFamily="34" charset="0"/>
              <a:buChar char="•"/>
            </a:pPr>
            <a:r>
              <a:rPr lang="en" sz="1600" b="1" dirty="0" smtClean="0">
                <a:latin typeface="Palatino Linotype" pitchFamily="18" charset="0"/>
              </a:rPr>
              <a:t>"Quiet" </a:t>
            </a:r>
            <a:r>
              <a:rPr lang="en" sz="1600" dirty="0" smtClean="0">
                <a:latin typeface="Palatino Linotype" pitchFamily="18" charset="0"/>
              </a:rPr>
              <a:t>(without symptoms), usually </a:t>
            </a:r>
            <a:r>
              <a:rPr lang="en" sz="1600" b="1" dirty="0" smtClean="0">
                <a:latin typeface="Palatino Linotype" pitchFamily="18" charset="0"/>
              </a:rPr>
              <a:t>single </a:t>
            </a:r>
            <a:r>
              <a:rPr lang="en" sz="1600" dirty="0" smtClean="0">
                <a:latin typeface="Palatino Linotype" pitchFamily="18" charset="0"/>
              </a:rPr>
              <a:t>, are discovered </a:t>
            </a:r>
            <a:r>
              <a:rPr lang="en" sz="1600" b="1" dirty="0" smtClean="0">
                <a:latin typeface="Palatino Linotype" pitchFamily="18" charset="0"/>
              </a:rPr>
              <a:t>incidentally </a:t>
            </a:r>
            <a:r>
              <a:rPr lang="en" sz="1600" dirty="0" smtClean="0">
                <a:latin typeface="Palatino Linotype" pitchFamily="18" charset="0"/>
              </a:rPr>
              <a:t>during an abdominal ultrasound examination</a:t>
            </a:r>
          </a:p>
          <a:p>
            <a:pPr marL="285750" indent="-285750">
              <a:lnSpc>
                <a:spcPct val="150000"/>
              </a:lnSpc>
              <a:buFont typeface="Arial" pitchFamily="34" charset="0"/>
              <a:buChar char="•"/>
            </a:pPr>
            <a:r>
              <a:rPr lang="en" sz="1600" b="1" dirty="0" smtClean="0">
                <a:latin typeface="Palatino Linotype" pitchFamily="18" charset="0"/>
              </a:rPr>
              <a:t>"Active" </a:t>
            </a:r>
            <a:r>
              <a:rPr lang="en" sz="1600" dirty="0" smtClean="0">
                <a:latin typeface="Palatino Linotype" pitchFamily="18" charset="0"/>
              </a:rPr>
              <a:t>accompanied by complaints ( </a:t>
            </a:r>
            <a:r>
              <a:rPr lang="en" sz="1600" dirty="0" err="1" smtClean="0">
                <a:latin typeface="Palatino Linotype" pitchFamily="18" charset="0"/>
              </a:rPr>
              <a:t>colic</a:t>
            </a:r>
            <a:r>
              <a:rPr lang="en" sz="1600" dirty="0" smtClean="0">
                <a:latin typeface="Palatino Linotype" pitchFamily="18" charset="0"/>
              </a:rPr>
              <a:t> </a:t>
            </a:r>
            <a:r>
              <a:rPr lang="en" sz="1600" dirty="0" err="1" smtClean="0">
                <a:latin typeface="Palatino Linotype" pitchFamily="18" charset="0"/>
              </a:rPr>
              <a:t>biliary </a:t>
            </a:r>
            <a:r>
              <a:rPr lang="en" sz="1600" dirty="0" smtClean="0">
                <a:latin typeface="Palatino Linotype" pitchFamily="18" charset="0"/>
              </a:rPr>
              <a:t>)</a:t>
            </a:r>
            <a:endParaRPr lang="en-US" sz="1600" dirty="0" smtClean="0">
              <a:latin typeface="Palatino Linotype" pitchFamily="18" charset="0"/>
            </a:endParaRPr>
          </a:p>
          <a:p>
            <a:pPr marL="285750" indent="-285750">
              <a:lnSpc>
                <a:spcPct val="150000"/>
              </a:lnSpc>
              <a:buFont typeface="Arial" pitchFamily="34" charset="0"/>
              <a:buChar char="•"/>
            </a:pPr>
            <a:endParaRPr lang="en-US" sz="1600" dirty="0">
              <a:latin typeface="Palatino Linotype" pitchFamily="18" charset="0"/>
            </a:endParaRPr>
          </a:p>
          <a:p>
            <a:pPr>
              <a:lnSpc>
                <a:spcPct val="150000"/>
              </a:lnSpc>
            </a:pPr>
            <a:r>
              <a:rPr lang="en" sz="1600" b="1" dirty="0" err="1">
                <a:latin typeface="Palatino Linotype" pitchFamily="18" charset="0"/>
                <a:cs typeface="Times New Roman" pitchFamily="18" charset="0"/>
              </a:rPr>
              <a:t>Biliary </a:t>
            </a:r>
            <a:r>
              <a:rPr lang="en" sz="1600" b="1" dirty="0">
                <a:latin typeface="Palatino Linotype" pitchFamily="18" charset="0"/>
                <a:cs typeface="Times New Roman" pitchFamily="18" charset="0"/>
              </a:rPr>
              <a:t>stages </a:t>
            </a:r>
            <a:r>
              <a:rPr lang="en" sz="1600" b="1" dirty="0" err="1">
                <a:latin typeface="Palatino Linotype" pitchFamily="18" charset="0"/>
                <a:cs typeface="Times New Roman" pitchFamily="18" charset="0"/>
              </a:rPr>
              <a:t>calculosis</a:t>
            </a:r>
            <a:endParaRPr lang="sr-Cyrl-CS" sz="1600" b="1" dirty="0">
              <a:latin typeface="Palatino Linotype" pitchFamily="18" charset="0"/>
              <a:cs typeface="Times New Roman" pitchFamily="18" charset="0"/>
            </a:endParaRPr>
          </a:p>
          <a:p>
            <a:pPr marL="800100" lvl="1" indent="-342900">
              <a:lnSpc>
                <a:spcPct val="150000"/>
              </a:lnSpc>
              <a:buFont typeface="Calibri" pitchFamily="34" charset="0"/>
              <a:buAutoNum type="arabicPeriod"/>
            </a:pPr>
            <a:r>
              <a:rPr lang="en" sz="1600" dirty="0" err="1">
                <a:latin typeface="Palatino Linotype" pitchFamily="18" charset="0"/>
                <a:cs typeface="Times New Roman" pitchFamily="18" charset="0"/>
              </a:rPr>
              <a:t>lithogenic </a:t>
            </a:r>
            <a:r>
              <a:rPr lang="en" sz="1600" dirty="0">
                <a:latin typeface="Palatino Linotype" pitchFamily="18" charset="0"/>
                <a:cs typeface="Times New Roman" pitchFamily="18" charset="0"/>
              </a:rPr>
              <a:t>stage (when stone synthesis is favored)</a:t>
            </a:r>
          </a:p>
          <a:p>
            <a:pPr marL="800100" lvl="1" indent="-342900">
              <a:lnSpc>
                <a:spcPct val="150000"/>
              </a:lnSpc>
              <a:buFont typeface="Calibri" pitchFamily="34" charset="0"/>
              <a:buAutoNum type="arabicPeriod"/>
            </a:pPr>
            <a:r>
              <a:rPr lang="en" sz="1600" dirty="0" err="1">
                <a:latin typeface="Palatino Linotype" pitchFamily="18" charset="0"/>
                <a:cs typeface="Times New Roman" pitchFamily="18" charset="0"/>
              </a:rPr>
              <a:t>asymptomatic </a:t>
            </a:r>
            <a:r>
              <a:rPr lang="en" sz="1600" dirty="0">
                <a:latin typeface="Palatino Linotype" pitchFamily="18" charset="0"/>
                <a:cs typeface="Times New Roman" pitchFamily="18" charset="0"/>
              </a:rPr>
              <a:t>phase (without subjective complaints)</a:t>
            </a:r>
          </a:p>
          <a:p>
            <a:pPr marL="800100" lvl="1" indent="-342900">
              <a:lnSpc>
                <a:spcPct val="150000"/>
              </a:lnSpc>
              <a:buFont typeface="Calibri" pitchFamily="34" charset="0"/>
              <a:buAutoNum type="arabicPeriod"/>
            </a:pPr>
            <a:r>
              <a:rPr lang="en" sz="1600" dirty="0" err="1">
                <a:latin typeface="Palatino Linotype" pitchFamily="18" charset="0"/>
                <a:cs typeface="Times New Roman" pitchFamily="18" charset="0"/>
              </a:rPr>
              <a:t>symptomatic </a:t>
            </a:r>
            <a:r>
              <a:rPr lang="en" sz="1600" dirty="0">
                <a:latin typeface="Palatino Linotype" pitchFamily="18" charset="0"/>
                <a:cs typeface="Times New Roman" pitchFamily="18" charset="0"/>
              </a:rPr>
              <a:t>phase ( when manifested </a:t>
            </a:r>
            <a:r>
              <a:rPr lang="en" sz="1600" dirty="0" err="1">
                <a:latin typeface="Palatino Linotype" pitchFamily="18" charset="0"/>
                <a:cs typeface="Times New Roman" pitchFamily="18" charset="0"/>
              </a:rPr>
              <a:t>by biliary </a:t>
            </a:r>
            <a:r>
              <a:rPr lang="en" sz="1600" dirty="0">
                <a:latin typeface="Palatino Linotype" pitchFamily="18" charset="0"/>
                <a:cs typeface="Times New Roman" pitchFamily="18" charset="0"/>
              </a:rPr>
              <a:t>colic )</a:t>
            </a:r>
            <a:endParaRPr lang="sr-Cyrl-CS" sz="1600" dirty="0">
              <a:latin typeface="Palatino Linotype" pitchFamily="18" charset="0"/>
              <a:cs typeface="Times New Roman" pitchFamily="18" charset="0"/>
            </a:endParaRPr>
          </a:p>
          <a:p>
            <a:pPr marL="800100" lvl="1" indent="-342900">
              <a:lnSpc>
                <a:spcPct val="150000"/>
              </a:lnSpc>
              <a:buFont typeface="Calibri" pitchFamily="34" charset="0"/>
              <a:buAutoNum type="arabicPeriod"/>
            </a:pPr>
            <a:r>
              <a:rPr lang="en" sz="1600" dirty="0">
                <a:latin typeface="Palatino Linotype" pitchFamily="18" charset="0"/>
                <a:cs typeface="Times New Roman" pitchFamily="18" charset="0"/>
              </a:rPr>
              <a:t>complicated biliary </a:t>
            </a:r>
            <a:r>
              <a:rPr lang="en" sz="1600" dirty="0" smtClean="0">
                <a:latin typeface="Palatino Linotype" pitchFamily="18" charset="0"/>
                <a:cs typeface="Times New Roman" pitchFamily="18" charset="0"/>
              </a:rPr>
              <a:t>calculosis</a:t>
            </a:r>
            <a:endParaRPr lang="sr-Cyrl-CS" sz="1600" dirty="0">
              <a:latin typeface="Palatino Linotype" pitchFamily="18" charset="0"/>
              <a:cs typeface="Times New Roman"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Cholelithiasis</a:t>
            </a:r>
          </a:p>
        </p:txBody>
      </p:sp>
    </p:spTree>
    <p:extLst>
      <p:ext uri="{BB962C8B-B14F-4D97-AF65-F5344CB8AC3E}">
        <p14:creationId xmlns="" xmlns:p14="http://schemas.microsoft.com/office/powerpoint/2010/main" val="13348736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13060"/>
            <a:ext cx="9144000" cy="5262979"/>
          </a:xfrm>
          <a:prstGeom prst="rect">
            <a:avLst/>
          </a:prstGeom>
          <a:noFill/>
        </p:spPr>
        <p:txBody>
          <a:bodyPr wrap="square" rtlCol="0">
            <a:spAutoFit/>
          </a:bodyPr>
          <a:lstStyle/>
          <a:p>
            <a:pPr marL="285750" indent="-285750">
              <a:lnSpc>
                <a:spcPct val="150000"/>
              </a:lnSpc>
              <a:buFont typeface="Wingdings" pitchFamily="2" charset="2"/>
              <a:buChar char="§"/>
            </a:pPr>
            <a:r>
              <a:rPr lang="en" sz="1600" dirty="0" smtClean="0">
                <a:latin typeface="Palatino Linotype" pitchFamily="18" charset="0"/>
              </a:rPr>
              <a:t>Symptoms are caused by the migration of calculi and obstruction of the cystic duct , choledochus duct , and less often by erosion of the gallbladder wall.</a:t>
            </a:r>
          </a:p>
          <a:p>
            <a:pPr marL="285750" indent="-285750">
              <a:lnSpc>
                <a:spcPct val="150000"/>
              </a:lnSpc>
              <a:buFont typeface="Wingdings" pitchFamily="2" charset="2"/>
              <a:buChar char="§"/>
            </a:pPr>
            <a:r>
              <a:rPr lang="en" sz="1600" b="1" dirty="0" smtClean="0">
                <a:latin typeface="Palatino Linotype" pitchFamily="18" charset="0"/>
              </a:rPr>
              <a:t>Pain known as biliary colic</a:t>
            </a:r>
          </a:p>
          <a:p>
            <a:pPr marL="285750" indent="-285750">
              <a:lnSpc>
                <a:spcPct val="150000"/>
              </a:lnSpc>
              <a:buFont typeface="Wingdings" pitchFamily="2" charset="2"/>
              <a:buChar char="§"/>
            </a:pPr>
            <a:r>
              <a:rPr lang="en" sz="1600" dirty="0" err="1" smtClean="0">
                <a:latin typeface="Palatino Linotype" pitchFamily="18" charset="0"/>
              </a:rPr>
              <a:t>Visceral </a:t>
            </a:r>
            <a:r>
              <a:rPr lang="en" sz="1600" dirty="0" smtClean="0">
                <a:latin typeface="Palatino Linotype" pitchFamily="18" charset="0"/>
              </a:rPr>
              <a:t>pain arising from sudden obstruction of the cystic </a:t>
            </a:r>
            <a:r>
              <a:rPr lang="en" sz="1600" dirty="0" err="1" smtClean="0">
                <a:latin typeface="Palatino Linotype" pitchFamily="18" charset="0"/>
              </a:rPr>
              <a:t>duct </a:t>
            </a:r>
            <a:r>
              <a:rPr lang="en" sz="1600" dirty="0" smtClean="0">
                <a:latin typeface="Palatino Linotype" pitchFamily="18" charset="0"/>
              </a:rPr>
              <a:t>with a consequent increase </a:t>
            </a:r>
            <a:r>
              <a:rPr lang="en" sz="1600" dirty="0" err="1" smtClean="0">
                <a:latin typeface="Palatino Linotype" pitchFamily="18" charset="0"/>
              </a:rPr>
              <a:t>in intraluminal </a:t>
            </a:r>
            <a:r>
              <a:rPr lang="en" sz="1600" dirty="0" smtClean="0">
                <a:latin typeface="Palatino Linotype" pitchFamily="18" charset="0"/>
              </a:rPr>
              <a:t>pressure that is not reduced </a:t>
            </a:r>
            <a:r>
              <a:rPr lang="en" sz="1600" dirty="0" err="1" smtClean="0">
                <a:latin typeface="Palatino Linotype" pitchFamily="18" charset="0"/>
              </a:rPr>
              <a:t>by biliary </a:t>
            </a:r>
            <a:r>
              <a:rPr lang="en" sz="1600" dirty="0" smtClean="0">
                <a:latin typeface="Palatino Linotype" pitchFamily="18" charset="0"/>
              </a:rPr>
              <a:t>contractions</a:t>
            </a:r>
          </a:p>
          <a:p>
            <a:pPr marL="285750" indent="-285750">
              <a:lnSpc>
                <a:spcPct val="150000"/>
              </a:lnSpc>
              <a:buFont typeface="Wingdings" pitchFamily="2" charset="2"/>
              <a:buChar char="§"/>
            </a:pPr>
            <a:r>
              <a:rPr lang="en" sz="1600" dirty="0" smtClean="0">
                <a:latin typeface="Palatino Linotype" pitchFamily="18" charset="0"/>
              </a:rPr>
              <a:t>Pain attacks occur suddenly , at any time of the day or night, most often after a meal</a:t>
            </a:r>
          </a:p>
          <a:p>
            <a:pPr marL="285750" indent="-285750">
              <a:lnSpc>
                <a:spcPct val="150000"/>
              </a:lnSpc>
              <a:buFont typeface="Wingdings" pitchFamily="2" charset="2"/>
              <a:buChar char="§"/>
            </a:pPr>
            <a:r>
              <a:rPr lang="en" sz="1600" dirty="0" smtClean="0">
                <a:latin typeface="Palatino Linotype" pitchFamily="18" charset="0"/>
              </a:rPr>
              <a:t>A feeling of dull pain, localized </a:t>
            </a:r>
            <a:r>
              <a:rPr lang="en" sz="1600" u="sng" dirty="0" smtClean="0">
                <a:latin typeface="Palatino Linotype" pitchFamily="18" charset="0"/>
              </a:rPr>
              <a:t>in the epigastrium </a:t>
            </a:r>
            <a:r>
              <a:rPr lang="en" sz="1600" dirty="0" smtClean="0">
                <a:latin typeface="Palatino Linotype" pitchFamily="18" charset="0"/>
              </a:rPr>
              <a:t>and in the right upper quadrant with spread </a:t>
            </a:r>
            <a:r>
              <a:rPr lang="en" sz="1600" u="sng" dirty="0" smtClean="0">
                <a:latin typeface="Palatino Linotype" pitchFamily="18" charset="0"/>
              </a:rPr>
              <a:t>in the right scapula </a:t>
            </a:r>
            <a:r>
              <a:rPr lang="en" sz="1600" dirty="0" smtClean="0">
                <a:latin typeface="Palatino Linotype" pitchFamily="18" charset="0"/>
              </a:rPr>
              <a:t>, </a:t>
            </a:r>
            <a:r>
              <a:rPr lang="en" sz="1600" u="sng" dirty="0" smtClean="0">
                <a:latin typeface="Palatino Linotype" pitchFamily="18" charset="0"/>
              </a:rPr>
              <a:t>interscapular region </a:t>
            </a:r>
            <a:r>
              <a:rPr lang="en" sz="1600" dirty="0" smtClean="0">
                <a:latin typeface="Palatino Linotype" pitchFamily="18" charset="0"/>
              </a:rPr>
              <a:t>and </a:t>
            </a:r>
            <a:r>
              <a:rPr lang="en" sz="1600" u="sng" dirty="0" smtClean="0">
                <a:latin typeface="Palatino Linotype" pitchFamily="18" charset="0"/>
              </a:rPr>
              <a:t>right shoulder</a:t>
            </a:r>
            <a:endParaRPr lang="en-US" sz="1600" dirty="0" smtClean="0">
              <a:latin typeface="Palatino Linotype" pitchFamily="18" charset="0"/>
            </a:endParaRPr>
          </a:p>
          <a:p>
            <a:pPr marL="285750" indent="-285750">
              <a:lnSpc>
                <a:spcPct val="150000"/>
              </a:lnSpc>
              <a:buFont typeface="Wingdings" pitchFamily="2" charset="2"/>
              <a:buChar char="§"/>
            </a:pPr>
            <a:r>
              <a:rPr lang="en" sz="1600" dirty="0">
                <a:latin typeface="Palatino Linotype" pitchFamily="18" charset="0"/>
              </a:rPr>
              <a:t>Patients are restless, </a:t>
            </a:r>
            <a:r>
              <a:rPr lang="en" sz="1600" dirty="0" smtClean="0">
                <a:latin typeface="Palatino Linotype" pitchFamily="18" charset="0"/>
              </a:rPr>
              <a:t>trying to find a position that will reduce </a:t>
            </a:r>
            <a:r>
              <a:rPr lang="en" sz="1600" dirty="0">
                <a:latin typeface="Palatino Linotype" pitchFamily="18" charset="0"/>
              </a:rPr>
              <a:t>them</a:t>
            </a:r>
            <a:r>
              <a:rPr lang="en" sz="1600" dirty="0" smtClean="0">
                <a:latin typeface="Palatino Linotype" pitchFamily="18" charset="0"/>
              </a:rPr>
              <a:t> </a:t>
            </a:r>
            <a:r>
              <a:rPr lang="en" sz="1600" dirty="0">
                <a:latin typeface="Palatino Linotype" pitchFamily="18" charset="0"/>
              </a:rPr>
              <a:t>the pain</a:t>
            </a:r>
          </a:p>
          <a:p>
            <a:pPr marL="285750" indent="-285750">
              <a:lnSpc>
                <a:spcPct val="150000"/>
              </a:lnSpc>
              <a:buFont typeface="Wingdings" pitchFamily="2" charset="2"/>
              <a:buChar char="§"/>
            </a:pPr>
            <a:r>
              <a:rPr lang="en" sz="1600" dirty="0" smtClean="0">
                <a:latin typeface="Palatino Linotype" pitchFamily="18" charset="0"/>
              </a:rPr>
              <a:t>Often nausea and vomiting</a:t>
            </a:r>
            <a:endParaRPr lang="x-none" sz="1600" dirty="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Sometimes </a:t>
            </a:r>
            <a:r>
              <a:rPr lang="en" sz="1600" dirty="0">
                <a:latin typeface="Palatino Linotype" pitchFamily="18" charset="0"/>
              </a:rPr>
              <a:t>mild hyperbilirubinemia</a:t>
            </a:r>
          </a:p>
          <a:p>
            <a:pPr marL="285750" indent="-285750">
              <a:lnSpc>
                <a:spcPct val="150000"/>
              </a:lnSpc>
              <a:buFont typeface="Wingdings" pitchFamily="2" charset="2"/>
              <a:buChar char="§"/>
            </a:pPr>
            <a:r>
              <a:rPr lang="en" sz="1600" dirty="0">
                <a:latin typeface="Palatino Linotype" pitchFamily="18" charset="0"/>
              </a:rPr>
              <a:t>The appearance of chills and temperature with biliary colic indicates </a:t>
            </a:r>
            <a:r>
              <a:rPr lang="en" sz="1600" dirty="0" smtClean="0">
                <a:latin typeface="Palatino Linotype" pitchFamily="18" charset="0"/>
              </a:rPr>
              <a:t>complications : cholangitis, </a:t>
            </a:r>
            <a:r>
              <a:rPr lang="en" sz="1600" dirty="0">
                <a:latin typeface="Palatino Linotype" pitchFamily="18" charset="0"/>
              </a:rPr>
              <a:t>cholecystitis, </a:t>
            </a:r>
            <a:r>
              <a:rPr lang="en" sz="1600" dirty="0" smtClean="0">
                <a:latin typeface="Palatino Linotype" pitchFamily="18" charset="0"/>
              </a:rPr>
              <a:t>pancreatitis ...</a:t>
            </a:r>
            <a:endParaRPr lang="x-none" sz="1600" dirty="0">
              <a:latin typeface="Palatino Linotype" pitchFamily="18" charset="0"/>
            </a:endParaRPr>
          </a:p>
          <a:p>
            <a:pPr marL="285750" indent="-285750">
              <a:lnSpc>
                <a:spcPct val="150000"/>
              </a:lnSpc>
              <a:buFont typeface="Wingdings" pitchFamily="2" charset="2"/>
              <a:buChar char="§"/>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Biliary colic</a:t>
            </a:r>
          </a:p>
        </p:txBody>
      </p:sp>
    </p:spTree>
    <p:extLst>
      <p:ext uri="{BB962C8B-B14F-4D97-AF65-F5344CB8AC3E}">
        <p14:creationId xmlns="" xmlns:p14="http://schemas.microsoft.com/office/powerpoint/2010/main" val="9515177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533192"/>
            <a:ext cx="8991600" cy="4647426"/>
          </a:xfrm>
          <a:prstGeom prst="rect">
            <a:avLst/>
          </a:prstGeom>
          <a:noFill/>
        </p:spPr>
        <p:txBody>
          <a:bodyPr wrap="square" rtlCol="0">
            <a:spAutoFit/>
          </a:bodyPr>
          <a:lstStyle/>
          <a:p>
            <a:endParaRPr lang="x-none" sz="1600" dirty="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Obstruction of the cystic duct occurs when a stone gets stuck in the outlet of the gallbladder:</a:t>
            </a:r>
          </a:p>
          <a:p>
            <a:pPr marL="285750" indent="-285750">
              <a:lnSpc>
                <a:spcPct val="150000"/>
              </a:lnSpc>
              <a:buFont typeface="Arial" pitchFamily="34" charset="0"/>
              <a:buChar char="•"/>
            </a:pPr>
            <a:r>
              <a:rPr lang="en" sz="1600" b="1" dirty="0" smtClean="0">
                <a:latin typeface="Palatino Linotype" pitchFamily="18" charset="0"/>
              </a:rPr>
              <a:t>hydrops of the gallbladder </a:t>
            </a:r>
            <a:r>
              <a:rPr lang="en" sz="1600" dirty="0" smtClean="0">
                <a:latin typeface="Palatino Linotype" pitchFamily="18" charset="0"/>
              </a:rPr>
              <a:t>occurs  </a:t>
            </a:r>
          </a:p>
          <a:p>
            <a:pPr marL="285750" indent="-285750">
              <a:lnSpc>
                <a:spcPct val="150000"/>
              </a:lnSpc>
              <a:buFont typeface="Arial" pitchFamily="34" charset="0"/>
              <a:buChar char="•"/>
            </a:pPr>
            <a:r>
              <a:rPr lang="en" sz="1600" b="1" dirty="0" smtClean="0">
                <a:latin typeface="Palatino Linotype" pitchFamily="18" charset="0"/>
              </a:rPr>
              <a:t>acute or chronic cholecystitis </a:t>
            </a:r>
            <a:r>
              <a:rPr lang="en" sz="1600" dirty="0" smtClean="0">
                <a:latin typeface="Palatino Linotype" pitchFamily="18" charset="0"/>
              </a:rPr>
              <a:t>occurs </a:t>
            </a:r>
          </a:p>
          <a:p>
            <a:pPr marL="285750" indent="-285750">
              <a:lnSpc>
                <a:spcPct val="150000"/>
              </a:lnSpc>
              <a:buFont typeface="Arial" pitchFamily="34" charset="0"/>
              <a:buChar char="•"/>
            </a:pPr>
            <a:r>
              <a:rPr lang="en" sz="1600" dirty="0" smtClean="0">
                <a:latin typeface="Palatino Linotype" pitchFamily="18" charset="0"/>
              </a:rPr>
              <a:t>Obstruction of the choledochal duct results in:</a:t>
            </a:r>
          </a:p>
          <a:p>
            <a:pPr marL="285750" indent="-285750">
              <a:lnSpc>
                <a:spcPct val="150000"/>
              </a:lnSpc>
              <a:buFont typeface="Arial" pitchFamily="34" charset="0"/>
              <a:buChar char="•"/>
            </a:pPr>
            <a:r>
              <a:rPr lang="en" sz="1600" dirty="0" smtClean="0">
                <a:latin typeface="Palatino Linotype" pitchFamily="18" charset="0"/>
              </a:rPr>
              <a:t> </a:t>
            </a:r>
            <a:r>
              <a:rPr lang="en" sz="1600" b="1" dirty="0" smtClean="0">
                <a:latin typeface="Palatino Linotype" pitchFamily="18" charset="0"/>
              </a:rPr>
              <a:t>jaundice, acute pancreatitis</a:t>
            </a:r>
          </a:p>
          <a:p>
            <a:pPr marL="285750" indent="-285750">
              <a:lnSpc>
                <a:spcPct val="150000"/>
              </a:lnSpc>
              <a:buFont typeface="Arial" pitchFamily="34" charset="0"/>
              <a:buChar char="•"/>
            </a:pPr>
            <a:r>
              <a:rPr lang="en" sz="1600" dirty="0" smtClean="0">
                <a:latin typeface="Palatino Linotype" pitchFamily="18" charset="0"/>
              </a:rPr>
              <a:t>Retrograde spread of the infection can lead to inflammation of the bile ducts in the liver, which can result in </a:t>
            </a:r>
            <a:r>
              <a:rPr lang="en" sz="1600" b="1" dirty="0" smtClean="0">
                <a:latin typeface="Palatino Linotype" pitchFamily="18" charset="0"/>
              </a:rPr>
              <a:t>cirrhosis of the liver .</a:t>
            </a:r>
          </a:p>
          <a:p>
            <a:pPr marL="285750" indent="-285750">
              <a:lnSpc>
                <a:spcPct val="150000"/>
              </a:lnSpc>
              <a:buFont typeface="Arial" pitchFamily="34" charset="0"/>
              <a:buChar char="•"/>
            </a:pPr>
            <a:r>
              <a:rPr lang="en" sz="1600" dirty="0" smtClean="0">
                <a:latin typeface="Palatino Linotype" pitchFamily="18" charset="0"/>
              </a:rPr>
              <a:t>Bowel obstruction:</a:t>
            </a:r>
          </a:p>
          <a:p>
            <a:pPr marL="285750" indent="-285750">
              <a:lnSpc>
                <a:spcPct val="150000"/>
              </a:lnSpc>
            </a:pPr>
            <a:r>
              <a:rPr lang="en" sz="1600" dirty="0" smtClean="0">
                <a:latin typeface="Palatino Linotype" pitchFamily="18" charset="0"/>
              </a:rPr>
              <a:t>obstruction of the intestine with a stone </a:t>
            </a:r>
            <a:r>
              <a:rPr lang="en" sz="1600" b="1" dirty="0" smtClean="0">
                <a:latin typeface="Palatino Linotype" pitchFamily="18" charset="0"/>
              </a:rPr>
              <a:t>(biliary ileus) </a:t>
            </a:r>
            <a:r>
              <a:rPr lang="en" sz="1600" dirty="0" smtClean="0">
                <a:latin typeface="Palatino Linotype" pitchFamily="18" charset="0"/>
              </a:rPr>
              <a:t>usually occurs when the gallbladder ruptures, when a single, large, stone becomes lodged in the lumen of the intestine</a:t>
            </a:r>
            <a:r>
              <a:rPr lang="sr-Cyrl-CS" sz="1600" dirty="0" smtClean="0">
                <a:latin typeface="Palatino Linotype" pitchFamily="18" charset="0"/>
              </a:rPr>
              <a:t/>
            </a:r>
            <a:br>
              <a:rPr lang="sr-Cyrl-CS" sz="1600" dirty="0" smtClean="0">
                <a:latin typeface="Palatino Linotype" pitchFamily="18" charset="0"/>
              </a:rPr>
            </a:br>
            <a:endParaRPr lang="sr-Latn-CS" sz="1600" dirty="0" smtClean="0">
              <a:latin typeface="Palatino Linotype" pitchFamily="18" charset="0"/>
            </a:endParaRPr>
          </a:p>
          <a:p>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Complications of cholelithiasis</a:t>
            </a:r>
          </a:p>
        </p:txBody>
      </p:sp>
    </p:spTree>
    <p:extLst>
      <p:ext uri="{BB962C8B-B14F-4D97-AF65-F5344CB8AC3E}">
        <p14:creationId xmlns="" xmlns:p14="http://schemas.microsoft.com/office/powerpoint/2010/main" val="21790150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548778"/>
            <a:ext cx="8839200" cy="2800767"/>
          </a:xfrm>
          <a:prstGeom prst="rect">
            <a:avLst/>
          </a:prstGeom>
          <a:noFill/>
        </p:spPr>
        <p:txBody>
          <a:bodyPr wrap="square" rtlCol="0">
            <a:spAutoFit/>
          </a:bodyPr>
          <a:lstStyle/>
          <a:p>
            <a:pPr marL="285750" indent="-285750">
              <a:lnSpc>
                <a:spcPct val="150000"/>
              </a:lnSpc>
            </a:pPr>
            <a:r>
              <a:rPr lang="en" sz="1600" b="1" dirty="0" smtClean="0">
                <a:latin typeface="Palatino Linotype" pitchFamily="18" charset="0"/>
              </a:rPr>
              <a:t>The presence of calculus in the common bile duct </a:t>
            </a:r>
            <a:r>
              <a:rPr lang="en" sz="1600" dirty="0" smtClean="0">
                <a:latin typeface="Palatino Linotype" pitchFamily="18" charset="0"/>
              </a:rPr>
              <a:t>( </a:t>
            </a:r>
            <a:r>
              <a:rPr lang="en" sz="1600" b="1" dirty="0" err="1" smtClean="0">
                <a:latin typeface="Palatino Linotype" pitchFamily="18" charset="0"/>
              </a:rPr>
              <a:t>ductus</a:t>
            </a:r>
            <a:r>
              <a:rPr lang="en" sz="1600" b="1" dirty="0" smtClean="0">
                <a:latin typeface="Palatino Linotype" pitchFamily="18" charset="0"/>
              </a:rPr>
              <a:t> </a:t>
            </a:r>
            <a:r>
              <a:rPr lang="en" sz="1600" b="1" dirty="0" err="1" smtClean="0">
                <a:latin typeface="Palatino Linotype" pitchFamily="18" charset="0"/>
              </a:rPr>
              <a:t>choledochus </a:t>
            </a:r>
            <a:r>
              <a:rPr lang="en" sz="1600" dirty="0" smtClean="0">
                <a:latin typeface="Palatino Linotype" pitchFamily="18" charset="0"/>
              </a:rPr>
              <a:t>)</a:t>
            </a:r>
          </a:p>
          <a:p>
            <a:pPr marL="285750" indent="-285750">
              <a:lnSpc>
                <a:spcPct val="150000"/>
              </a:lnSpc>
            </a:pPr>
            <a:endParaRPr lang="sr-Cyrl-CS" sz="1600" dirty="0" smtClean="0">
              <a:latin typeface="Palatino Linotype" pitchFamily="18" charset="0"/>
            </a:endParaRPr>
          </a:p>
          <a:p>
            <a:pPr marL="285750" indent="-285750">
              <a:buFont typeface="Arial" pitchFamily="34" charset="0"/>
              <a:buChar char="•"/>
            </a:pPr>
            <a:r>
              <a:rPr lang="en" sz="1600" smtClean="0">
                <a:latin typeface="Palatino Linotype" pitchFamily="18" charset="0"/>
              </a:rPr>
              <a:t>Most </a:t>
            </a:r>
            <a:r>
              <a:rPr lang="en" sz="1600" dirty="0" err="1" smtClean="0">
                <a:latin typeface="Palatino Linotype" pitchFamily="18" charset="0"/>
              </a:rPr>
              <a:t>stones </a:t>
            </a:r>
            <a:r>
              <a:rPr lang="en" sz="1600" dirty="0" smtClean="0">
                <a:latin typeface="Palatino Linotype" pitchFamily="18" charset="0"/>
              </a:rPr>
              <a:t>of the ductus </a:t>
            </a:r>
            <a:r>
              <a:rPr lang="en" sz="1600" dirty="0" err="1" smtClean="0">
                <a:latin typeface="Palatino Linotype" pitchFamily="18" charset="0"/>
              </a:rPr>
              <a:t>choledochus </a:t>
            </a:r>
            <a:r>
              <a:rPr lang="en" sz="1600" dirty="0" smtClean="0">
                <a:latin typeface="Palatino Linotype" pitchFamily="18" charset="0"/>
              </a:rPr>
              <a:t>arise in </a:t>
            </a:r>
            <a:r>
              <a:rPr lang="en" sz="1600" smtClean="0">
                <a:latin typeface="Palatino Linotype" pitchFamily="18" charset="0"/>
              </a:rPr>
              <a:t>the gallbladder</a:t>
            </a:r>
            <a:endParaRPr lang="sr-Cyrl-RS" sz="1600" dirty="0" smtClean="0">
              <a:latin typeface="Palatino Linotype" pitchFamily="18" charset="0"/>
            </a:endParaRPr>
          </a:p>
          <a:p>
            <a:pPr marL="285750" indent="-285750">
              <a:buFont typeface="Arial" pitchFamily="34" charset="0"/>
              <a:buChar char="•"/>
            </a:pPr>
            <a:endParaRPr lang="x-none" sz="1600" dirty="0" smtClean="0">
              <a:latin typeface="Palatino Linotype" pitchFamily="18" charset="0"/>
            </a:endParaRPr>
          </a:p>
          <a:p>
            <a:pPr marL="285750" indent="-285750">
              <a:buFont typeface="Arial" pitchFamily="34" charset="0"/>
              <a:buChar char="•"/>
            </a:pPr>
            <a:r>
              <a:rPr lang="en" sz="1600" dirty="0" smtClean="0">
                <a:latin typeface="Palatino Linotype" pitchFamily="18" charset="0"/>
              </a:rPr>
              <a:t>Rarely</a:t>
            </a:r>
            <a:r>
              <a:rPr lang="en" sz="1600" smtClean="0">
                <a:latin typeface="Palatino Linotype" pitchFamily="18" charset="0"/>
              </a:rPr>
              <a:t> </a:t>
            </a:r>
            <a:r>
              <a:rPr lang="en" sz="1600" dirty="0" smtClean="0">
                <a:latin typeface="Palatino Linotype" pitchFamily="18" charset="0"/>
              </a:rPr>
              <a:t>they can also occur in </a:t>
            </a:r>
            <a:r>
              <a:rPr lang="en" sz="1600" dirty="0" err="1" smtClean="0">
                <a:latin typeface="Palatino Linotype" pitchFamily="18" charset="0"/>
              </a:rPr>
              <a:t>the intrahepatic </a:t>
            </a:r>
            <a:r>
              <a:rPr lang="en" sz="1600" dirty="0" smtClean="0">
                <a:latin typeface="Palatino Linotype" pitchFamily="18" charset="0"/>
              </a:rPr>
              <a:t>bile ducts or in </a:t>
            </a:r>
            <a:r>
              <a:rPr lang="en" sz="1600" smtClean="0">
                <a:latin typeface="Palatino Linotype" pitchFamily="18" charset="0"/>
              </a:rPr>
              <a:t>the choledochus itself</a:t>
            </a:r>
            <a:endParaRPr lang="sr-Cyrl-RS" sz="1600" dirty="0" smtClean="0">
              <a:latin typeface="Palatino Linotype" pitchFamily="18" charset="0"/>
            </a:endParaRPr>
          </a:p>
          <a:p>
            <a:pPr marL="285750" indent="-285750">
              <a:buFont typeface="Arial" pitchFamily="34" charset="0"/>
              <a:buChar char="•"/>
            </a:pPr>
            <a:endParaRPr lang="x-none" sz="1600" dirty="0" smtClean="0">
              <a:latin typeface="Palatino Linotype" pitchFamily="18" charset="0"/>
            </a:endParaRPr>
          </a:p>
          <a:p>
            <a:pPr marL="285750" indent="-285750">
              <a:buFont typeface="Arial" pitchFamily="34" charset="0"/>
              <a:buChar char="•"/>
            </a:pPr>
            <a:r>
              <a:rPr lang="en" sz="1600" dirty="0" smtClean="0">
                <a:latin typeface="Palatino Linotype" pitchFamily="18" charset="0"/>
              </a:rPr>
              <a:t>long</a:t>
            </a:r>
            <a:r>
              <a:rPr lang="en" sz="1600" smtClean="0">
                <a:latin typeface="Palatino Linotype" pitchFamily="18" charset="0"/>
              </a:rPr>
              <a:t> </a:t>
            </a:r>
            <a:r>
              <a:rPr lang="en" sz="1600" dirty="0" smtClean="0">
                <a:latin typeface="Palatino Linotype" pitchFamily="18" charset="0"/>
              </a:rPr>
              <a:t>they can be </a:t>
            </a:r>
            <a:r>
              <a:rPr lang="en" sz="1600" dirty="0" err="1" smtClean="0">
                <a:latin typeface="Palatino Linotype" pitchFamily="18" charset="0"/>
              </a:rPr>
              <a:t>asymptomatic </a:t>
            </a:r>
            <a:r>
              <a:rPr lang="en" sz="1600" dirty="0" smtClean="0">
                <a:latin typeface="Palatino Linotype" pitchFamily="18" charset="0"/>
              </a:rPr>
              <a:t>, they can migrate spontaneously </a:t>
            </a:r>
            <a:r>
              <a:rPr lang="en" sz="1600" smtClean="0">
                <a:latin typeface="Palatino Linotype" pitchFamily="18" charset="0"/>
              </a:rPr>
              <a:t>into the intestine</a:t>
            </a:r>
            <a:endParaRPr lang="sr-Cyrl-RS" sz="1600" dirty="0" smtClean="0">
              <a:latin typeface="Palatino Linotype" pitchFamily="18" charset="0"/>
            </a:endParaRPr>
          </a:p>
          <a:p>
            <a:pPr marL="285750" indent="-285750">
              <a:buFont typeface="Arial" pitchFamily="34" charset="0"/>
              <a:buChar char="•"/>
            </a:pPr>
            <a:endParaRPr lang="x-none" sz="1600" dirty="0" smtClean="0">
              <a:latin typeface="Palatino Linotype" pitchFamily="18" charset="0"/>
            </a:endParaRPr>
          </a:p>
          <a:p>
            <a:pPr marL="285750" indent="-285750">
              <a:buFont typeface="Arial" pitchFamily="34" charset="0"/>
              <a:buChar char="•"/>
            </a:pPr>
            <a:r>
              <a:rPr lang="en" sz="1600" dirty="0" smtClean="0">
                <a:latin typeface="Palatino Linotype" pitchFamily="18" charset="0"/>
              </a:rPr>
              <a:t>They often lead to </a:t>
            </a:r>
            <a:r>
              <a:rPr lang="en" sz="1600" dirty="0" err="1" smtClean="0">
                <a:latin typeface="Palatino Linotype" pitchFamily="18" charset="0"/>
              </a:rPr>
              <a:t>biliary </a:t>
            </a:r>
            <a:r>
              <a:rPr lang="en" sz="1600" dirty="0" smtClean="0">
                <a:latin typeface="Palatino Linotype" pitchFamily="18" charset="0"/>
              </a:rPr>
              <a:t>colic and complications - </a:t>
            </a:r>
            <a:r>
              <a:rPr lang="en" sz="1600" dirty="0" err="1" smtClean="0">
                <a:latin typeface="Palatino Linotype" pitchFamily="18" charset="0"/>
              </a:rPr>
              <a:t>cholangitis </a:t>
            </a:r>
            <a:r>
              <a:rPr lang="en" sz="1600" dirty="0" smtClean="0">
                <a:latin typeface="Palatino Linotype" pitchFamily="18" charset="0"/>
              </a:rPr>
              <a:t>, mechanical </a:t>
            </a:r>
            <a:r>
              <a:rPr lang="en" sz="1600" dirty="0" err="1" smtClean="0">
                <a:latin typeface="Palatino Linotype" pitchFamily="18" charset="0"/>
              </a:rPr>
              <a:t>icterus </a:t>
            </a:r>
            <a:r>
              <a:rPr lang="en" sz="1600" dirty="0" smtClean="0">
                <a:latin typeface="Palatino Linotype" pitchFamily="18" charset="0"/>
              </a:rPr>
              <a:t>, </a:t>
            </a:r>
            <a:r>
              <a:rPr lang="en" sz="1600" dirty="0" err="1" smtClean="0">
                <a:latin typeface="Palatino Linotype" pitchFamily="18" charset="0"/>
              </a:rPr>
              <a:t>biliary</a:t>
            </a:r>
            <a:r>
              <a:rPr lang="en" sz="1600" dirty="0" smtClean="0">
                <a:latin typeface="Palatino Linotype" pitchFamily="18" charset="0"/>
              </a:rPr>
              <a:t> </a:t>
            </a:r>
            <a:r>
              <a:rPr lang="en" sz="1600" dirty="0" err="1" smtClean="0">
                <a:latin typeface="Palatino Linotype" pitchFamily="18" charset="0"/>
              </a:rPr>
              <a:t>pancreatitis</a:t>
            </a:r>
            <a:endParaRPr lang="x-none" sz="1600" dirty="0" smtClean="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Choledocholithiasis</a:t>
            </a:r>
          </a:p>
        </p:txBody>
      </p:sp>
      <p:pic>
        <p:nvPicPr>
          <p:cNvPr id="65538" name="Picture 2" descr="https://www.researchgate.net/profile/Seetharaman_Hariharan2/publication/223963794/figure/fig2/AS:601675127590947@1520461937985/b-Gallbladder-filled-with-calculi-at-cholecystectomy.png"/>
          <p:cNvPicPr>
            <a:picLocks noChangeAspect="1" noChangeArrowheads="1"/>
          </p:cNvPicPr>
          <p:nvPr/>
        </p:nvPicPr>
        <p:blipFill>
          <a:blip r:embed="rId2" cstate="print"/>
          <a:srcRect/>
          <a:stretch>
            <a:fillRect/>
          </a:stretch>
        </p:blipFill>
        <p:spPr bwMode="auto">
          <a:xfrm>
            <a:off x="4724400" y="4038600"/>
            <a:ext cx="3514725" cy="2581276"/>
          </a:xfrm>
          <a:prstGeom prst="rect">
            <a:avLst/>
          </a:prstGeom>
          <a:noFill/>
        </p:spPr>
      </p:pic>
      <p:pic>
        <p:nvPicPr>
          <p:cNvPr id="65540" name="Picture 4" descr="Ð¡ÑÐ¾Ð´Ð½Ð° ÑÐ»Ð¸ÐºÐ°"/>
          <p:cNvPicPr>
            <a:picLocks noChangeAspect="1" noChangeArrowheads="1"/>
          </p:cNvPicPr>
          <p:nvPr/>
        </p:nvPicPr>
        <p:blipFill>
          <a:blip r:embed="rId3" cstate="print"/>
          <a:srcRect/>
          <a:stretch>
            <a:fillRect/>
          </a:stretch>
        </p:blipFill>
        <p:spPr bwMode="auto">
          <a:xfrm>
            <a:off x="800100" y="4093616"/>
            <a:ext cx="3314700" cy="2611984"/>
          </a:xfrm>
          <a:prstGeom prst="rect">
            <a:avLst/>
          </a:prstGeom>
          <a:noFill/>
        </p:spPr>
      </p:pic>
    </p:spTree>
    <p:extLst>
      <p:ext uri="{BB962C8B-B14F-4D97-AF65-F5344CB8AC3E}">
        <p14:creationId xmlns="" xmlns:p14="http://schemas.microsoft.com/office/powerpoint/2010/main" val="30388821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551557"/>
            <a:ext cx="8763000" cy="6001643"/>
          </a:xfrm>
          <a:prstGeom prst="rect">
            <a:avLst/>
          </a:prstGeom>
          <a:noFill/>
        </p:spPr>
        <p:txBody>
          <a:bodyPr wrap="square" rtlCol="0">
            <a:spAutoFit/>
          </a:bodyPr>
          <a:lstStyle/>
          <a:p>
            <a:pPr>
              <a:lnSpc>
                <a:spcPct val="150000"/>
              </a:lnSpc>
              <a:buClr>
                <a:srgbClr val="FF0000"/>
              </a:buClr>
            </a:pPr>
            <a:r>
              <a:rPr lang="en" sz="1600" b="1" dirty="0" smtClean="0">
                <a:latin typeface="Palatino Linotype" pitchFamily="18" charset="0"/>
              </a:rPr>
              <a:t>The presence of calculus in the common bile duct </a:t>
            </a:r>
            <a:r>
              <a:rPr lang="en" sz="1600" dirty="0" smtClean="0">
                <a:latin typeface="Palatino Linotype" pitchFamily="18" charset="0"/>
              </a:rPr>
              <a:t>( </a:t>
            </a:r>
            <a:r>
              <a:rPr lang="en" sz="1600" b="1" dirty="0" err="1" smtClean="0">
                <a:latin typeface="Palatino Linotype" pitchFamily="18" charset="0"/>
              </a:rPr>
              <a:t>ductus</a:t>
            </a:r>
            <a:r>
              <a:rPr lang="en" sz="1600" b="1" dirty="0" smtClean="0">
                <a:latin typeface="Palatino Linotype" pitchFamily="18" charset="0"/>
              </a:rPr>
              <a:t> </a:t>
            </a:r>
            <a:r>
              <a:rPr lang="en" sz="1600" b="1" dirty="0" err="1" smtClean="0">
                <a:latin typeface="Palatino Linotype" pitchFamily="18" charset="0"/>
              </a:rPr>
              <a:t>choledochus </a:t>
            </a:r>
            <a:r>
              <a:rPr lang="en" sz="1600" dirty="0" smtClean="0">
                <a:latin typeface="Palatino Linotype" pitchFamily="18" charset="0"/>
              </a:rPr>
              <a:t>)</a:t>
            </a:r>
          </a:p>
          <a:p>
            <a:pPr marL="285750" indent="-285750">
              <a:lnSpc>
                <a:spcPct val="150000"/>
              </a:lnSpc>
              <a:buFont typeface="Arial" pitchFamily="34" charset="0"/>
              <a:buChar char="•"/>
            </a:pPr>
            <a:r>
              <a:rPr lang="en" sz="1600" b="1" dirty="0" smtClean="0">
                <a:latin typeface="Palatino Linotype" pitchFamily="18" charset="0"/>
              </a:rPr>
              <a:t>Secondary </a:t>
            </a:r>
            <a:r>
              <a:rPr lang="en" sz="1600" dirty="0" smtClean="0">
                <a:latin typeface="Palatino Linotype" pitchFamily="18" charset="0"/>
              </a:rPr>
              <a:t>- most often associated with gall bladder </a:t>
            </a:r>
            <a:r>
              <a:rPr lang="en" sz="1600" dirty="0" err="1" smtClean="0">
                <a:latin typeface="Palatino Linotype" pitchFamily="18" charset="0"/>
              </a:rPr>
              <a:t>calculus</a:t>
            </a:r>
          </a:p>
          <a:p>
            <a:pPr marL="285750" indent="-285750">
              <a:lnSpc>
                <a:spcPct val="150000"/>
              </a:lnSpc>
              <a:buFont typeface="Arial" pitchFamily="34" charset="0"/>
              <a:buChar char="•"/>
            </a:pPr>
            <a:r>
              <a:rPr lang="en" sz="1600" b="1" dirty="0" smtClean="0">
                <a:latin typeface="Palatino Linotype" pitchFamily="18" charset="0"/>
              </a:rPr>
              <a:t>Primary </a:t>
            </a:r>
            <a:r>
              <a:rPr lang="en" sz="1600" dirty="0" smtClean="0">
                <a:latin typeface="Palatino Linotype" pitchFamily="18" charset="0"/>
              </a:rPr>
              <a:t>choledocholithiasis is much less common (calculi present in the choledochus, but not in the gallbladder or the formation of calculi in the choledochus after cholecystectomy): </a:t>
            </a:r>
            <a:r>
              <a:rPr lang="en" sz="1600" b="1" dirty="0" smtClean="0">
                <a:latin typeface="Palatino Linotype" pitchFamily="18" charset="0"/>
                <a:cs typeface="Times New Roman" pitchFamily="18" charset="0"/>
              </a:rPr>
              <a:t>residual </a:t>
            </a:r>
            <a:r>
              <a:rPr lang="en" sz="1600" dirty="0" smtClean="0">
                <a:latin typeface="Palatino Linotype" pitchFamily="18" charset="0"/>
                <a:cs typeface="Times New Roman" pitchFamily="18" charset="0"/>
              </a:rPr>
              <a:t>(not seen during cholecystectomy, but present after &lt; 3 years) and </a:t>
            </a:r>
            <a:r>
              <a:rPr lang="en" sz="1600" b="1" dirty="0" smtClean="0">
                <a:latin typeface="Palatino Linotype" pitchFamily="18" charset="0"/>
                <a:cs typeface="Times New Roman" pitchFamily="18" charset="0"/>
              </a:rPr>
              <a:t>recurrent </a:t>
            </a:r>
            <a:r>
              <a:rPr lang="en" sz="1600" dirty="0" smtClean="0">
                <a:latin typeface="Palatino Linotype" pitchFamily="18" charset="0"/>
                <a:cs typeface="Times New Roman" pitchFamily="18" charset="0"/>
              </a:rPr>
              <a:t>(occurring after &gt; 3 years since </a:t>
            </a:r>
            <a:r>
              <a:rPr lang="en" sz="1600" dirty="0" err="1" smtClean="0">
                <a:latin typeface="Palatino Linotype" pitchFamily="18" charset="0"/>
                <a:cs typeface="Times New Roman" pitchFamily="18" charset="0"/>
              </a:rPr>
              <a:t>cholecystectomy </a:t>
            </a:r>
            <a:r>
              <a:rPr lang="en" sz="1600" dirty="0" smtClean="0">
                <a:latin typeface="Palatino Linotype" pitchFamily="18" charset="0"/>
                <a:cs typeface="Times New Roman" pitchFamily="18" charset="0"/>
              </a:rPr>
              <a:t>)</a:t>
            </a:r>
            <a:endParaRPr lang="x-none" sz="1600" dirty="0" smtClean="0">
              <a:latin typeface="Palatino Linotype" pitchFamily="18" charset="0"/>
            </a:endParaRPr>
          </a:p>
          <a:p>
            <a:pPr>
              <a:lnSpc>
                <a:spcPct val="150000"/>
              </a:lnSpc>
            </a:pPr>
            <a:r>
              <a:rPr lang="en" sz="1600" b="1" dirty="0" smtClean="0">
                <a:latin typeface="Palatino Linotype" pitchFamily="18" charset="0"/>
              </a:rPr>
              <a:t>clinical picture</a:t>
            </a:r>
          </a:p>
          <a:p>
            <a:pPr>
              <a:lnSpc>
                <a:spcPct val="150000"/>
              </a:lnSpc>
              <a:buClr>
                <a:srgbClr val="FF0000"/>
              </a:buClr>
            </a:pPr>
            <a:r>
              <a:rPr lang="en" sz="1600" dirty="0" smtClean="0">
                <a:latin typeface="Palatino Linotype" pitchFamily="18" charset="0"/>
              </a:rPr>
              <a:t>Without symptoms (accidental US or during surgery for gall bladder calculus)</a:t>
            </a:r>
          </a:p>
          <a:p>
            <a:pPr>
              <a:lnSpc>
                <a:spcPct val="150000"/>
              </a:lnSpc>
              <a:buClr>
                <a:srgbClr val="FF0000"/>
              </a:buClr>
            </a:pPr>
            <a:r>
              <a:rPr lang="en" sz="1600" dirty="0" smtClean="0">
                <a:latin typeface="Palatino Linotype" pitchFamily="18" charset="0"/>
              </a:rPr>
              <a:t>Symptomatic (more often) lead to: </a:t>
            </a:r>
            <a:r>
              <a:rPr lang="en" sz="1600" b="1" dirty="0" smtClean="0">
                <a:latin typeface="Palatino Linotype" pitchFamily="18" charset="0"/>
              </a:rPr>
              <a:t>cholangitis and obstructive icterus</a:t>
            </a:r>
          </a:p>
          <a:p>
            <a:pPr marL="285750" indent="-285750">
              <a:lnSpc>
                <a:spcPct val="150000"/>
              </a:lnSpc>
              <a:buFont typeface="Arial" pitchFamily="34" charset="0"/>
              <a:buChar char="•"/>
            </a:pPr>
            <a:r>
              <a:rPr lang="en" sz="1600" dirty="0" smtClean="0">
                <a:latin typeface="Palatino Linotype" pitchFamily="18" charset="0"/>
              </a:rPr>
              <a:t>with pain below DRL</a:t>
            </a:r>
          </a:p>
          <a:p>
            <a:pPr marL="285750" indent="-285750">
              <a:lnSpc>
                <a:spcPct val="150000"/>
              </a:lnSpc>
              <a:buFont typeface="Arial" pitchFamily="34" charset="0"/>
              <a:buChar char="•"/>
            </a:pPr>
            <a:r>
              <a:rPr lang="en" sz="1600" dirty="0" smtClean="0">
                <a:latin typeface="Palatino Linotype" pitchFamily="18" charset="0"/>
              </a:rPr>
              <a:t>temperature, chills, chills and fever</a:t>
            </a:r>
          </a:p>
          <a:p>
            <a:pPr marL="285750" indent="-285750">
              <a:lnSpc>
                <a:spcPct val="150000"/>
              </a:lnSpc>
              <a:buFont typeface="Arial" pitchFamily="34" charset="0"/>
              <a:buChar char="•"/>
            </a:pPr>
            <a:r>
              <a:rPr lang="en" sz="1600" dirty="0" smtClean="0">
                <a:latin typeface="Palatino Linotype" pitchFamily="18" charset="0"/>
              </a:rPr>
              <a:t>dark urine</a:t>
            </a:r>
          </a:p>
          <a:p>
            <a:pPr marL="285750" indent="-285750">
              <a:lnSpc>
                <a:spcPct val="150000"/>
              </a:lnSpc>
              <a:buFont typeface="Arial" pitchFamily="34" charset="0"/>
              <a:buChar char="•"/>
            </a:pPr>
            <a:r>
              <a:rPr lang="en" sz="1600" dirty="0" smtClean="0">
                <a:latin typeface="Palatino Linotype" pitchFamily="18" charset="0"/>
              </a:rPr>
              <a:t>light chair</a:t>
            </a:r>
          </a:p>
          <a:p>
            <a:pPr>
              <a:lnSpc>
                <a:spcPct val="150000"/>
              </a:lnSpc>
              <a:buClr>
                <a:srgbClr val="FF0000"/>
              </a:buClr>
            </a:pPr>
            <a:r>
              <a:rPr lang="en" sz="1600" b="1" dirty="0" smtClean="0">
                <a:latin typeface="Palatino Linotype" pitchFamily="18" charset="0"/>
              </a:rPr>
              <a:t>Laboratory analyzes indicate cholestasis: </a:t>
            </a:r>
            <a:r>
              <a:rPr lang="en" sz="1600" dirty="0" smtClean="0">
                <a:latin typeface="Palatino Linotype" pitchFamily="18" charset="0"/>
                <a:cs typeface="Times New Roman" pitchFamily="18" charset="0"/>
              </a:rPr>
              <a:t>↑ ALP, ↑ </a:t>
            </a:r>
            <a:r>
              <a:rPr lang="en" sz="1600" dirty="0" err="1" smtClean="0">
                <a:latin typeface="Palatino Linotype" pitchFamily="18" charset="0"/>
                <a:cs typeface="Times New Roman" pitchFamily="18" charset="0"/>
              </a:rPr>
              <a:t>Bil </a:t>
            </a:r>
            <a:r>
              <a:rPr lang="en" sz="1600" dirty="0" smtClean="0">
                <a:latin typeface="Palatino Linotype" pitchFamily="18" charset="0"/>
                <a:cs typeface="Times New Roman" pitchFamily="18" charset="0"/>
              </a:rPr>
              <a:t>, ↑ AST, ALT</a:t>
            </a:r>
            <a:r>
              <a:rPr lang="en" sz="1600" dirty="0" smtClean="0">
                <a:latin typeface="Palatino Linotype" pitchFamily="18" charset="0"/>
              </a:rPr>
              <a:t> </a:t>
            </a:r>
            <a:endParaRPr lang="en-US" sz="1600" dirty="0" smtClean="0">
              <a:latin typeface="Palatino Linotype" pitchFamily="18" charset="0"/>
            </a:endParaRPr>
          </a:p>
          <a:p>
            <a:pPr>
              <a:buClr>
                <a:srgbClr val="FF0000"/>
              </a:buClr>
            </a:pPr>
            <a:endParaRPr lang="sr-Cyrl-CS" sz="1600" dirty="0" smtClean="0">
              <a:latin typeface="Corbel" pitchFamily="34" charset="0"/>
            </a:endParaRPr>
          </a:p>
          <a:p>
            <a:endParaRPr lang="x-none" sz="1600" dirty="0" smtClean="0">
              <a:latin typeface="Palatino Linotype" pitchFamily="18" charset="0"/>
            </a:endParaRPr>
          </a:p>
          <a:p>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Choledocholithiasis</a:t>
            </a:r>
          </a:p>
        </p:txBody>
      </p:sp>
    </p:spTree>
    <p:extLst>
      <p:ext uri="{BB962C8B-B14F-4D97-AF65-F5344CB8AC3E}">
        <p14:creationId xmlns="" xmlns:p14="http://schemas.microsoft.com/office/powerpoint/2010/main" val="31728682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143000"/>
          </a:xfrm>
          <a:solidFill>
            <a:schemeClr val="bg1"/>
          </a:solidFill>
        </p:spPr>
        <p:txBody>
          <a:bodyPr>
            <a:noAutofit/>
          </a:bodyPr>
          <a:lstStyle/>
          <a:p>
            <a:r>
              <a:rPr lang="en" sz="3600" b="1" dirty="0" smtClean="0">
                <a:latin typeface="Palatino Linotype" pitchFamily="18" charset="0"/>
              </a:rPr>
              <a:t>Cholecystitis </a:t>
            </a:r>
            <a:r>
              <a:rPr lang="sr-Cyrl-RS" sz="3600" b="1" dirty="0" smtClean="0">
                <a:latin typeface="Palatino Linotype" pitchFamily="18" charset="0"/>
              </a:rPr>
              <a:t/>
            </a:r>
            <a:br>
              <a:rPr lang="sr-Cyrl-RS" sz="3600" b="1" dirty="0" smtClean="0">
                <a:latin typeface="Palatino Linotype" pitchFamily="18" charset="0"/>
              </a:rPr>
            </a:br>
            <a:r>
              <a:rPr lang="en" sz="3600" b="1" dirty="0" err="1" smtClean="0">
                <a:latin typeface="Palatino Linotype" pitchFamily="18" charset="0"/>
              </a:rPr>
              <a:t>Cholecystitis</a:t>
            </a:r>
            <a:r>
              <a:rPr lang="en" sz="3600" b="1" dirty="0" smtClean="0">
                <a:latin typeface="Palatino Linotype" pitchFamily="18" charset="0"/>
              </a:rPr>
              <a:t> </a:t>
            </a:r>
            <a:r>
              <a:rPr lang="en" sz="3600" b="1" dirty="0" err="1" smtClean="0">
                <a:latin typeface="Palatino Linotype" pitchFamily="18" charset="0"/>
              </a:rPr>
              <a:t>acute</a:t>
            </a:r>
            <a:endParaRPr lang="sr-Cyrl-RS" sz="3600" b="1" i="1" dirty="0" smtClean="0">
              <a:latin typeface="Palatino Linotype" pitchFamily="18" charset="0"/>
            </a:endParaRPr>
          </a:p>
        </p:txBody>
      </p:sp>
      <p:sp>
        <p:nvSpPr>
          <p:cNvPr id="4" name="TextBox 3"/>
          <p:cNvSpPr txBox="1"/>
          <p:nvPr/>
        </p:nvSpPr>
        <p:spPr>
          <a:xfrm>
            <a:off x="2057400" y="6400800"/>
            <a:ext cx="7010400" cy="461665"/>
          </a:xfrm>
          <a:prstGeom prst="rect">
            <a:avLst/>
          </a:prstGeom>
          <a:noFill/>
        </p:spPr>
        <p:txBody>
          <a:bodyPr wrap="square" rtlCol="0">
            <a:spAutoFit/>
          </a:bodyPr>
          <a:lstStyle/>
          <a:p>
            <a:r>
              <a:rPr lang="en" sz="1200" dirty="0" smtClean="0">
                <a:solidFill>
                  <a:schemeClr val="bg1"/>
                </a:solidFill>
                <a:latin typeface="Palatino Linotype" pitchFamily="18" charset="0"/>
              </a:rPr>
              <a:t>Downloaded from</a:t>
            </a:r>
          </a:p>
          <a:p>
            <a:r>
              <a:rPr lang="en" sz="1200" dirty="0" smtClean="0">
                <a:solidFill>
                  <a:schemeClr val="bg1"/>
                </a:solidFill>
                <a:latin typeface="Palatino Linotype" pitchFamily="18" charset="0"/>
              </a:rPr>
              <a:t>https://www.onhealth.com/content/1/inflammatory_bowel_disease</a:t>
            </a:r>
            <a:endParaRPr lang="en-US" sz="1200" dirty="0">
              <a:solidFill>
                <a:schemeClr val="bg1"/>
              </a:solidFill>
              <a:latin typeface="Palatino Linotype" pitchFamily="18" charset="0"/>
            </a:endParaRPr>
          </a:p>
        </p:txBody>
      </p:sp>
      <p:pic>
        <p:nvPicPr>
          <p:cNvPr id="2" name="Picture 2" descr="C:\Users\Ivan Jovanovic\Desktop\AcuteCholMark.png"/>
          <p:cNvPicPr>
            <a:picLocks noChangeAspect="1" noChangeArrowheads="1"/>
          </p:cNvPicPr>
          <p:nvPr/>
        </p:nvPicPr>
        <p:blipFill>
          <a:blip r:embed="rId2" cstate="print"/>
          <a:srcRect/>
          <a:stretch>
            <a:fillRect/>
          </a:stretch>
        </p:blipFill>
        <p:spPr bwMode="auto">
          <a:xfrm>
            <a:off x="0" y="1149096"/>
            <a:ext cx="9144000" cy="569976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627995"/>
            <a:ext cx="8763000" cy="4401205"/>
          </a:xfrm>
          <a:prstGeom prst="rect">
            <a:avLst/>
          </a:prstGeom>
          <a:noFill/>
        </p:spPr>
        <p:txBody>
          <a:bodyPr wrap="square" rtlCol="0">
            <a:spAutoFit/>
          </a:bodyPr>
          <a:lstStyle/>
          <a:p>
            <a:pPr>
              <a:lnSpc>
                <a:spcPct val="150000"/>
              </a:lnSpc>
              <a:buClr>
                <a:srgbClr val="FF0000"/>
              </a:buClr>
            </a:pPr>
            <a:r>
              <a:rPr lang="en" sz="1600" b="1" dirty="0" err="1" smtClean="0">
                <a:latin typeface="Palatino Linotype" pitchFamily="18" charset="0"/>
              </a:rPr>
              <a:t>Ignition</a:t>
            </a:r>
            <a:r>
              <a:rPr lang="en" sz="1600" b="1" dirty="0" smtClean="0">
                <a:latin typeface="Palatino Linotype" pitchFamily="18" charset="0"/>
              </a:rPr>
              <a:t> </a:t>
            </a:r>
            <a:r>
              <a:rPr lang="en" sz="1600" b="1" dirty="0" err="1" smtClean="0">
                <a:latin typeface="Palatino Linotype" pitchFamily="18" charset="0"/>
              </a:rPr>
              <a:t>bilious</a:t>
            </a:r>
            <a:r>
              <a:rPr lang="en" sz="1600" b="1" dirty="0" smtClean="0">
                <a:latin typeface="Palatino Linotype" pitchFamily="18" charset="0"/>
              </a:rPr>
              <a:t> </a:t>
            </a:r>
            <a:r>
              <a:rPr lang="en" sz="1600" b="1" dirty="0" err="1" smtClean="0">
                <a:latin typeface="Palatino Linotype" pitchFamily="18" charset="0"/>
              </a:rPr>
              <a:t>pouches</a:t>
            </a:r>
            <a:endParaRPr lang="en-US" sz="1600" b="1" dirty="0" smtClean="0">
              <a:latin typeface="Palatino Linotype" pitchFamily="18" charset="0"/>
            </a:endParaRPr>
          </a:p>
          <a:p>
            <a:pPr>
              <a:lnSpc>
                <a:spcPct val="150000"/>
              </a:lnSpc>
              <a:buClr>
                <a:srgbClr val="FF0000"/>
              </a:buClr>
            </a:pPr>
            <a:endParaRPr lang="en-US" sz="1600" dirty="0" smtClean="0">
              <a:latin typeface="Palatino Linotype" pitchFamily="18" charset="0"/>
            </a:endParaRPr>
          </a:p>
          <a:p>
            <a:pPr>
              <a:lnSpc>
                <a:spcPct val="150000"/>
              </a:lnSpc>
              <a:buClr>
                <a:srgbClr val="FF0000"/>
              </a:buClr>
            </a:pPr>
            <a:r>
              <a:rPr lang="en" sz="1600" b="1" dirty="0" err="1" smtClean="0">
                <a:latin typeface="Palatino Linotype" pitchFamily="18" charset="0"/>
              </a:rPr>
              <a:t>According to</a:t>
            </a:r>
            <a:r>
              <a:rPr lang="en" sz="1600" b="1" dirty="0" smtClean="0">
                <a:latin typeface="Palatino Linotype" pitchFamily="18" charset="0"/>
              </a:rPr>
              <a:t> </a:t>
            </a:r>
            <a:r>
              <a:rPr lang="en" sz="1600" b="1" u="sng" dirty="0" err="1" smtClean="0">
                <a:latin typeface="Palatino Linotype" pitchFamily="18" charset="0"/>
              </a:rPr>
              <a:t>flow </a:t>
            </a:r>
            <a:r>
              <a:rPr lang="en" sz="1600" b="1" dirty="0" smtClean="0">
                <a:latin typeface="Palatino Linotype" pitchFamily="18" charset="0"/>
              </a:rPr>
              <a:t>:</a:t>
            </a:r>
            <a:endParaRPr lang="x-none" sz="1600" b="1" dirty="0" smtClean="0">
              <a:latin typeface="Palatino Linotype" pitchFamily="18" charset="0"/>
            </a:endParaRPr>
          </a:p>
          <a:p>
            <a:pPr marL="285750" indent="-285750">
              <a:lnSpc>
                <a:spcPct val="150000"/>
              </a:lnSpc>
              <a:buFont typeface="Arial" pitchFamily="34" charset="0"/>
              <a:buChar char="•"/>
            </a:pPr>
            <a:r>
              <a:rPr lang="en" sz="1600" b="1" dirty="0" err="1" smtClean="0">
                <a:latin typeface="Palatino Linotype" pitchFamily="18" charset="0"/>
              </a:rPr>
              <a:t>acute </a:t>
            </a:r>
            <a:r>
              <a:rPr lang="en" sz="1600" dirty="0" smtClean="0">
                <a:latin typeface="Palatino Linotype" pitchFamily="18" charset="0"/>
              </a:rPr>
              <a:t>( </a:t>
            </a:r>
            <a:r>
              <a:rPr lang="en" sz="1600" dirty="0" err="1" smtClean="0">
                <a:latin typeface="Palatino Linotype" pitchFamily="18" charset="0"/>
              </a:rPr>
              <a:t>Cholecystitis</a:t>
            </a:r>
            <a:r>
              <a:rPr lang="en" sz="1600" dirty="0" smtClean="0">
                <a:latin typeface="Palatino Linotype" pitchFamily="18" charset="0"/>
              </a:rPr>
              <a:t> </a:t>
            </a:r>
            <a:r>
              <a:rPr lang="en" sz="1600" dirty="0" err="1" smtClean="0">
                <a:latin typeface="Palatino Linotype" pitchFamily="18" charset="0"/>
              </a:rPr>
              <a:t>acute </a:t>
            </a:r>
            <a:r>
              <a:rPr lang="en" sz="1600" dirty="0" smtClean="0">
                <a:latin typeface="Palatino Linotype" pitchFamily="18" charset="0"/>
              </a:rPr>
              <a:t>)</a:t>
            </a:r>
          </a:p>
          <a:p>
            <a:pPr marL="285750" indent="-285750">
              <a:lnSpc>
                <a:spcPct val="150000"/>
              </a:lnSpc>
              <a:buFont typeface="Arial" pitchFamily="34" charset="0"/>
              <a:buChar char="•"/>
            </a:pPr>
            <a:r>
              <a:rPr lang="en" sz="1600" b="1" dirty="0" err="1" smtClean="0">
                <a:latin typeface="Palatino Linotype" pitchFamily="18" charset="0"/>
              </a:rPr>
              <a:t>chronic </a:t>
            </a:r>
            <a:r>
              <a:rPr lang="en" sz="1600" dirty="0" smtClean="0">
                <a:latin typeface="Palatino Linotype" pitchFamily="18" charset="0"/>
              </a:rPr>
              <a:t>( </a:t>
            </a:r>
            <a:r>
              <a:rPr lang="en" sz="1600" dirty="0" err="1" smtClean="0">
                <a:latin typeface="Palatino Linotype" pitchFamily="18" charset="0"/>
              </a:rPr>
              <a:t>Cholecystitis</a:t>
            </a:r>
            <a:r>
              <a:rPr lang="en" sz="1600" dirty="0" smtClean="0">
                <a:latin typeface="Palatino Linotype" pitchFamily="18" charset="0"/>
              </a:rPr>
              <a:t> </a:t>
            </a:r>
            <a:r>
              <a:rPr lang="en" sz="1600" dirty="0" err="1" smtClean="0">
                <a:latin typeface="Palatino Linotype" pitchFamily="18" charset="0"/>
              </a:rPr>
              <a:t>chronicle </a:t>
            </a:r>
            <a:r>
              <a:rPr lang="en" sz="1600" dirty="0" smtClean="0">
                <a:latin typeface="Palatino Linotype" pitchFamily="18" charset="0"/>
              </a:rPr>
              <a:t>)</a:t>
            </a:r>
            <a:endParaRPr lang="x-none" sz="1600" dirty="0" smtClean="0">
              <a:latin typeface="Palatino Linotype" pitchFamily="18" charset="0"/>
            </a:endParaRPr>
          </a:p>
          <a:p>
            <a:pPr>
              <a:lnSpc>
                <a:spcPct val="150000"/>
              </a:lnSpc>
              <a:buClr>
                <a:srgbClr val="FF0000"/>
              </a:buClr>
            </a:pPr>
            <a:endParaRPr lang="x-none" sz="1600" dirty="0">
              <a:latin typeface="Palatino Linotype" pitchFamily="18" charset="0"/>
            </a:endParaRPr>
          </a:p>
          <a:p>
            <a:pPr>
              <a:lnSpc>
                <a:spcPct val="150000"/>
              </a:lnSpc>
              <a:buClr>
                <a:srgbClr val="FF0000"/>
              </a:buClr>
            </a:pPr>
            <a:r>
              <a:rPr lang="en" sz="1600" b="1" smtClean="0">
                <a:latin typeface="Palatino Linotype" pitchFamily="18" charset="0"/>
              </a:rPr>
              <a:t>Acute cholecystitis</a:t>
            </a:r>
            <a:r>
              <a:rPr lang="en" sz="1600" b="1" dirty="0" smtClean="0">
                <a:latin typeface="Palatino Linotype" pitchFamily="18" charset="0"/>
              </a:rPr>
              <a:t> depending on the presence or absence </a:t>
            </a:r>
            <a:r>
              <a:rPr lang="en" sz="1600" b="1" u="sng" dirty="0" smtClean="0">
                <a:latin typeface="Palatino Linotype" pitchFamily="18" charset="0"/>
              </a:rPr>
              <a:t>of calculus </a:t>
            </a:r>
            <a:r>
              <a:rPr lang="en" sz="1600" b="1" smtClean="0">
                <a:latin typeface="Palatino Linotype" pitchFamily="18" charset="0"/>
              </a:rPr>
              <a:t>:</a:t>
            </a:r>
            <a:endParaRPr lang="x-none" sz="1600" b="1" dirty="0" smtClean="0">
              <a:latin typeface="Palatino Linotype" pitchFamily="18" charset="0"/>
            </a:endParaRPr>
          </a:p>
          <a:p>
            <a:pPr marL="285750" indent="-285750">
              <a:lnSpc>
                <a:spcPct val="150000"/>
              </a:lnSpc>
              <a:buFont typeface="Arial" pitchFamily="34" charset="0"/>
              <a:buChar char="•"/>
            </a:pPr>
            <a:r>
              <a:rPr lang="en" sz="1600" b="1" dirty="0" smtClean="0">
                <a:latin typeface="Palatino Linotype" pitchFamily="18" charset="0"/>
              </a:rPr>
              <a:t>acute calculous cholecystitis </a:t>
            </a:r>
            <a:r>
              <a:rPr lang="en" sz="1600" dirty="0" smtClean="0">
                <a:latin typeface="Palatino Linotype" pitchFamily="18" charset="0"/>
              </a:rPr>
              <a:t>in 90%</a:t>
            </a:r>
            <a:r>
              <a:rPr lang="en" sz="1600" b="1" dirty="0" smtClean="0">
                <a:latin typeface="Palatino Linotype" pitchFamily="18" charset="0"/>
              </a:rPr>
              <a:t> </a:t>
            </a:r>
            <a:r>
              <a:rPr lang="en" sz="1600" dirty="0" smtClean="0">
                <a:latin typeface="Palatino Linotype" pitchFamily="18" charset="0"/>
              </a:rPr>
              <a:t>cases occur due to obstruction of the gallbladder neck or cystic duct </a:t>
            </a:r>
            <a:r>
              <a:rPr lang="en" sz="1600" b="1" dirty="0" smtClean="0">
                <a:latin typeface="Palatino Linotype" pitchFamily="18" charset="0"/>
              </a:rPr>
              <a:t>with calculus </a:t>
            </a:r>
            <a:r>
              <a:rPr lang="en" sz="1600" dirty="0" smtClean="0">
                <a:latin typeface="Palatino Linotype" pitchFamily="18" charset="0"/>
              </a:rPr>
              <a:t>;</a:t>
            </a:r>
            <a:r>
              <a:rPr lang="en" sz="1600" b="1" dirty="0" smtClean="0">
                <a:latin typeface="Palatino Linotype" pitchFamily="18" charset="0"/>
              </a:rPr>
              <a:t> </a:t>
            </a:r>
            <a:r>
              <a:rPr lang="en" sz="1600" dirty="0" smtClean="0">
                <a:latin typeface="Palatino Linotype" pitchFamily="18" charset="0"/>
              </a:rPr>
              <a:t>frequent complications are empyema of the gallbladder and gangrene of the wall</a:t>
            </a:r>
          </a:p>
          <a:p>
            <a:pPr marL="285750" indent="-285750">
              <a:lnSpc>
                <a:spcPct val="150000"/>
              </a:lnSpc>
              <a:buFont typeface="Arial" pitchFamily="34" charset="0"/>
              <a:buChar char="•"/>
            </a:pPr>
            <a:r>
              <a:rPr lang="en" sz="1600" b="1" dirty="0" smtClean="0">
                <a:latin typeface="Palatino Linotype" pitchFamily="18" charset="0"/>
              </a:rPr>
              <a:t>acute acalculous cholecystitis </a:t>
            </a:r>
            <a:r>
              <a:rPr lang="en" sz="1600" dirty="0" smtClean="0">
                <a:latin typeface="Palatino Linotype" pitchFamily="18" charset="0"/>
              </a:rPr>
              <a:t>in 10% of cases.</a:t>
            </a:r>
            <a:endParaRPr lang="sr-Latn-CS" sz="1600" dirty="0" smtClean="0">
              <a:latin typeface="Palatino Linotype" pitchFamily="18" charset="0"/>
            </a:endParaRPr>
          </a:p>
          <a:p>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Cholecystitis</a:t>
            </a:r>
          </a:p>
        </p:txBody>
      </p:sp>
    </p:spTree>
    <p:extLst>
      <p:ext uri="{BB962C8B-B14F-4D97-AF65-F5344CB8AC3E}">
        <p14:creationId xmlns="" xmlns:p14="http://schemas.microsoft.com/office/powerpoint/2010/main" val="41671962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2100" y="685800"/>
            <a:ext cx="8610600" cy="3416320"/>
          </a:xfrm>
          <a:prstGeom prst="rect">
            <a:avLst/>
          </a:prstGeom>
        </p:spPr>
        <p:txBody>
          <a:bodyPr wrap="square">
            <a:spAutoFit/>
          </a:bodyPr>
          <a:lstStyle/>
          <a:p>
            <a:pPr>
              <a:lnSpc>
                <a:spcPct val="150000"/>
              </a:lnSpc>
            </a:pPr>
            <a:endParaRPr lang="sr-Cyrl-CS" sz="1600" b="1" dirty="0" smtClean="0">
              <a:latin typeface="Palatino Linotype" pitchFamily="18" charset="0"/>
              <a:cs typeface="Times New Roman" pitchFamily="18" charset="0"/>
            </a:endParaRPr>
          </a:p>
          <a:p>
            <a:pPr>
              <a:lnSpc>
                <a:spcPct val="150000"/>
              </a:lnSpc>
              <a:buFont typeface="Arial" pitchFamily="34" charset="0"/>
              <a:buChar char="•"/>
            </a:pPr>
            <a:r>
              <a:rPr lang="en" sz="1600" dirty="0" smtClean="0">
                <a:latin typeface="Palatino Linotype" pitchFamily="18" charset="0"/>
                <a:cs typeface="Times New Roman" pitchFamily="18" charset="0"/>
              </a:rPr>
              <a:t>The most common consequence of obstruction of the cystic duct with a calculus</a:t>
            </a:r>
          </a:p>
          <a:p>
            <a:pPr>
              <a:lnSpc>
                <a:spcPct val="150000"/>
              </a:lnSpc>
              <a:buFont typeface="Arial" pitchFamily="34" charset="0"/>
              <a:buChar char="•"/>
            </a:pPr>
            <a:r>
              <a:rPr lang="en" sz="1600" dirty="0" smtClean="0">
                <a:latin typeface="Palatino Linotype" pitchFamily="18" charset="0"/>
                <a:cs typeface="Times New Roman" pitchFamily="18" charset="0"/>
              </a:rPr>
              <a:t>It occurs in a few hours, develops in 2 to 3 days and subsides in seven days, in most cases.</a:t>
            </a:r>
            <a:endParaRPr lang="sr-Cyrl-CS" sz="1600" b="1" i="1" dirty="0" smtClean="0">
              <a:latin typeface="Palatino Linotype" pitchFamily="18" charset="0"/>
              <a:cs typeface="Times New Roman" pitchFamily="18" charset="0"/>
            </a:endParaRPr>
          </a:p>
          <a:p>
            <a:pPr>
              <a:lnSpc>
                <a:spcPct val="150000"/>
              </a:lnSpc>
              <a:buFont typeface="Arial" pitchFamily="34" charset="0"/>
              <a:buChar char="•"/>
            </a:pPr>
            <a:r>
              <a:rPr lang="en" sz="1600" dirty="0" smtClean="0">
                <a:latin typeface="Palatino Linotype" pitchFamily="18" charset="0"/>
                <a:cs typeface="Times New Roman" pitchFamily="18" charset="0"/>
              </a:rPr>
              <a:t>The majority of patients previously had an episode of acute inflammation of the gallbladder or biliary colic</a:t>
            </a:r>
            <a:endParaRPr lang="en-US" sz="1600" dirty="0" smtClean="0">
              <a:latin typeface="Palatino Linotype" pitchFamily="18" charset="0"/>
              <a:cs typeface="Times New Roman" pitchFamily="18" charset="0"/>
            </a:endParaRPr>
          </a:p>
          <a:p>
            <a:pPr>
              <a:lnSpc>
                <a:spcPct val="150000"/>
              </a:lnSpc>
              <a:buFont typeface="Arial" pitchFamily="34" charset="0"/>
              <a:buChar char="•"/>
            </a:pPr>
            <a:r>
              <a:rPr lang="en" sz="1600" dirty="0" smtClean="0">
                <a:latin typeface="Palatino Linotype" pitchFamily="18" charset="0"/>
                <a:cs typeface="Times New Roman" pitchFamily="18" charset="0"/>
              </a:rPr>
              <a:t>Complications: the thickened gallbladder becomes inflamed, edematous, the fundus is gangrenous, empyema with perforation may form and biliary peritonitis may occur.</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inflammation of the gallbladder</a:t>
            </a:r>
          </a:p>
        </p:txBody>
      </p:sp>
    </p:spTree>
    <p:extLst>
      <p:ext uri="{BB962C8B-B14F-4D97-AF65-F5344CB8AC3E}">
        <p14:creationId xmlns="" xmlns:p14="http://schemas.microsoft.com/office/powerpoint/2010/main" val="41103608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295400"/>
            <a:ext cx="8229600" cy="4953000"/>
          </a:xfrm>
        </p:spPr>
        <p:txBody>
          <a:bodyPr>
            <a:normAutofit/>
          </a:bodyPr>
          <a:lstStyle/>
          <a:p>
            <a:pPr marL="285750" indent="-285750">
              <a:lnSpc>
                <a:spcPct val="150000"/>
              </a:lnSpc>
              <a:defRPr/>
            </a:pPr>
            <a:r>
              <a:rPr lang="en" sz="1600" dirty="0" smtClean="0">
                <a:latin typeface="Palatino Linotype" pitchFamily="18" charset="0"/>
              </a:rPr>
              <a:t>Due to the obstruction of d. cysticus by a calculus, bile stops.</a:t>
            </a:r>
          </a:p>
          <a:p>
            <a:pPr marL="285750" indent="-285750">
              <a:lnSpc>
                <a:spcPct val="150000"/>
              </a:lnSpc>
              <a:defRPr/>
            </a:pPr>
            <a:r>
              <a:rPr lang="en" sz="1600" dirty="0" smtClean="0">
                <a:latin typeface="Palatino Linotype" pitchFamily="18" charset="0"/>
              </a:rPr>
              <a:t>Increases in pressure in the lumen,</a:t>
            </a:r>
          </a:p>
          <a:p>
            <a:pPr marL="285750" indent="-285750">
              <a:lnSpc>
                <a:spcPct val="150000"/>
              </a:lnSpc>
              <a:defRPr/>
            </a:pPr>
            <a:r>
              <a:rPr lang="en" sz="1600" dirty="0" smtClean="0">
                <a:latin typeface="Palatino Linotype" pitchFamily="18" charset="0"/>
              </a:rPr>
              <a:t>Secondary bacterial infections of the gallbladder wall</a:t>
            </a:r>
          </a:p>
          <a:p>
            <a:pPr marL="285750" indent="-285750">
              <a:lnSpc>
                <a:spcPct val="150000"/>
              </a:lnSpc>
              <a:defRPr/>
            </a:pPr>
            <a:r>
              <a:rPr lang="en" sz="1600" dirty="0" smtClean="0">
                <a:latin typeface="Palatino Linotype" pitchFamily="18" charset="0"/>
              </a:rPr>
              <a:t>The inflammatory process is initially caused by the chemical irritants of the constituents of bile (especially bile salts and cholesterol).</a:t>
            </a:r>
          </a:p>
          <a:p>
            <a:pPr marL="285750" indent="-285750">
              <a:lnSpc>
                <a:spcPct val="150000"/>
              </a:lnSpc>
              <a:defRPr/>
            </a:pPr>
            <a:r>
              <a:rPr lang="en" sz="1600" dirty="0" smtClean="0">
                <a:latin typeface="Palatino Linotype" pitchFamily="18" charset="0"/>
              </a:rPr>
              <a:t>Later, stagnation of bile and impaired circulation in the wall allow bacteria to penetrate into the gallbladder</a:t>
            </a:r>
          </a:p>
          <a:p>
            <a:pPr marL="285750" indent="-285750">
              <a:lnSpc>
                <a:spcPct val="150000"/>
              </a:lnSpc>
              <a:defRPr/>
            </a:pPr>
            <a:r>
              <a:rPr lang="en" sz="1600" dirty="0" smtClean="0">
                <a:latin typeface="Palatino Linotype" pitchFamily="18" charset="0"/>
              </a:rPr>
              <a:t>Complications: gangrene of the gallbladder wall and perforating peritonitis</a:t>
            </a: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calculous inflammation of the gallbladder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143000"/>
          </a:xfrm>
          <a:solidFill>
            <a:schemeClr val="bg1"/>
          </a:solidFill>
        </p:spPr>
        <p:txBody>
          <a:bodyPr>
            <a:noAutofit/>
          </a:bodyPr>
          <a:lstStyle/>
          <a:p>
            <a:r>
              <a:rPr lang="en" sz="3600" b="1" dirty="0" smtClean="0">
                <a:latin typeface="Palatino Linotype" pitchFamily="18" charset="0"/>
              </a:rPr>
              <a:t>BILIARY CALCULOSIS</a:t>
            </a:r>
            <a:endParaRPr lang="sr-Cyrl-RS" sz="3600" b="1" i="1" dirty="0" smtClean="0">
              <a:latin typeface="Palatino Linotype" pitchFamily="18" charset="0"/>
            </a:endParaRPr>
          </a:p>
        </p:txBody>
      </p:sp>
      <p:sp>
        <p:nvSpPr>
          <p:cNvPr id="4" name="TextBox 3"/>
          <p:cNvSpPr txBox="1"/>
          <p:nvPr/>
        </p:nvSpPr>
        <p:spPr>
          <a:xfrm>
            <a:off x="2057400" y="6400800"/>
            <a:ext cx="7010400" cy="461665"/>
          </a:xfrm>
          <a:prstGeom prst="rect">
            <a:avLst/>
          </a:prstGeom>
          <a:noFill/>
        </p:spPr>
        <p:txBody>
          <a:bodyPr wrap="square" rtlCol="0">
            <a:spAutoFit/>
          </a:bodyPr>
          <a:lstStyle/>
          <a:p>
            <a:r>
              <a:rPr lang="en" sz="1200" dirty="0" smtClean="0">
                <a:solidFill>
                  <a:schemeClr val="bg1"/>
                </a:solidFill>
                <a:latin typeface="Palatino Linotype" pitchFamily="18" charset="0"/>
              </a:rPr>
              <a:t>Downloaded from</a:t>
            </a:r>
          </a:p>
          <a:p>
            <a:r>
              <a:rPr lang="en" sz="1200" dirty="0" smtClean="0">
                <a:solidFill>
                  <a:schemeClr val="bg1"/>
                </a:solidFill>
                <a:latin typeface="Palatino Linotype" pitchFamily="18" charset="0"/>
              </a:rPr>
              <a:t>https://www.onhealth.com/content/1/inflammatory_bowel_disease</a:t>
            </a:r>
            <a:endParaRPr lang="en-US" sz="1200" dirty="0">
              <a:solidFill>
                <a:schemeClr val="bg1"/>
              </a:solidFill>
              <a:latin typeface="Palatino Linotype" pitchFamily="18" charset="0"/>
            </a:endParaRPr>
          </a:p>
        </p:txBody>
      </p:sp>
      <p:pic>
        <p:nvPicPr>
          <p:cNvPr id="5" name="Picture 4" descr="http://www.stefajir.cz/files/Gallbladder_Ultrasound.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9050" y="1143000"/>
            <a:ext cx="9163050" cy="5715000"/>
          </a:xfrm>
          <a:prstGeom prst="rect">
            <a:avLst/>
          </a:prstGeom>
          <a:noFill/>
          <a:ln>
            <a:noFill/>
          </a:ln>
        </p:spPr>
      </p:pic>
      <p:sp>
        <p:nvSpPr>
          <p:cNvPr id="6" name="TextBox 8"/>
          <p:cNvSpPr txBox="1"/>
          <p:nvPr/>
        </p:nvSpPr>
        <p:spPr>
          <a:xfrm>
            <a:off x="304800" y="1905000"/>
            <a:ext cx="990600" cy="338554"/>
          </a:xfrm>
          <a:prstGeom prst="rect">
            <a:avLst/>
          </a:prstGeom>
          <a:solidFill>
            <a:schemeClr val="tx1">
              <a:lumMod val="85000"/>
              <a:lumOff val="15000"/>
            </a:schemeClr>
          </a:solidFill>
        </p:spPr>
        <p:txBody>
          <a:bodyPr wrap="square" rtlCol="0">
            <a:spAutoFit/>
          </a:bodyPr>
          <a:ls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 sz="1600" b="1" dirty="0" smtClean="0">
                <a:solidFill>
                  <a:srgbClr val="FF0000"/>
                </a:solidFill>
                <a:latin typeface="Palatino Linotype" pitchFamily="18" charset="0"/>
              </a:rPr>
              <a:t>liver</a:t>
            </a:r>
            <a:endParaRPr lang="en-US" sz="1600" b="1" dirty="0">
              <a:solidFill>
                <a:srgbClr val="FF0000"/>
              </a:solidFill>
              <a:latin typeface="Palatino Linotype" pitchFamily="18" charset="0"/>
            </a:endParaRPr>
          </a:p>
        </p:txBody>
      </p:sp>
      <p:sp>
        <p:nvSpPr>
          <p:cNvPr id="7" name="TextBox 8"/>
          <p:cNvSpPr txBox="1"/>
          <p:nvPr/>
        </p:nvSpPr>
        <p:spPr>
          <a:xfrm>
            <a:off x="5943600" y="6367046"/>
            <a:ext cx="2057400" cy="338554"/>
          </a:xfrm>
          <a:prstGeom prst="rect">
            <a:avLst/>
          </a:prstGeom>
          <a:solidFill>
            <a:schemeClr val="tx1">
              <a:lumMod val="85000"/>
              <a:lumOff val="15000"/>
            </a:schemeClr>
          </a:solidFill>
        </p:spPr>
        <p:txBody>
          <a:bodyPr wrap="square" rtlCol="0">
            <a:spAutoFit/>
          </a:bodyPr>
          <a:ls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 sz="1600" b="1" dirty="0" smtClean="0">
                <a:solidFill>
                  <a:srgbClr val="FF0000"/>
                </a:solidFill>
                <a:latin typeface="Palatino Linotype" pitchFamily="18" charset="0"/>
              </a:rPr>
              <a:t>gallbladder</a:t>
            </a:r>
            <a:endParaRPr lang="en-US" sz="1600" b="1" dirty="0">
              <a:solidFill>
                <a:srgbClr val="FF0000"/>
              </a:solidFill>
              <a:latin typeface="Palatino Linotype"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844927"/>
            <a:ext cx="8534400" cy="4031873"/>
          </a:xfrm>
          <a:prstGeom prst="rect">
            <a:avLst/>
          </a:prstGeom>
          <a:noFill/>
        </p:spPr>
        <p:txBody>
          <a:bodyPr wrap="square" rtlCol="0">
            <a:spAutoFit/>
          </a:bodyPr>
          <a:lstStyle/>
          <a:p>
            <a:pPr>
              <a:lnSpc>
                <a:spcPct val="150000"/>
              </a:lnSpc>
              <a:defRPr/>
            </a:pPr>
            <a:r>
              <a:rPr lang="en" sz="1600" dirty="0" smtClean="0">
                <a:latin typeface="Palatino Linotype" pitchFamily="18" charset="0"/>
              </a:rPr>
              <a:t>Consequence </a:t>
            </a:r>
            <a:r>
              <a:rPr lang="en" sz="1600" dirty="0">
                <a:latin typeface="Palatino Linotype" pitchFamily="18" charset="0"/>
              </a:rPr>
              <a:t>of ischemia, </a:t>
            </a:r>
            <a:r>
              <a:rPr lang="en" sz="1600" dirty="0" smtClean="0">
                <a:latin typeface="Palatino Linotype" pitchFamily="18" charset="0"/>
              </a:rPr>
              <a:t>usually in critically ill patients:</a:t>
            </a:r>
            <a:endParaRPr lang="ru-RU" sz="1600" dirty="0">
              <a:latin typeface="Palatino Linotype" pitchFamily="18" charset="0"/>
            </a:endParaRPr>
          </a:p>
          <a:p>
            <a:pPr marL="457200" indent="-457200">
              <a:lnSpc>
                <a:spcPct val="150000"/>
              </a:lnSpc>
              <a:buClr>
                <a:schemeClr val="tx1"/>
              </a:buClr>
              <a:buFont typeface="Arial" pitchFamily="34" charset="0"/>
              <a:buChar char="•"/>
              <a:defRPr/>
            </a:pPr>
            <a:r>
              <a:rPr lang="en" sz="1600" dirty="0" smtClean="0">
                <a:latin typeface="Palatino Linotype" pitchFamily="18" charset="0"/>
              </a:rPr>
              <a:t>Extensive surgical interventions </a:t>
            </a:r>
            <a:r>
              <a:rPr lang="en" sz="1600" dirty="0">
                <a:latin typeface="Palatino Linotype" pitchFamily="18" charset="0"/>
              </a:rPr>
              <a:t>(major, non-biliary surgical interventions)</a:t>
            </a:r>
          </a:p>
          <a:p>
            <a:pPr marL="457200" indent="-457200">
              <a:lnSpc>
                <a:spcPct val="150000"/>
              </a:lnSpc>
              <a:buClr>
                <a:schemeClr val="tx1"/>
              </a:buClr>
              <a:buFont typeface="Arial" pitchFamily="34" charset="0"/>
              <a:buChar char="•"/>
              <a:defRPr/>
            </a:pPr>
            <a:r>
              <a:rPr lang="en" sz="1600" dirty="0">
                <a:latin typeface="Palatino Linotype" pitchFamily="18" charset="0"/>
              </a:rPr>
              <a:t>Severe trauma</a:t>
            </a:r>
          </a:p>
          <a:p>
            <a:pPr marL="457200" indent="-457200">
              <a:lnSpc>
                <a:spcPct val="150000"/>
              </a:lnSpc>
              <a:buClr>
                <a:schemeClr val="tx1"/>
              </a:buClr>
              <a:buFont typeface="Arial" pitchFamily="34" charset="0"/>
              <a:buChar char="•"/>
              <a:defRPr/>
            </a:pPr>
            <a:r>
              <a:rPr lang="en" sz="1600" dirty="0" smtClean="0">
                <a:latin typeface="Palatino Linotype" pitchFamily="18" charset="0"/>
              </a:rPr>
              <a:t>Massive </a:t>
            </a:r>
            <a:r>
              <a:rPr lang="en" sz="1600" dirty="0">
                <a:latin typeface="Palatino Linotype" pitchFamily="18" charset="0"/>
              </a:rPr>
              <a:t>burns</a:t>
            </a:r>
          </a:p>
          <a:p>
            <a:pPr marL="457200" indent="-457200">
              <a:lnSpc>
                <a:spcPct val="150000"/>
              </a:lnSpc>
              <a:buClr>
                <a:schemeClr val="tx1"/>
              </a:buClr>
              <a:buFont typeface="Arial" pitchFamily="34" charset="0"/>
              <a:buChar char="•"/>
              <a:defRPr/>
            </a:pPr>
            <a:r>
              <a:rPr lang="en" sz="1600" dirty="0">
                <a:latin typeface="Palatino Linotype" pitchFamily="18" charset="0"/>
              </a:rPr>
              <a:t>Sepsis</a:t>
            </a:r>
          </a:p>
          <a:p>
            <a:pPr marL="457200" indent="-457200">
              <a:lnSpc>
                <a:spcPct val="150000"/>
              </a:lnSpc>
              <a:buClr>
                <a:schemeClr val="tx1"/>
              </a:buClr>
              <a:buFont typeface="Arial" pitchFamily="34" charset="0"/>
              <a:buChar char="•"/>
              <a:defRPr/>
            </a:pPr>
            <a:r>
              <a:rPr lang="en" sz="1600" dirty="0">
                <a:latin typeface="Palatino Linotype" pitchFamily="18" charset="0"/>
              </a:rPr>
              <a:t>Prolonged </a:t>
            </a:r>
            <a:r>
              <a:rPr lang="en" sz="1600" dirty="0" smtClean="0">
                <a:latin typeface="Palatino Linotype" pitchFamily="18" charset="0"/>
              </a:rPr>
              <a:t>intravenous </a:t>
            </a:r>
            <a:r>
              <a:rPr lang="en" sz="1600" dirty="0">
                <a:latin typeface="Palatino Linotype" pitchFamily="18" charset="0"/>
              </a:rPr>
              <a:t>nutrition</a:t>
            </a:r>
          </a:p>
          <a:p>
            <a:pPr marL="457200" indent="-457200">
              <a:lnSpc>
                <a:spcPct val="150000"/>
              </a:lnSpc>
              <a:buClr>
                <a:schemeClr val="tx1"/>
              </a:buClr>
              <a:buFont typeface="Arial" pitchFamily="34" charset="0"/>
              <a:buChar char="•"/>
              <a:defRPr/>
            </a:pPr>
            <a:r>
              <a:rPr lang="en" sz="1600" dirty="0" smtClean="0">
                <a:latin typeface="Palatino Linotype" pitchFamily="18" charset="0"/>
              </a:rPr>
              <a:t>After giving birth</a:t>
            </a:r>
            <a:endParaRPr lang="ru-RU" sz="1600" dirty="0">
              <a:latin typeface="Palatino Linotype" pitchFamily="18" charset="0"/>
            </a:endParaRPr>
          </a:p>
          <a:p>
            <a:pPr marL="457200" indent="-457200">
              <a:lnSpc>
                <a:spcPct val="150000"/>
              </a:lnSpc>
              <a:buClr>
                <a:schemeClr val="tx1"/>
              </a:buClr>
              <a:buFont typeface="Arial" pitchFamily="34" charset="0"/>
              <a:buChar char="•"/>
              <a:defRPr/>
            </a:pPr>
            <a:r>
              <a:rPr lang="en" sz="1600" dirty="0" smtClean="0">
                <a:latin typeface="Palatino Linotype" pitchFamily="18" charset="0"/>
              </a:rPr>
              <a:t>Infections caused by salmonella</a:t>
            </a:r>
            <a:endParaRPr lang="ru-RU" sz="1600" dirty="0">
              <a:latin typeface="Palatino Linotype" pitchFamily="18" charset="0"/>
            </a:endParaRPr>
          </a:p>
          <a:p>
            <a:pPr marL="457200" indent="-457200">
              <a:lnSpc>
                <a:spcPct val="150000"/>
              </a:lnSpc>
              <a:buClr>
                <a:schemeClr val="tx1"/>
              </a:buClr>
              <a:buFont typeface="Arial" pitchFamily="34" charset="0"/>
              <a:buChar char="•"/>
              <a:defRPr/>
            </a:pPr>
            <a:r>
              <a:rPr lang="en" sz="1600" dirty="0">
                <a:latin typeface="Palatino Linotype" pitchFamily="18" charset="0"/>
              </a:rPr>
              <a:t>Parasite infestation</a:t>
            </a:r>
          </a:p>
          <a:p>
            <a:pPr marL="457200" indent="-457200">
              <a:lnSpc>
                <a:spcPct val="150000"/>
              </a:lnSpc>
              <a:buClr>
                <a:schemeClr val="tx1"/>
              </a:buClr>
              <a:buFont typeface="Arial" pitchFamily="34" charset="0"/>
              <a:buChar char="•"/>
              <a:defRPr/>
            </a:pPr>
            <a:r>
              <a:rPr lang="en" sz="1600" dirty="0" smtClean="0">
                <a:latin typeface="Palatino Linotype" pitchFamily="18" charset="0"/>
              </a:rPr>
              <a:t>Diseases of surrounding organs (acute hepatitis, pancreatitis)</a:t>
            </a:r>
            <a:endParaRPr lang="sr-Latn-CS" sz="1600" dirty="0">
              <a:latin typeface="Palatino Linotype" pitchFamily="18" charset="0"/>
            </a:endParaRPr>
          </a:p>
          <a:p>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acalculous inflammation of the gallbladder</a:t>
            </a:r>
          </a:p>
        </p:txBody>
      </p:sp>
    </p:spTree>
    <p:extLst>
      <p:ext uri="{BB962C8B-B14F-4D97-AF65-F5344CB8AC3E}">
        <p14:creationId xmlns="" xmlns:p14="http://schemas.microsoft.com/office/powerpoint/2010/main" val="24556517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530919"/>
            <a:ext cx="9067800" cy="4524315"/>
          </a:xfrm>
          <a:prstGeom prst="rect">
            <a:avLst/>
          </a:prstGeom>
        </p:spPr>
        <p:txBody>
          <a:bodyPr wrap="square">
            <a:spAutoFit/>
          </a:bodyPr>
          <a:lstStyle/>
          <a:p>
            <a:pPr marL="285750" indent="-285750">
              <a:lnSpc>
                <a:spcPct val="150000"/>
              </a:lnSpc>
              <a:buFont typeface="Arial" pitchFamily="34" charset="0"/>
              <a:buChar char="•"/>
            </a:pPr>
            <a:r>
              <a:rPr lang="en" sz="1600" b="1" dirty="0" smtClean="0">
                <a:latin typeface="Palatino Linotype" pitchFamily="18" charset="0"/>
                <a:cs typeface="Times New Roman" pitchFamily="18" charset="0"/>
              </a:rPr>
              <a:t>PAIN </a:t>
            </a:r>
            <a:r>
              <a:rPr lang="en" sz="1600" dirty="0" smtClean="0">
                <a:latin typeface="Palatino Linotype" pitchFamily="18" charset="0"/>
                <a:cs typeface="Times New Roman" pitchFamily="18" charset="0"/>
              </a:rPr>
              <a:t>is the most common symptom of acute cholecystitis, and it occurs under the right rib cage</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spreads to the right scapula and interscapular</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has features of spasm or biliary colic</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it is very intense</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it intensifies during breathing, movements of the diaphragm and the abdominal wall</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it can last up to several hours</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most often after eating fatty food</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it often starts during the night and wakes the patient</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it is followed by nausea, vomiting</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elevated body temperature</a:t>
            </a:r>
            <a:endParaRPr lang="ru-RU" sz="1600" dirty="0" smtClean="0">
              <a:latin typeface="Palatino Linotype" pitchFamily="18" charset="0"/>
            </a:endParaRPr>
          </a:p>
          <a:p>
            <a:pPr marL="285750" indent="-285750">
              <a:lnSpc>
                <a:spcPct val="150000"/>
              </a:lnSpc>
            </a:pPr>
            <a:r>
              <a:rPr lang="en" sz="1600" dirty="0" smtClean="0">
                <a:latin typeface="Palatino Linotype" pitchFamily="18" charset="0"/>
              </a:rPr>
              <a:t> </a:t>
            </a:r>
            <a:r>
              <a:rPr lang="ru-RU" sz="1600" dirty="0" smtClean="0">
                <a:latin typeface="Palatino Linotype" pitchFamily="18" charset="0"/>
              </a:rPr>
              <a:t/>
            </a:r>
            <a:br>
              <a:rPr lang="ru-RU" sz="1600" dirty="0" smtClean="0">
                <a:latin typeface="Palatino Linotype" pitchFamily="18" charset="0"/>
              </a:rPr>
            </a:br>
            <a:endParaRPr lang="sr-Cyrl-CS" sz="1600" dirty="0" smtClean="0">
              <a:latin typeface="Palatino Linotype" pitchFamily="18" charset="0"/>
              <a:cs typeface="Times New Roman" pitchFamily="18" charset="0"/>
            </a:endParaRPr>
          </a:p>
        </p:txBody>
      </p:sp>
      <p:pic>
        <p:nvPicPr>
          <p:cNvPr id="3"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95800" y="3733800"/>
            <a:ext cx="3686189" cy="20621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Cholecystitis - clinical picture</a:t>
            </a:r>
          </a:p>
        </p:txBody>
      </p:sp>
    </p:spTree>
    <p:extLst>
      <p:ext uri="{BB962C8B-B14F-4D97-AF65-F5344CB8AC3E}">
        <p14:creationId xmlns="" xmlns:p14="http://schemas.microsoft.com/office/powerpoint/2010/main" val="37865954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900251"/>
            <a:ext cx="8686800" cy="3785652"/>
          </a:xfrm>
          <a:prstGeom prst="rect">
            <a:avLst/>
          </a:prstGeom>
          <a:noFill/>
        </p:spPr>
        <p:txBody>
          <a:bodyPr wrap="square" rtlCol="0">
            <a:spAutoFit/>
          </a:bodyPr>
          <a:lstStyle/>
          <a:p>
            <a:pPr marL="285750" indent="-285750">
              <a:lnSpc>
                <a:spcPct val="150000"/>
              </a:lnSpc>
              <a:buFont typeface="Arial" pitchFamily="34" charset="0"/>
              <a:buChar char="•"/>
            </a:pPr>
            <a:r>
              <a:rPr lang="en" sz="1600" dirty="0" smtClean="0">
                <a:latin typeface="Palatino Linotype" pitchFamily="18" charset="0"/>
              </a:rPr>
              <a:t>Perforation or penetration of peptic ulcer</a:t>
            </a:r>
          </a:p>
          <a:p>
            <a:pPr marL="285750" indent="-285750">
              <a:lnSpc>
                <a:spcPct val="150000"/>
              </a:lnSpc>
              <a:buFont typeface="Arial" pitchFamily="34" charset="0"/>
              <a:buChar char="•"/>
            </a:pPr>
            <a:r>
              <a:rPr lang="en" sz="1600" dirty="0" smtClean="0">
                <a:latin typeface="Palatino Linotype" pitchFamily="18" charset="0"/>
              </a:rPr>
              <a:t>Acute coronary syndrome</a:t>
            </a:r>
          </a:p>
          <a:p>
            <a:pPr marL="285750" indent="-285750">
              <a:lnSpc>
                <a:spcPct val="150000"/>
              </a:lnSpc>
              <a:buFont typeface="Arial" pitchFamily="34" charset="0"/>
              <a:buChar char="•"/>
            </a:pPr>
            <a:r>
              <a:rPr lang="en" sz="1600" dirty="0" smtClean="0">
                <a:latin typeface="Palatino Linotype" pitchFamily="18" charset="0"/>
              </a:rPr>
              <a:t>Acute </a:t>
            </a:r>
            <a:r>
              <a:rPr lang="en" sz="1600" dirty="0" err="1" smtClean="0">
                <a:latin typeface="Palatino Linotype" pitchFamily="18" charset="0"/>
              </a:rPr>
              <a:t>pancreatitis</a:t>
            </a:r>
            <a:r>
              <a:rPr lang="en" sz="1600" dirty="0" smtClean="0">
                <a:latin typeface="Palatino Linotype" pitchFamily="18" charset="0"/>
              </a:rPr>
              <a:t> </a:t>
            </a:r>
          </a:p>
          <a:p>
            <a:pPr marL="285750" indent="-285750">
              <a:lnSpc>
                <a:spcPct val="150000"/>
              </a:lnSpc>
              <a:buFont typeface="Arial" pitchFamily="34" charset="0"/>
              <a:buChar char="•"/>
            </a:pPr>
            <a:r>
              <a:rPr lang="en" sz="1600" dirty="0" smtClean="0">
                <a:latin typeface="Palatino Linotype" pitchFamily="18" charset="0"/>
              </a:rPr>
              <a:t>Renal colic</a:t>
            </a:r>
          </a:p>
          <a:p>
            <a:pPr marL="285750" indent="-285750">
              <a:lnSpc>
                <a:spcPct val="150000"/>
              </a:lnSpc>
              <a:buFont typeface="Arial" pitchFamily="34" charset="0"/>
              <a:buChar char="•"/>
            </a:pPr>
            <a:r>
              <a:rPr lang="en" sz="1600" dirty="0" smtClean="0">
                <a:latin typeface="Palatino Linotype" pitchFamily="18" charset="0"/>
              </a:rPr>
              <a:t>Intestinal obstructions</a:t>
            </a:r>
          </a:p>
          <a:p>
            <a:pPr marL="285750" indent="-285750">
              <a:lnSpc>
                <a:spcPct val="150000"/>
              </a:lnSpc>
              <a:buFont typeface="Arial" pitchFamily="34" charset="0"/>
              <a:buChar char="•"/>
            </a:pPr>
            <a:r>
              <a:rPr lang="en" sz="1600" dirty="0" smtClean="0">
                <a:latin typeface="Palatino Linotype" pitchFamily="18" charset="0"/>
              </a:rPr>
              <a:t>Pneumonia</a:t>
            </a:r>
          </a:p>
          <a:p>
            <a:pPr marL="285750" indent="-285750">
              <a:lnSpc>
                <a:spcPct val="150000"/>
              </a:lnSpc>
              <a:buFont typeface="Arial" pitchFamily="34" charset="0"/>
              <a:buChar char="•"/>
            </a:pPr>
            <a:r>
              <a:rPr lang="en" sz="1600" dirty="0" smtClean="0">
                <a:latin typeface="Palatino Linotype" pitchFamily="18" charset="0"/>
              </a:rPr>
              <a:t>Appendicitis</a:t>
            </a:r>
          </a:p>
          <a:p>
            <a:pPr marL="285750" indent="-285750">
              <a:lnSpc>
                <a:spcPct val="150000"/>
              </a:lnSpc>
              <a:buFont typeface="Arial" pitchFamily="34" charset="0"/>
              <a:buChar char="•"/>
            </a:pPr>
            <a:r>
              <a:rPr lang="en" sz="1600" dirty="0" smtClean="0">
                <a:latin typeface="Palatino Linotype" pitchFamily="18" charset="0"/>
              </a:rPr>
              <a:t>Hepatitis</a:t>
            </a:r>
            <a:endParaRPr lang="sr-Latn-CS" sz="1600" dirty="0" smtClean="0">
              <a:latin typeface="Palatino Linotype" pitchFamily="18" charset="0"/>
            </a:endParaRPr>
          </a:p>
          <a:p>
            <a:pPr>
              <a:lnSpc>
                <a:spcPct val="150000"/>
              </a:lnSpc>
            </a:pPr>
            <a:endParaRPr lang="x-none" sz="1600" dirty="0" smtClean="0">
              <a:latin typeface="Palatino Linotype" pitchFamily="18" charset="0"/>
            </a:endParaRPr>
          </a:p>
          <a:p>
            <a:pPr>
              <a:lnSpc>
                <a:spcPct val="150000"/>
              </a:lnSpc>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Differential diagnosis of acute cholecystitis</a:t>
            </a:r>
          </a:p>
        </p:txBody>
      </p:sp>
    </p:spTree>
    <p:extLst>
      <p:ext uri="{BB962C8B-B14F-4D97-AF65-F5344CB8AC3E}">
        <p14:creationId xmlns="" xmlns:p14="http://schemas.microsoft.com/office/powerpoint/2010/main" val="7184484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381001"/>
            <a:ext cx="8686800" cy="7402026"/>
          </a:xfrm>
          <a:prstGeom prst="rect">
            <a:avLst/>
          </a:prstGeom>
          <a:noFill/>
        </p:spPr>
        <p:txBody>
          <a:bodyPr wrap="square" rtlCol="0">
            <a:spAutoFit/>
          </a:bodyPr>
          <a:lstStyle/>
          <a:p>
            <a:endParaRPr lang="x-none" sz="1600" dirty="0">
              <a:latin typeface="Palatino Linotype" pitchFamily="18" charset="0"/>
            </a:endParaRPr>
          </a:p>
          <a:p>
            <a:pPr marL="285750" indent="-285750">
              <a:lnSpc>
                <a:spcPct val="150000"/>
              </a:lnSpc>
              <a:buFont typeface="Arial" pitchFamily="34" charset="0"/>
              <a:buChar char="•"/>
              <a:defRPr/>
            </a:pPr>
            <a:r>
              <a:rPr lang="en" sz="1600" dirty="0">
                <a:latin typeface="Palatino Linotype" pitchFamily="18" charset="0"/>
              </a:rPr>
              <a:t>Chronic inflammation of </a:t>
            </a:r>
            <a:r>
              <a:rPr lang="en" sz="1600" dirty="0" err="1">
                <a:latin typeface="Palatino Linotype" pitchFamily="18" charset="0"/>
              </a:rPr>
              <a:t>the </a:t>
            </a:r>
            <a:r>
              <a:rPr lang="en" sz="1600" dirty="0">
                <a:latin typeface="Palatino Linotype" pitchFamily="18" charset="0"/>
              </a:rPr>
              <a:t>gallbladder wall</a:t>
            </a:r>
          </a:p>
          <a:p>
            <a:pPr marL="285750" indent="-285750">
              <a:lnSpc>
                <a:spcPct val="150000"/>
              </a:lnSpc>
              <a:buFont typeface="Arial" pitchFamily="34" charset="0"/>
              <a:buChar char="•"/>
              <a:defRPr/>
            </a:pPr>
            <a:r>
              <a:rPr lang="en" sz="1600" dirty="0">
                <a:latin typeface="Palatino Linotype" pitchFamily="18" charset="0"/>
              </a:rPr>
              <a:t>Etiological division: calculous and </a:t>
            </a:r>
            <a:r>
              <a:rPr lang="en" sz="1600" dirty="0" smtClean="0">
                <a:latin typeface="Palatino Linotype" pitchFamily="18" charset="0"/>
              </a:rPr>
              <a:t>non-calculous (acalculous)</a:t>
            </a:r>
            <a:endParaRPr lang="x-none" sz="1600" dirty="0">
              <a:latin typeface="Palatino Linotype" pitchFamily="18" charset="0"/>
            </a:endParaRPr>
          </a:p>
          <a:p>
            <a:pPr>
              <a:lnSpc>
                <a:spcPct val="150000"/>
              </a:lnSpc>
              <a:defRPr/>
            </a:pPr>
            <a:r>
              <a:rPr lang="en" b="1" dirty="0">
                <a:latin typeface="Palatino Linotype" pitchFamily="18" charset="0"/>
              </a:rPr>
              <a:t>Chronic </a:t>
            </a:r>
            <a:r>
              <a:rPr lang="en" b="1" dirty="0" err="1" smtClean="0">
                <a:latin typeface="Palatino Linotype" pitchFamily="18" charset="0"/>
              </a:rPr>
              <a:t>acalculous</a:t>
            </a:r>
            <a:r>
              <a:rPr lang="en" b="1" dirty="0" smtClean="0">
                <a:latin typeface="Palatino Linotype" pitchFamily="18" charset="0"/>
              </a:rPr>
              <a:t> </a:t>
            </a:r>
            <a:r>
              <a:rPr lang="en" b="1" err="1">
                <a:latin typeface="Palatino Linotype" pitchFamily="18" charset="0"/>
              </a:rPr>
              <a:t>cholecystitis</a:t>
            </a:r>
            <a:r>
              <a:rPr lang="en" b="1">
                <a:latin typeface="Palatino Linotype" pitchFamily="18" charset="0"/>
              </a:rPr>
              <a:t> </a:t>
            </a:r>
            <a:endParaRPr lang="sr-Cyrl-RS" b="1" dirty="0" smtClean="0">
              <a:latin typeface="Palatino Linotype" pitchFamily="18" charset="0"/>
            </a:endParaRPr>
          </a:p>
          <a:p>
            <a:pPr>
              <a:lnSpc>
                <a:spcPct val="150000"/>
              </a:lnSpc>
              <a:defRPr/>
            </a:pPr>
            <a:r>
              <a:rPr lang="en" sz="1600" dirty="0" smtClean="0">
                <a:latin typeface="Palatino Linotype" pitchFamily="18" charset="0"/>
                <a:cs typeface="Times New Roman" pitchFamily="18" charset="0"/>
              </a:rPr>
              <a:t>Rare (5 to 10%)</a:t>
            </a:r>
            <a:endParaRPr lang="x-none" sz="1600" b="1" dirty="0">
              <a:latin typeface="Palatino Linotype" pitchFamily="18" charset="0"/>
            </a:endParaRPr>
          </a:p>
          <a:p>
            <a:pPr>
              <a:lnSpc>
                <a:spcPct val="150000"/>
              </a:lnSpc>
              <a:defRPr/>
            </a:pPr>
            <a:r>
              <a:rPr lang="en" sz="1600" b="1" dirty="0">
                <a:latin typeface="Palatino Linotype" pitchFamily="18" charset="0"/>
              </a:rPr>
              <a:t>Causes:</a:t>
            </a:r>
          </a:p>
          <a:p>
            <a:pPr marL="342900" indent="-342900">
              <a:lnSpc>
                <a:spcPct val="150000"/>
              </a:lnSpc>
              <a:buFont typeface="+mj-lt"/>
              <a:buAutoNum type="arabicPeriod"/>
              <a:defRPr/>
            </a:pPr>
            <a:r>
              <a:rPr lang="en" sz="1600" dirty="0">
                <a:latin typeface="Palatino Linotype" pitchFamily="18" charset="0"/>
              </a:rPr>
              <a:t>bacteria ( </a:t>
            </a:r>
            <a:r>
              <a:rPr lang="en" sz="1600" dirty="0" err="1">
                <a:latin typeface="Palatino Linotype" pitchFamily="18" charset="0"/>
              </a:rPr>
              <a:t>streptococcus </a:t>
            </a:r>
            <a:r>
              <a:rPr lang="en" sz="1600" dirty="0">
                <a:latin typeface="Palatino Linotype" pitchFamily="18" charset="0"/>
              </a:rPr>
              <a:t>, staphylococcus, </a:t>
            </a:r>
            <a:r>
              <a:rPr lang="en" sz="1600" dirty="0" err="1">
                <a:latin typeface="Palatino Linotype" pitchFamily="18" charset="0"/>
              </a:rPr>
              <a:t>enterococcus </a:t>
            </a:r>
            <a:r>
              <a:rPr lang="en" sz="1600" dirty="0">
                <a:latin typeface="Palatino Linotype" pitchFamily="18" charset="0"/>
              </a:rPr>
              <a:t>, </a:t>
            </a:r>
            <a:r>
              <a:rPr lang="en" sz="1600" dirty="0" err="1">
                <a:latin typeface="Palatino Linotype" pitchFamily="18" charset="0"/>
              </a:rPr>
              <a:t>coli </a:t>
            </a:r>
            <a:r>
              <a:rPr lang="en" sz="1600" dirty="0">
                <a:latin typeface="Palatino Linotype" pitchFamily="18" charset="0"/>
              </a:rPr>
              <a:t>bacilli)</a:t>
            </a:r>
          </a:p>
          <a:p>
            <a:pPr marL="342900" indent="-342900">
              <a:lnSpc>
                <a:spcPct val="150000"/>
              </a:lnSpc>
              <a:buFont typeface="+mj-lt"/>
              <a:buAutoNum type="arabicPeriod"/>
              <a:defRPr/>
            </a:pPr>
            <a:r>
              <a:rPr lang="en" sz="1600" dirty="0">
                <a:latin typeface="Palatino Linotype" pitchFamily="18" charset="0"/>
              </a:rPr>
              <a:t>in </a:t>
            </a:r>
            <a:r>
              <a:rPr lang="en" sz="1600" dirty="0" err="1">
                <a:latin typeface="Palatino Linotype" pitchFamily="18" charset="0"/>
              </a:rPr>
              <a:t>viruses</a:t>
            </a:r>
            <a:r>
              <a:rPr lang="en" sz="1600" dirty="0">
                <a:latin typeface="Palatino Linotype" pitchFamily="18" charset="0"/>
              </a:rPr>
              <a:t> </a:t>
            </a:r>
            <a:r>
              <a:rPr lang="en" sz="1600" dirty="0" smtClean="0">
                <a:latin typeface="Palatino Linotype" pitchFamily="18" charset="0"/>
              </a:rPr>
              <a:t>(hepatitis </a:t>
            </a:r>
            <a:r>
              <a:rPr lang="en" sz="1600" dirty="0">
                <a:latin typeface="Palatino Linotype" pitchFamily="18" charset="0"/>
              </a:rPr>
              <a:t>)</a:t>
            </a:r>
          </a:p>
          <a:p>
            <a:pPr marL="342900" indent="-342900">
              <a:lnSpc>
                <a:spcPct val="150000"/>
              </a:lnSpc>
              <a:buFont typeface="+mj-lt"/>
              <a:buAutoNum type="arabicPeriod"/>
            </a:pPr>
            <a:r>
              <a:rPr lang="en" sz="1600" dirty="0" smtClean="0">
                <a:latin typeface="Palatino Linotype" pitchFamily="18" charset="0"/>
              </a:rPr>
              <a:t>regurgitation </a:t>
            </a:r>
            <a:r>
              <a:rPr lang="en" sz="1600" smtClean="0">
                <a:latin typeface="Palatino Linotype" pitchFamily="18" charset="0"/>
              </a:rPr>
              <a:t>of pancreatic juice into the bile ducts</a:t>
            </a:r>
            <a:r>
              <a:rPr lang="en" sz="1600" dirty="0" smtClean="0">
                <a:latin typeface="Palatino Linotype" pitchFamily="18" charset="0"/>
              </a:rPr>
              <a:t>  </a:t>
            </a:r>
          </a:p>
          <a:p>
            <a:pPr marL="285750" indent="-285750">
              <a:lnSpc>
                <a:spcPct val="150000"/>
              </a:lnSpc>
            </a:pPr>
            <a:r>
              <a:rPr lang="en" sz="1600" dirty="0" smtClean="0">
                <a:latin typeface="Palatino Linotype" pitchFamily="18" charset="0"/>
                <a:cs typeface="Times New Roman" pitchFamily="18" charset="0"/>
              </a:rPr>
              <a:t>It occurs most often:</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after major surgical interventions , trauma, burns</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pancreatitis</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bacteremia , parasitosis</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gallbladder torsion</a:t>
            </a:r>
          </a:p>
          <a:p>
            <a:pPr marL="285750" indent="-285750">
              <a:lnSpc>
                <a:spcPct val="150000"/>
              </a:lnSpc>
              <a:buFont typeface="Arial" pitchFamily="34" charset="0"/>
              <a:buChar char="•"/>
              <a:defRPr/>
            </a:pPr>
            <a:r>
              <a:rPr lang="en" sz="1600" dirty="0" smtClean="0">
                <a:latin typeface="Palatino Linotype" pitchFamily="18" charset="0"/>
              </a:rPr>
              <a:t>from </a:t>
            </a:r>
            <a:r>
              <a:rPr lang="en" sz="1600" smtClean="0">
                <a:latin typeface="Palatino Linotype" pitchFamily="18" charset="0"/>
              </a:rPr>
              <a:t>bile stasis</a:t>
            </a:r>
          </a:p>
          <a:p>
            <a:pPr marL="285750" indent="-285750">
              <a:lnSpc>
                <a:spcPct val="150000"/>
              </a:lnSpc>
              <a:buFont typeface="Arial" pitchFamily="34" charset="0"/>
              <a:buChar char="•"/>
              <a:defRPr/>
            </a:pPr>
            <a:r>
              <a:rPr lang="en" sz="1600" dirty="0" smtClean="0">
                <a:latin typeface="Palatino Linotype" pitchFamily="18" charset="0"/>
              </a:rPr>
              <a:t>and </a:t>
            </a:r>
            <a:r>
              <a:rPr lang="en" sz="1600" smtClean="0">
                <a:latin typeface="Palatino Linotype" pitchFamily="18" charset="0"/>
              </a:rPr>
              <a:t>gallbladder and cystic duct abnormalities</a:t>
            </a:r>
          </a:p>
          <a:p>
            <a:pPr marL="285750" indent="-285750">
              <a:lnSpc>
                <a:spcPct val="150000"/>
              </a:lnSpc>
              <a:buFont typeface="Arial" pitchFamily="34" charset="0"/>
              <a:buChar char="•"/>
              <a:defRPr/>
            </a:pPr>
            <a:r>
              <a:rPr lang="en" sz="1600" dirty="0" smtClean="0">
                <a:latin typeface="Palatino Linotype" pitchFamily="18" charset="0"/>
              </a:rPr>
              <a:t>e </a:t>
            </a:r>
            <a:r>
              <a:rPr lang="en" sz="1600" smtClean="0">
                <a:latin typeface="Palatino Linotype" pitchFamily="18" charset="0"/>
              </a:rPr>
              <a:t>strict hormones (causing dysplasia of the mucous membrane of the bladder, affect the development of chronic </a:t>
            </a:r>
            <a:r>
              <a:rPr lang="en" sz="1600" dirty="0" smtClean="0">
                <a:latin typeface="Palatino Linotype" pitchFamily="18" charset="0"/>
              </a:rPr>
              <a:t>cholecystitis </a:t>
            </a:r>
            <a:r>
              <a:rPr lang="en" sz="1600" smtClean="0">
                <a:latin typeface="Palatino Linotype" pitchFamily="18" charset="0"/>
              </a:rPr>
              <a:t>)</a:t>
            </a:r>
            <a:endParaRPr lang="sr-Cyrl-CS" sz="1600" dirty="0" smtClean="0">
              <a:latin typeface="Palatino Linotype" pitchFamily="18" charset="0"/>
              <a:cs typeface="Times New Roman" pitchFamily="18" charset="0"/>
            </a:endParaRPr>
          </a:p>
          <a:p>
            <a:pPr marL="342900" indent="-342900">
              <a:lnSpc>
                <a:spcPct val="150000"/>
              </a:lnSpc>
              <a:buFont typeface="+mj-lt"/>
              <a:buAutoNum type="arabicPeriod"/>
              <a:defRPr/>
            </a:pPr>
            <a:endParaRPr lang="x-none" sz="1600" smtClean="0">
              <a:latin typeface="Palatino Linotype" pitchFamily="18" charset="0"/>
            </a:endParaRPr>
          </a:p>
          <a:p>
            <a:pPr>
              <a:lnSpc>
                <a:spcPct val="150000"/>
              </a:lnSpc>
            </a:pPr>
            <a:endParaRPr lang="x-none" sz="1600"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Chronic cholecystitis</a:t>
            </a:r>
          </a:p>
        </p:txBody>
      </p:sp>
    </p:spTree>
    <p:extLst>
      <p:ext uri="{BB962C8B-B14F-4D97-AF65-F5344CB8AC3E}">
        <p14:creationId xmlns="" xmlns:p14="http://schemas.microsoft.com/office/powerpoint/2010/main" val="33513413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066800"/>
            <a:ext cx="8839200" cy="2677656"/>
          </a:xfrm>
          <a:prstGeom prst="rect">
            <a:avLst/>
          </a:prstGeom>
        </p:spPr>
        <p:txBody>
          <a:bodyPr wrap="square">
            <a:spAutoFit/>
          </a:bodyPr>
          <a:lstStyle/>
          <a:p>
            <a:pPr>
              <a:lnSpc>
                <a:spcPct val="150000"/>
              </a:lnSpc>
            </a:pPr>
            <a:r>
              <a:rPr lang="en" sz="1600" b="1" dirty="0" err="1" smtClean="0">
                <a:latin typeface="Palatino Linotype" pitchFamily="18" charset="0"/>
                <a:cs typeface="Times New Roman" pitchFamily="18" charset="0"/>
              </a:rPr>
              <a:t>Acalculous</a:t>
            </a:r>
            <a:endParaRPr lang="sr-Cyrl-CS" sz="1600" b="1" dirty="0" smtClean="0">
              <a:latin typeface="Palatino Linotype" pitchFamily="18" charset="0"/>
              <a:cs typeface="Times New Roman" pitchFamily="18" charset="0"/>
            </a:endParaRPr>
          </a:p>
          <a:p>
            <a:pPr marL="285750" indent="-285750">
              <a:lnSpc>
                <a:spcPct val="150000"/>
              </a:lnSpc>
              <a:buFont typeface="Wingdings" pitchFamily="2" charset="2"/>
              <a:buChar char="ü"/>
            </a:pPr>
            <a:r>
              <a:rPr lang="en" sz="1600" dirty="0" smtClean="0">
                <a:latin typeface="Palatino Linotype" pitchFamily="18" charset="0"/>
                <a:cs typeface="Times New Roman" pitchFamily="18" charset="0"/>
              </a:rPr>
              <a:t>Gallbladder inflammation can be so intense that it leads to gangrene and perforation of the same</a:t>
            </a:r>
          </a:p>
          <a:p>
            <a:pPr marL="285750" indent="-285750">
              <a:lnSpc>
                <a:spcPct val="150000"/>
              </a:lnSpc>
              <a:buFont typeface="Wingdings" pitchFamily="2" charset="2"/>
              <a:buChar char="ü"/>
            </a:pPr>
            <a:r>
              <a:rPr lang="en" sz="1600" dirty="0" smtClean="0">
                <a:latin typeface="Palatino Linotype" pitchFamily="18" charset="0"/>
                <a:cs typeface="Times New Roman" pitchFamily="18" charset="0"/>
              </a:rPr>
              <a:t>Complications are more common than with </a:t>
            </a:r>
            <a:r>
              <a:rPr lang="en" sz="1600" dirty="0" err="1" smtClean="0">
                <a:latin typeface="Palatino Linotype" pitchFamily="18" charset="0"/>
                <a:cs typeface="Times New Roman" pitchFamily="18" charset="0"/>
              </a:rPr>
              <a:t>calculous </a:t>
            </a:r>
            <a:r>
              <a:rPr lang="en" sz="1600" dirty="0" smtClean="0">
                <a:latin typeface="Palatino Linotype" pitchFamily="18" charset="0"/>
                <a:cs typeface="Times New Roman" pitchFamily="18" charset="0"/>
              </a:rPr>
              <a:t>inflammation</a:t>
            </a:r>
            <a:endParaRPr lang="en-US" sz="1600" dirty="0" smtClean="0">
              <a:latin typeface="Palatino Linotype" pitchFamily="18" charset="0"/>
              <a:cs typeface="Times New Roman" pitchFamily="18" charset="0"/>
            </a:endParaRPr>
          </a:p>
          <a:p>
            <a:pPr>
              <a:lnSpc>
                <a:spcPct val="150000"/>
              </a:lnSpc>
            </a:pPr>
            <a:r>
              <a:rPr lang="en" sz="1600" b="1">
                <a:latin typeface="Palatino Linotype" pitchFamily="18" charset="0"/>
              </a:rPr>
              <a:t>Emphysematous cholecystitis</a:t>
            </a:r>
          </a:p>
          <a:p>
            <a:pPr marL="285750" indent="-285750">
              <a:lnSpc>
                <a:spcPct val="150000"/>
              </a:lnSpc>
              <a:buFont typeface="Wingdings" pitchFamily="2" charset="2"/>
              <a:buChar char="§"/>
            </a:pPr>
            <a:r>
              <a:rPr lang="en" sz="1600" smtClean="0">
                <a:latin typeface="Palatino Linotype" pitchFamily="18" charset="0"/>
              </a:rPr>
              <a:t>The consequence of gangrene of the gallbladder wall that occurs with acute cholecystitis and infection with gas-producing bacteria (Clostridium welchii, Clostridium perfrigens, E. coli)</a:t>
            </a:r>
            <a:endParaRPr lang="sl-SI" b="1" dirty="0" smtClean="0">
              <a:latin typeface="Palatino Linotype" pitchFamily="18" charset="0"/>
              <a:cs typeface="Times New Roman"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Chronic cholecystitis</a:t>
            </a:r>
          </a:p>
        </p:txBody>
      </p:sp>
    </p:spTree>
    <p:extLst>
      <p:ext uri="{BB962C8B-B14F-4D97-AF65-F5344CB8AC3E}">
        <p14:creationId xmlns="" xmlns:p14="http://schemas.microsoft.com/office/powerpoint/2010/main" val="18734155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600" y="533400"/>
            <a:ext cx="8991600" cy="4893647"/>
          </a:xfrm>
          <a:prstGeom prst="rect">
            <a:avLst/>
          </a:prstGeom>
        </p:spPr>
        <p:txBody>
          <a:bodyPr wrap="square">
            <a:spAutoFit/>
          </a:bodyPr>
          <a:lstStyle/>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in 80% of patients there are previous attacks of acute or chronic cholecystitis</a:t>
            </a:r>
          </a:p>
          <a:p>
            <a:pPr marL="285750" indent="-285750">
              <a:lnSpc>
                <a:spcPct val="150000"/>
              </a:lnSpc>
              <a:buFont typeface="Arial" pitchFamily="34" charset="0"/>
              <a:buChar char="•"/>
            </a:pPr>
            <a:r>
              <a:rPr lang="en" sz="1600" dirty="0" smtClean="0">
                <a:latin typeface="Palatino Linotype" pitchFamily="18" charset="0"/>
              </a:rPr>
              <a:t>recurrent </a:t>
            </a:r>
            <a:r>
              <a:rPr lang="en" sz="1600" smtClean="0">
                <a:latin typeface="Palatino Linotype" pitchFamily="18" charset="0"/>
              </a:rPr>
              <a:t>inflammation with </a:t>
            </a:r>
            <a:r>
              <a:rPr lang="en" sz="1600" dirty="0" err="1" smtClean="0">
                <a:latin typeface="Palatino Linotype" pitchFamily="18" charset="0"/>
              </a:rPr>
              <a:t>persistent </a:t>
            </a:r>
            <a:r>
              <a:rPr lang="en" sz="1600" dirty="0" smtClean="0">
                <a:latin typeface="Palatino Linotype" pitchFamily="18" charset="0"/>
              </a:rPr>
              <a:t>mechanical irritation of the gallbladder wall</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1/4 have a bacterial infection of the bile</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frequent episodes of inflammation lead to fibrosis of the gallbladder, sometimes calcification - porcelain gallbladder</a:t>
            </a:r>
          </a:p>
          <a:p>
            <a:pPr>
              <a:lnSpc>
                <a:spcPct val="150000"/>
              </a:lnSpc>
              <a:defRPr/>
            </a:pPr>
            <a:r>
              <a:rPr lang="en" sz="1600" b="1" dirty="0">
                <a:latin typeface="Palatino Linotype" pitchFamily="18" charset="0"/>
              </a:rPr>
              <a:t>Etiology :</a:t>
            </a:r>
          </a:p>
          <a:p>
            <a:pPr marL="457200" indent="-457200">
              <a:lnSpc>
                <a:spcPct val="150000"/>
              </a:lnSpc>
              <a:buFont typeface="+mj-lt"/>
              <a:buAutoNum type="arabicPeriod"/>
              <a:defRPr/>
            </a:pPr>
            <a:r>
              <a:rPr lang="en" sz="1600" dirty="0" err="1">
                <a:latin typeface="Palatino Linotype" pitchFamily="18" charset="0"/>
              </a:rPr>
              <a:t>cholesterol </a:t>
            </a:r>
            <a:r>
              <a:rPr lang="en" sz="1600" dirty="0">
                <a:latin typeface="Palatino Linotype" pitchFamily="18" charset="0"/>
              </a:rPr>
              <a:t>metabolism disorder </a:t>
            </a:r>
          </a:p>
          <a:p>
            <a:pPr marL="457200" indent="-457200">
              <a:lnSpc>
                <a:spcPct val="150000"/>
              </a:lnSpc>
              <a:buFont typeface="+mj-lt"/>
              <a:buAutoNum type="arabicPeriod"/>
              <a:defRPr/>
            </a:pPr>
            <a:r>
              <a:rPr lang="en" sz="1600" dirty="0" smtClean="0">
                <a:latin typeface="Palatino Linotype" pitchFamily="18" charset="0"/>
              </a:rPr>
              <a:t>gallbladder </a:t>
            </a:r>
            <a:r>
              <a:rPr lang="en" sz="1600" dirty="0">
                <a:latin typeface="Palatino Linotype" pitchFamily="18" charset="0"/>
              </a:rPr>
              <a:t>emptying function disorder </a:t>
            </a:r>
          </a:p>
          <a:p>
            <a:pPr marL="457200" indent="-457200">
              <a:lnSpc>
                <a:spcPct val="150000"/>
              </a:lnSpc>
              <a:buFont typeface="+mj-lt"/>
              <a:buAutoNum type="arabicPeriod"/>
              <a:defRPr/>
            </a:pPr>
            <a:r>
              <a:rPr lang="en" sz="1600" dirty="0" err="1">
                <a:latin typeface="Palatino Linotype" pitchFamily="18" charset="0"/>
              </a:rPr>
              <a:t>biliary </a:t>
            </a:r>
            <a:r>
              <a:rPr lang="en" sz="1600" dirty="0">
                <a:latin typeface="Palatino Linotype" pitchFamily="18" charset="0"/>
              </a:rPr>
              <a:t>tract infection</a:t>
            </a:r>
          </a:p>
          <a:p>
            <a:pPr marL="457200" indent="-457200">
              <a:lnSpc>
                <a:spcPct val="150000"/>
              </a:lnSpc>
              <a:buFont typeface="+mj-lt"/>
              <a:buAutoNum type="arabicPeriod"/>
              <a:defRPr/>
            </a:pPr>
            <a:r>
              <a:rPr lang="en" sz="1600" dirty="0">
                <a:latin typeface="Palatino Linotype" pitchFamily="18" charset="0"/>
              </a:rPr>
              <a:t>the effect </a:t>
            </a:r>
            <a:r>
              <a:rPr lang="en" sz="1600" dirty="0" smtClean="0">
                <a:latin typeface="Palatino Linotype" pitchFamily="18" charset="0"/>
              </a:rPr>
              <a:t>of hormones</a:t>
            </a:r>
            <a:r>
              <a:rPr lang="en" sz="1600" dirty="0">
                <a:latin typeface="Palatino Linotype" pitchFamily="18" charset="0"/>
              </a:rPr>
              <a:t> </a:t>
            </a:r>
          </a:p>
          <a:p>
            <a:pPr marL="457200" indent="-457200">
              <a:lnSpc>
                <a:spcPct val="150000"/>
              </a:lnSpc>
              <a:buFont typeface="+mj-lt"/>
              <a:buAutoNum type="arabicPeriod"/>
              <a:defRPr/>
            </a:pPr>
            <a:r>
              <a:rPr lang="en" sz="1600" dirty="0">
                <a:latin typeface="Palatino Linotype" pitchFamily="18" charset="0"/>
              </a:rPr>
              <a:t>genetic factors</a:t>
            </a:r>
          </a:p>
          <a:p>
            <a:pPr marL="457200" indent="-457200">
              <a:lnSpc>
                <a:spcPct val="150000"/>
              </a:lnSpc>
              <a:buFont typeface="+mj-lt"/>
              <a:buAutoNum type="arabicPeriod"/>
              <a:defRPr/>
            </a:pPr>
            <a:r>
              <a:rPr lang="en" sz="1600" dirty="0">
                <a:latin typeface="Palatino Linotype" pitchFamily="18" charset="0"/>
              </a:rPr>
              <a:t>nutritional factors</a:t>
            </a:r>
          </a:p>
          <a:p>
            <a:pPr marL="285750" indent="-285750">
              <a:lnSpc>
                <a:spcPct val="150000"/>
              </a:lnSpc>
              <a:buFont typeface="Arial" pitchFamily="34" charset="0"/>
              <a:buChar char="•"/>
            </a:pPr>
            <a:endParaRPr lang="sr-Cyrl-CS" sz="1600" dirty="0" smtClean="0">
              <a:latin typeface="Palatino Linotype" pitchFamily="18" charset="0"/>
              <a:cs typeface="Times New Roman" pitchFamily="18" charset="0"/>
            </a:endParaRPr>
          </a:p>
        </p:txBody>
      </p:sp>
      <p:sp>
        <p:nvSpPr>
          <p:cNvPr id="3" name="TextBox 2"/>
          <p:cNvSpPr txBox="1"/>
          <p:nvPr/>
        </p:nvSpPr>
        <p:spPr>
          <a:xfrm>
            <a:off x="4787900" y="2362200"/>
            <a:ext cx="4520789" cy="3293209"/>
          </a:xfrm>
          <a:prstGeom prst="rect">
            <a:avLst/>
          </a:prstGeom>
          <a:noFill/>
        </p:spPr>
        <p:txBody>
          <a:bodyPr wrap="square" rtlCol="0">
            <a:spAutoFit/>
          </a:bodyPr>
          <a:lstStyle/>
          <a:p>
            <a:pPr>
              <a:lnSpc>
                <a:spcPct val="150000"/>
              </a:lnSpc>
            </a:pPr>
            <a:r>
              <a:rPr lang="en" sz="1600" b="1" dirty="0">
                <a:latin typeface="Palatino Linotype" pitchFamily="18" charset="0"/>
              </a:rPr>
              <a:t>clinical picture</a:t>
            </a:r>
          </a:p>
          <a:p>
            <a:pPr marL="285750" indent="-285750">
              <a:lnSpc>
                <a:spcPct val="150000"/>
              </a:lnSpc>
              <a:buFont typeface="Arial" pitchFamily="34" charset="0"/>
              <a:buChar char="•"/>
            </a:pPr>
            <a:r>
              <a:rPr lang="en" sz="1600" dirty="0">
                <a:latin typeface="Palatino Linotype" pitchFamily="18" charset="0"/>
              </a:rPr>
              <a:t>dull, intermittent pains below the DRL</a:t>
            </a:r>
          </a:p>
          <a:p>
            <a:pPr marL="285750" indent="-285750">
              <a:lnSpc>
                <a:spcPct val="150000"/>
              </a:lnSpc>
              <a:buFont typeface="Arial" pitchFamily="34" charset="0"/>
              <a:buChar char="•"/>
            </a:pPr>
            <a:r>
              <a:rPr lang="en" sz="1600" dirty="0">
                <a:latin typeface="Palatino Linotype" pitchFamily="18" charset="0"/>
              </a:rPr>
              <a:t>flatulence</a:t>
            </a:r>
          </a:p>
          <a:p>
            <a:pPr marL="285750" indent="-285750">
              <a:lnSpc>
                <a:spcPct val="150000"/>
              </a:lnSpc>
              <a:buFont typeface="Arial" pitchFamily="34" charset="0"/>
              <a:buChar char="•"/>
            </a:pPr>
            <a:r>
              <a:rPr lang="en" sz="1600" dirty="0">
                <a:latin typeface="Palatino Linotype" pitchFamily="18" charset="0"/>
              </a:rPr>
              <a:t>indigestion</a:t>
            </a:r>
          </a:p>
          <a:p>
            <a:pPr marL="285750" indent="-285750">
              <a:lnSpc>
                <a:spcPct val="150000"/>
              </a:lnSpc>
              <a:buFont typeface="Arial" pitchFamily="34" charset="0"/>
              <a:buChar char="•"/>
            </a:pPr>
            <a:r>
              <a:rPr lang="en" sz="1600" dirty="0">
                <a:latin typeface="Palatino Linotype" pitchFamily="18" charset="0"/>
              </a:rPr>
              <a:t>nausea</a:t>
            </a:r>
          </a:p>
          <a:p>
            <a:pPr marL="285750" indent="-285750">
              <a:lnSpc>
                <a:spcPct val="150000"/>
              </a:lnSpc>
              <a:buFont typeface="Arial" pitchFamily="34" charset="0"/>
              <a:buChar char="•"/>
            </a:pPr>
            <a:r>
              <a:rPr lang="en" sz="1600" dirty="0">
                <a:latin typeface="Palatino Linotype" pitchFamily="18" charset="0"/>
              </a:rPr>
              <a:t>abdominal discomfort</a:t>
            </a:r>
          </a:p>
          <a:p>
            <a:pPr>
              <a:lnSpc>
                <a:spcPct val="150000"/>
              </a:lnSpc>
              <a:buClr>
                <a:srgbClr val="FF0000"/>
              </a:buClr>
            </a:pPr>
            <a:endParaRPr lang="ru-RU" sz="1600" dirty="0">
              <a:latin typeface="Palatino Linotype" pitchFamily="18" charset="0"/>
            </a:endParaRPr>
          </a:p>
          <a:p>
            <a:pPr>
              <a:lnSpc>
                <a:spcPct val="150000"/>
              </a:lnSpc>
              <a:buClr>
                <a:srgbClr val="FF0000"/>
              </a:buClr>
            </a:pPr>
            <a:r>
              <a:rPr lang="en" sz="1600" b="1" dirty="0">
                <a:latin typeface="Palatino Linotype" pitchFamily="18" charset="0"/>
              </a:rPr>
              <a:t>Laboratory tests </a:t>
            </a:r>
            <a:r>
              <a:rPr lang="en" sz="1600" dirty="0">
                <a:latin typeface="Palatino Linotype" pitchFamily="18" charset="0"/>
              </a:rPr>
              <a:t>: usually normal</a:t>
            </a:r>
            <a:endParaRPr lang="sr-Latn-CS" sz="1600" dirty="0">
              <a:latin typeface="Palatino Linotype" pitchFamily="18" charset="0"/>
            </a:endParaRPr>
          </a:p>
          <a:p>
            <a:pPr>
              <a:buClr>
                <a:srgbClr val="C00000"/>
              </a:buClr>
              <a:defRPr/>
            </a:pPr>
            <a:endParaRPr lang="sr-Cyrl-CS" sz="1600" dirty="0">
              <a:latin typeface="Corbel" pitchFamily="34"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Chronic calculous cholecystitis</a:t>
            </a:r>
          </a:p>
        </p:txBody>
      </p:sp>
    </p:spTree>
    <p:extLst>
      <p:ext uri="{BB962C8B-B14F-4D97-AF65-F5344CB8AC3E}">
        <p14:creationId xmlns="" xmlns:p14="http://schemas.microsoft.com/office/powerpoint/2010/main" val="34304535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28600"/>
            <a:ext cx="8534400" cy="6186309"/>
          </a:xfrm>
          <a:prstGeom prst="rect">
            <a:avLst/>
          </a:prstGeom>
          <a:noFill/>
        </p:spPr>
        <p:txBody>
          <a:bodyPr wrap="square" rtlCol="0">
            <a:spAutoFit/>
          </a:bodyPr>
          <a:lstStyle/>
          <a:p>
            <a:pPr marL="285750" indent="-285750">
              <a:lnSpc>
                <a:spcPct val="150000"/>
              </a:lnSpc>
              <a:buFont typeface="Arial" pitchFamily="34" charset="0"/>
              <a:buChar char="•"/>
            </a:pPr>
            <a:r>
              <a:rPr lang="en" sz="1600" b="1" dirty="0" smtClean="0">
                <a:latin typeface="Palatino Linotype" pitchFamily="18" charset="0"/>
              </a:rPr>
              <a:t>History </a:t>
            </a:r>
            <a:r>
              <a:rPr lang="en" sz="1600" dirty="0" smtClean="0">
                <a:latin typeface="Palatino Linotype" pitchFamily="18" charset="0"/>
              </a:rPr>
              <a:t>: dull, occasional pains below the DRL, bloating, indigestion, nausea</a:t>
            </a:r>
          </a:p>
          <a:p>
            <a:pPr marL="285750" indent="-285750">
              <a:lnSpc>
                <a:spcPct val="150000"/>
              </a:lnSpc>
              <a:buFont typeface="Arial" pitchFamily="34" charset="0"/>
              <a:buChar char="•"/>
            </a:pPr>
            <a:r>
              <a:rPr lang="en" sz="1600" b="1" dirty="0" smtClean="0">
                <a:latin typeface="Palatino Linotype" pitchFamily="18" charset="0"/>
              </a:rPr>
              <a:t>Physical examination: </a:t>
            </a:r>
            <a:r>
              <a:rPr lang="en" sz="1600" dirty="0" smtClean="0">
                <a:latin typeface="Palatino Linotype" pitchFamily="18" charset="0"/>
              </a:rPr>
              <a:t>palpable painful tenderness in the epigastrium and under the DRL</a:t>
            </a:r>
          </a:p>
          <a:p>
            <a:pPr marL="285750" indent="-285750">
              <a:lnSpc>
                <a:spcPct val="150000"/>
              </a:lnSpc>
              <a:buFont typeface="Arial" pitchFamily="34" charset="0"/>
              <a:buChar char="•"/>
            </a:pPr>
            <a:r>
              <a:rPr lang="en" sz="1600" b="1" dirty="0" smtClean="0">
                <a:latin typeface="Palatino Linotype" pitchFamily="18" charset="0"/>
              </a:rPr>
              <a:t>Laboratory analyses: </a:t>
            </a:r>
            <a:r>
              <a:rPr lang="en" sz="1600" dirty="0" smtClean="0">
                <a:latin typeface="Palatino Linotype" pitchFamily="18" charset="0"/>
              </a:rPr>
              <a:t>without significant deviations</a:t>
            </a:r>
          </a:p>
          <a:p>
            <a:pPr marL="285750" indent="-285750">
              <a:lnSpc>
                <a:spcPct val="150000"/>
              </a:lnSpc>
              <a:buFont typeface="Arial" pitchFamily="34" charset="0"/>
              <a:buChar char="•"/>
            </a:pPr>
            <a:r>
              <a:rPr lang="en" sz="1600" b="1" dirty="0" smtClean="0">
                <a:latin typeface="Palatino Linotype" pitchFamily="18" charset="0"/>
              </a:rPr>
              <a:t>Visualization methods:</a:t>
            </a:r>
            <a:endParaRPr lang="sr-Cyrl-RS" sz="1600" b="1" dirty="0" smtClean="0">
              <a:latin typeface="Palatino Linotype" pitchFamily="18" charset="0"/>
            </a:endParaRPr>
          </a:p>
          <a:p>
            <a:pPr marL="285750" indent="-285750">
              <a:lnSpc>
                <a:spcPct val="150000"/>
              </a:lnSpc>
              <a:buFont typeface="Wingdings" pitchFamily="2" charset="2"/>
              <a:buChar char="§"/>
            </a:pPr>
            <a:r>
              <a:rPr lang="en" sz="1600" b="1" dirty="0" smtClean="0">
                <a:latin typeface="Palatino Linotype" pitchFamily="18" charset="0"/>
              </a:rPr>
              <a:t>Native image of the abdomen </a:t>
            </a:r>
            <a:r>
              <a:rPr lang="en" sz="1600" dirty="0" smtClean="0">
                <a:latin typeface="Palatino Linotype" pitchFamily="18" charset="0"/>
              </a:rPr>
              <a:t>- calculi visible due to the presence of calcium</a:t>
            </a:r>
            <a:endParaRPr lang="x-none" sz="1600" dirty="0" smtClean="0">
              <a:latin typeface="Palatino Linotype" pitchFamily="18" charset="0"/>
            </a:endParaRPr>
          </a:p>
          <a:p>
            <a:pPr marL="285750" indent="-285750">
              <a:lnSpc>
                <a:spcPct val="150000"/>
              </a:lnSpc>
              <a:buFont typeface="Wingdings" pitchFamily="2" charset="2"/>
              <a:buChar char="§"/>
            </a:pPr>
            <a:r>
              <a:rPr lang="en" sz="1600" b="1" dirty="0" smtClean="0">
                <a:latin typeface="Palatino Linotype" pitchFamily="18" charset="0"/>
              </a:rPr>
              <a:t>Ultrasound - </a:t>
            </a:r>
            <a:r>
              <a:rPr lang="en" sz="1600" dirty="0" smtClean="0">
                <a:latin typeface="Palatino Linotype" pitchFamily="18" charset="0"/>
              </a:rPr>
              <a:t>the method of choice for </a:t>
            </a:r>
            <a:r>
              <a:rPr lang="en" sz="1600" dirty="0" err="1" smtClean="0">
                <a:latin typeface="Palatino Linotype" pitchFamily="18" charset="0"/>
              </a:rPr>
              <a:t>gallstones</a:t>
            </a:r>
          </a:p>
          <a:p>
            <a:pPr marL="285750" indent="-285750">
              <a:lnSpc>
                <a:spcPct val="150000"/>
              </a:lnSpc>
              <a:buFont typeface="Wingdings" pitchFamily="2" charset="2"/>
              <a:buChar char="Ø"/>
            </a:pPr>
            <a:r>
              <a:rPr lang="en" sz="1400" dirty="0" smtClean="0">
                <a:latin typeface="Palatino Linotype" pitchFamily="18" charset="0"/>
              </a:rPr>
              <a:t>The gallbladder is usually visualizes well</a:t>
            </a:r>
          </a:p>
          <a:p>
            <a:pPr marL="285750" indent="-285750">
              <a:lnSpc>
                <a:spcPct val="150000"/>
              </a:lnSpc>
              <a:buFont typeface="Wingdings" pitchFamily="2" charset="2"/>
              <a:buChar char="Ø"/>
            </a:pPr>
            <a:r>
              <a:rPr lang="en" sz="1400" dirty="0" smtClean="0">
                <a:latin typeface="Palatino Linotype" pitchFamily="18" charset="0"/>
              </a:rPr>
              <a:t>Fasting non-visualization correlates well with gallbladder disease</a:t>
            </a:r>
          </a:p>
          <a:p>
            <a:pPr marL="285750" indent="-285750">
              <a:lnSpc>
                <a:spcPct val="150000"/>
              </a:lnSpc>
              <a:buFont typeface="Wingdings" pitchFamily="2" charset="2"/>
              <a:buChar char="Ø"/>
            </a:pPr>
            <a:r>
              <a:rPr lang="en" sz="1400" dirty="0" smtClean="0">
                <a:latin typeface="Palatino Linotype" pitchFamily="18" charset="0"/>
              </a:rPr>
              <a:t>Calculus : echogenic echo with acoustic shadow , changes the position by changing the position of the patient</a:t>
            </a:r>
          </a:p>
          <a:p>
            <a:pPr marL="285750" indent="-285750">
              <a:lnSpc>
                <a:spcPct val="150000"/>
              </a:lnSpc>
              <a:buFont typeface="Wingdings" pitchFamily="2" charset="2"/>
              <a:buChar char="Ø"/>
            </a:pPr>
            <a:r>
              <a:rPr lang="en" sz="1400" dirty="0" smtClean="0">
                <a:latin typeface="Palatino Linotype" pitchFamily="18" charset="0"/>
              </a:rPr>
              <a:t>The sludge in the gallbladder is low echogenicity and does not give an acoustic shadow, but forms a layer in the lower one the part of the gallbladder that moves when the patient's position changes</a:t>
            </a:r>
            <a:endParaRPr lang="sr-Cyrl-RS" sz="1400" dirty="0" smtClean="0">
              <a:latin typeface="Palatino Linotype" pitchFamily="18" charset="0"/>
            </a:endParaRPr>
          </a:p>
          <a:p>
            <a:pPr marL="285750" indent="-285750">
              <a:lnSpc>
                <a:spcPct val="150000"/>
              </a:lnSpc>
              <a:buFont typeface="Wingdings" pitchFamily="2" charset="2"/>
              <a:buChar char="Ø"/>
            </a:pPr>
            <a:r>
              <a:rPr lang="en" sz="1400" dirty="0" smtClean="0">
                <a:latin typeface="Palatino Linotype" pitchFamily="18" charset="0"/>
              </a:rPr>
              <a:t>Pericholecystic fluid in the absence of ascites and thickening of the gallbladder wall to more than 4 mm in the absence of hypoalbuminemia</a:t>
            </a:r>
          </a:p>
          <a:p>
            <a:pPr marL="285750" indent="-285750">
              <a:lnSpc>
                <a:spcPct val="150000"/>
              </a:lnSpc>
              <a:buFont typeface="Wingdings" pitchFamily="2" charset="2"/>
              <a:buChar char="Ø"/>
            </a:pPr>
            <a:r>
              <a:rPr lang="en" sz="1400" dirty="0" smtClean="0">
                <a:latin typeface="Palatino Linotype" pitchFamily="18" charset="0"/>
              </a:rPr>
              <a:t>More specific is the ultrasound Murphy's sign - painful sensitivity of the gallbladder under the ultrasound probe</a:t>
            </a:r>
            <a:endParaRPr lang="x-none" sz="1400" dirty="0" smtClean="0">
              <a:latin typeface="Palatino Linotype" pitchFamily="18" charset="0"/>
            </a:endParaRPr>
          </a:p>
          <a:p>
            <a:pPr marL="285750" indent="-285750">
              <a:lnSpc>
                <a:spcPct val="150000"/>
              </a:lnSpc>
              <a:buFont typeface="Wingdings" pitchFamily="2" charset="2"/>
              <a:buChar char="Ø"/>
            </a:pPr>
            <a:r>
              <a:rPr lang="en" sz="1400" dirty="0" smtClean="0">
                <a:latin typeface="Palatino Linotype" pitchFamily="18" charset="0"/>
              </a:rPr>
              <a:t> In 50 % of patients it is possible to visualize stones in the bile ducts</a:t>
            </a:r>
            <a:endParaRPr lang="x-none" sz="1400" dirty="0" smtClean="0">
              <a:latin typeface="Palatino Linotype" pitchFamily="18" charset="0"/>
            </a:endParaRPr>
          </a:p>
          <a:p>
            <a:pPr marL="285750" indent="-285750">
              <a:lnSpc>
                <a:spcPct val="150000"/>
              </a:lnSpc>
              <a:buFont typeface="Wingdings" pitchFamily="2" charset="2"/>
              <a:buChar char="Ø"/>
            </a:pPr>
            <a:r>
              <a:rPr lang="en" sz="1400" dirty="0" smtClean="0">
                <a:latin typeface="Palatino Linotype" pitchFamily="18" charset="0"/>
              </a:rPr>
              <a:t>Dilation of the bile ducts - an intermediate sign of choledocholithiasis (the upper limit of the diameter of the choledochal duct is 6 mm )</a:t>
            </a:r>
            <a:endParaRPr lang="x-none" sz="1400"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Cholecystitis - Diagnosis</a:t>
            </a:r>
          </a:p>
        </p:txBody>
      </p:sp>
    </p:spTree>
    <p:extLst>
      <p:ext uri="{BB962C8B-B14F-4D97-AF65-F5344CB8AC3E}">
        <p14:creationId xmlns="" xmlns:p14="http://schemas.microsoft.com/office/powerpoint/2010/main" val="4214839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rrowheads="1"/>
          </p:cNvPicPr>
          <p:nvPr/>
        </p:nvPicPr>
        <p:blipFill>
          <a:blip r:embed="rId2" cstate="print">
            <a:extLst>
              <a:ext uri="{28A0092B-C50C-407E-A947-70E740481C1C}">
                <a14:useLocalDpi xmlns="" xmlns:a14="http://schemas.microsoft.com/office/drawing/2010/main" val="0"/>
              </a:ext>
            </a:extLst>
          </a:blip>
          <a:srcRect l="57365" t="1685" r="15276" b="68011"/>
          <a:stretch>
            <a:fillRect/>
          </a:stretch>
        </p:blipFill>
        <p:spPr bwMode="auto">
          <a:xfrm>
            <a:off x="2819400" y="609600"/>
            <a:ext cx="2880000" cy="2160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p:cNvPicPr>
            <a:picLocks noChangeArrowheads="1"/>
          </p:cNvPicPr>
          <p:nvPr/>
        </p:nvPicPr>
        <p:blipFill>
          <a:blip r:embed="rId2" cstate="print">
            <a:extLst>
              <a:ext uri="{28A0092B-C50C-407E-A947-70E740481C1C}">
                <a14:useLocalDpi xmlns="" xmlns:a14="http://schemas.microsoft.com/office/drawing/2010/main" val="0"/>
              </a:ext>
            </a:extLst>
          </a:blip>
          <a:srcRect l="57365" t="31989" r="15276" b="37706"/>
          <a:stretch>
            <a:fillRect/>
          </a:stretch>
        </p:blipFill>
        <p:spPr bwMode="auto">
          <a:xfrm>
            <a:off x="457200" y="3581400"/>
            <a:ext cx="2880000" cy="2160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2"/>
          <p:cNvPicPr>
            <a:picLocks noChangeArrowheads="1"/>
          </p:cNvPicPr>
          <p:nvPr/>
        </p:nvPicPr>
        <p:blipFill>
          <a:blip r:embed="rId2" cstate="print">
            <a:extLst>
              <a:ext uri="{28A0092B-C50C-407E-A947-70E740481C1C}">
                <a14:useLocalDpi xmlns="" xmlns:a14="http://schemas.microsoft.com/office/drawing/2010/main" val="0"/>
              </a:ext>
            </a:extLst>
          </a:blip>
          <a:srcRect l="57365" t="63979" r="15276" b="5717"/>
          <a:stretch>
            <a:fillRect/>
          </a:stretch>
        </p:blipFill>
        <p:spPr bwMode="auto">
          <a:xfrm>
            <a:off x="5638800" y="3581400"/>
            <a:ext cx="2880000" cy="2160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4"/>
          <p:cNvSpPr txBox="1"/>
          <p:nvPr/>
        </p:nvSpPr>
        <p:spPr>
          <a:xfrm>
            <a:off x="2819400" y="2667000"/>
            <a:ext cx="2983805" cy="646331"/>
          </a:xfrm>
          <a:prstGeom prst="rect">
            <a:avLst/>
          </a:prstGeom>
          <a:noFill/>
        </p:spPr>
        <p:txBody>
          <a:bodyPr wrap="square" rtlCol="0">
            <a:spAutoFit/>
          </a:bodyPr>
          <a:lstStyle/>
          <a:p>
            <a:r>
              <a:rPr lang="en" b="1" smtClean="0">
                <a:latin typeface="Palatino Linotype" pitchFamily="18" charset="0"/>
              </a:rPr>
              <a:t>Normal ultrasound</a:t>
            </a:r>
            <a:endParaRPr lang="sr-Cyrl-RS" b="1" dirty="0" smtClean="0">
              <a:latin typeface="Palatino Linotype" pitchFamily="18" charset="0"/>
            </a:endParaRPr>
          </a:p>
          <a:p>
            <a:pPr algn="ctr"/>
            <a:r>
              <a:rPr lang="en" b="1" smtClean="0">
                <a:latin typeface="Palatino Linotype" pitchFamily="18" charset="0"/>
              </a:rPr>
              <a:t> </a:t>
            </a:r>
            <a:r>
              <a:rPr lang="en" b="1" dirty="0" smtClean="0">
                <a:latin typeface="Palatino Linotype" pitchFamily="18" charset="0"/>
              </a:rPr>
              <a:t>finding</a:t>
            </a:r>
            <a:endParaRPr lang="x-none" b="1" dirty="0">
              <a:latin typeface="Palatino Linotype" pitchFamily="18" charset="0"/>
            </a:endParaRPr>
          </a:p>
        </p:txBody>
      </p:sp>
      <p:sp>
        <p:nvSpPr>
          <p:cNvPr id="6" name="TextBox 5"/>
          <p:cNvSpPr txBox="1"/>
          <p:nvPr/>
        </p:nvSpPr>
        <p:spPr>
          <a:xfrm>
            <a:off x="914400" y="5715000"/>
            <a:ext cx="1728358" cy="646331"/>
          </a:xfrm>
          <a:prstGeom prst="rect">
            <a:avLst/>
          </a:prstGeom>
          <a:noFill/>
        </p:spPr>
        <p:txBody>
          <a:bodyPr wrap="none" rtlCol="0">
            <a:spAutoFit/>
          </a:bodyPr>
          <a:lstStyle/>
          <a:p>
            <a:r>
              <a:rPr lang="en" b="1" dirty="0" err="1" smtClean="0">
                <a:latin typeface="Palatino Linotype" pitchFamily="18" charset="0"/>
              </a:rPr>
              <a:t>Cholelithiasis</a:t>
            </a:r>
            <a:endParaRPr lang="x-none" b="1" dirty="0" smtClean="0">
              <a:latin typeface="Palatino Linotype" pitchFamily="18" charset="0"/>
            </a:endParaRPr>
          </a:p>
          <a:p>
            <a:endParaRPr lang="x-none" dirty="0"/>
          </a:p>
        </p:txBody>
      </p:sp>
      <p:sp>
        <p:nvSpPr>
          <p:cNvPr id="7" name="TextBox 6"/>
          <p:cNvSpPr txBox="1"/>
          <p:nvPr/>
        </p:nvSpPr>
        <p:spPr>
          <a:xfrm>
            <a:off x="5715000" y="5791200"/>
            <a:ext cx="2741456" cy="369332"/>
          </a:xfrm>
          <a:prstGeom prst="rect">
            <a:avLst/>
          </a:prstGeom>
          <a:noFill/>
        </p:spPr>
        <p:txBody>
          <a:bodyPr wrap="none" rtlCol="0">
            <a:spAutoFit/>
          </a:bodyPr>
          <a:lstStyle/>
          <a:p>
            <a:r>
              <a:rPr lang="en" b="1" dirty="0" smtClean="0">
                <a:latin typeface="Palatino Linotype" pitchFamily="18" charset="0"/>
              </a:rPr>
              <a:t>Acute </a:t>
            </a:r>
            <a:r>
              <a:rPr lang="en" b="1" dirty="0" err="1" smtClean="0">
                <a:latin typeface="Palatino Linotype" pitchFamily="18" charset="0"/>
              </a:rPr>
              <a:t>cholecystitis</a:t>
            </a:r>
            <a:endParaRPr lang="x-none" b="1" dirty="0">
              <a:latin typeface="Palatino Linotype" pitchFamily="18" charset="0"/>
            </a:endParaRPr>
          </a:p>
        </p:txBody>
      </p:sp>
      <p:sp>
        <p:nvSpPr>
          <p:cNvPr id="8"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Cholecystitis - Diagnosis</a:t>
            </a:r>
          </a:p>
        </p:txBody>
      </p:sp>
    </p:spTree>
    <p:extLst>
      <p:ext uri="{BB962C8B-B14F-4D97-AF65-F5344CB8AC3E}">
        <p14:creationId xmlns="" xmlns:p14="http://schemas.microsoft.com/office/powerpoint/2010/main" val="26484280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www.ole.bris.ac.uk/bbcswebdav/institution/Faculty%20of%20Medicine%20and%20Dentistry/MB%20ChB/Hippocrates%20Year%203%20Medicine%20and%20Surgery/Abdomen%20-%20Ive%20Gone%20Yellow%20Jaundice%20Tutorial/images/pic155.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62400" y="756600"/>
            <a:ext cx="3600000" cy="2520000"/>
          </a:xfrm>
          <a:prstGeom prst="rect">
            <a:avLst/>
          </a:prstGeom>
          <a:noFill/>
          <a:ln>
            <a:noFill/>
          </a:ln>
        </p:spPr>
      </p:pic>
      <p:pic>
        <p:nvPicPr>
          <p:cNvPr id="3" name="Picture 2" descr="http://www.joplink.net/prev/200903/06_fig02.jpg"/>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876800" y="756600"/>
            <a:ext cx="3600000" cy="2520000"/>
          </a:xfrm>
          <a:prstGeom prst="rect">
            <a:avLst/>
          </a:prstGeom>
          <a:noFill/>
          <a:ln>
            <a:noFill/>
          </a:ln>
        </p:spPr>
      </p:pic>
      <p:pic>
        <p:nvPicPr>
          <p:cNvPr id="1026" name="Picture 2" descr="http://www.ultrasoundcases.info/files/Jpg/lbox_21494.jpg"/>
          <p:cNvPicPr>
            <a:picLocks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62400" y="3880800"/>
            <a:ext cx="3600000" cy="2520000"/>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extBox 3"/>
          <p:cNvSpPr txBox="1"/>
          <p:nvPr/>
        </p:nvSpPr>
        <p:spPr>
          <a:xfrm>
            <a:off x="990600" y="6400800"/>
            <a:ext cx="2408032" cy="369332"/>
          </a:xfrm>
          <a:prstGeom prst="rect">
            <a:avLst/>
          </a:prstGeom>
          <a:noFill/>
        </p:spPr>
        <p:txBody>
          <a:bodyPr wrap="none" rtlCol="0">
            <a:spAutoFit/>
          </a:bodyPr>
          <a:lstStyle/>
          <a:p>
            <a:r>
              <a:rPr lang="en" b="1" smtClean="0">
                <a:latin typeface="Palatino Linotype" pitchFamily="18" charset="0"/>
              </a:rPr>
              <a:t>Perocholecystitis</a:t>
            </a:r>
            <a:endParaRPr lang="x-none" b="1" dirty="0" smtClean="0">
              <a:latin typeface="Palatino Linotype" pitchFamily="18" charset="0"/>
            </a:endParaRPr>
          </a:p>
        </p:txBody>
      </p:sp>
      <p:sp>
        <p:nvSpPr>
          <p:cNvPr id="5" name="TextBox 4"/>
          <p:cNvSpPr txBox="1"/>
          <p:nvPr/>
        </p:nvSpPr>
        <p:spPr>
          <a:xfrm>
            <a:off x="4724400" y="3276600"/>
            <a:ext cx="3886200" cy="646331"/>
          </a:xfrm>
          <a:prstGeom prst="rect">
            <a:avLst/>
          </a:prstGeom>
          <a:noFill/>
        </p:spPr>
        <p:txBody>
          <a:bodyPr wrap="square" rtlCol="0">
            <a:spAutoFit/>
          </a:bodyPr>
          <a:lstStyle/>
          <a:p>
            <a:pPr algn="ctr"/>
            <a:r>
              <a:rPr lang="en" b="1" dirty="0" err="1" smtClean="0">
                <a:latin typeface="Palatino Linotype" pitchFamily="18" charset="0"/>
              </a:rPr>
              <a:t>Choledocholithiasis</a:t>
            </a:r>
            <a:endParaRPr lang="x-none" b="1" dirty="0" smtClean="0">
              <a:latin typeface="Palatino Linotype" pitchFamily="18" charset="0"/>
            </a:endParaRPr>
          </a:p>
          <a:p>
            <a:pPr algn="ctr"/>
            <a:r>
              <a:rPr lang="en" b="1" dirty="0" smtClean="0">
                <a:latin typeface="Palatino Linotype" pitchFamily="18" charset="0"/>
              </a:rPr>
              <a:t>( </a:t>
            </a:r>
            <a:r>
              <a:rPr lang="en" b="1" dirty="0" err="1" smtClean="0">
                <a:latin typeface="Palatino Linotype" pitchFamily="18" charset="0"/>
              </a:rPr>
              <a:t>endoscopic </a:t>
            </a:r>
            <a:r>
              <a:rPr lang="en" b="1" dirty="0" smtClean="0">
                <a:latin typeface="Palatino Linotype" pitchFamily="18" charset="0"/>
              </a:rPr>
              <a:t>ultrasound)</a:t>
            </a:r>
            <a:endParaRPr lang="x-none" b="1" dirty="0">
              <a:latin typeface="Palatino Linotype" pitchFamily="18" charset="0"/>
            </a:endParaRPr>
          </a:p>
        </p:txBody>
      </p:sp>
      <p:sp>
        <p:nvSpPr>
          <p:cNvPr id="6" name="TextBox 5"/>
          <p:cNvSpPr txBox="1"/>
          <p:nvPr/>
        </p:nvSpPr>
        <p:spPr>
          <a:xfrm>
            <a:off x="923815" y="3239869"/>
            <a:ext cx="2276585" cy="646331"/>
          </a:xfrm>
          <a:prstGeom prst="rect">
            <a:avLst/>
          </a:prstGeom>
          <a:noFill/>
        </p:spPr>
        <p:txBody>
          <a:bodyPr wrap="none" rtlCol="0">
            <a:spAutoFit/>
          </a:bodyPr>
          <a:lstStyle/>
          <a:p>
            <a:r>
              <a:rPr lang="en" b="1" dirty="0" err="1" smtClean="0">
                <a:latin typeface="Palatino Linotype" pitchFamily="18" charset="0"/>
              </a:rPr>
              <a:t>Choledocholithiasis</a:t>
            </a:r>
            <a:endParaRPr lang="x-none" b="1" dirty="0" smtClean="0">
              <a:latin typeface="Palatino Linotype" pitchFamily="18" charset="0"/>
            </a:endParaRPr>
          </a:p>
          <a:p>
            <a:endParaRPr lang="x-none" b="1" dirty="0">
              <a:latin typeface="Palatino Linotype" pitchFamily="18" charset="0"/>
            </a:endParaRPr>
          </a:p>
        </p:txBody>
      </p:sp>
      <p:sp>
        <p:nvSpPr>
          <p:cNvPr id="8"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Cholecystitis - Diagnosis</a:t>
            </a:r>
          </a:p>
        </p:txBody>
      </p:sp>
    </p:spTree>
    <p:extLst>
      <p:ext uri="{BB962C8B-B14F-4D97-AF65-F5344CB8AC3E}">
        <p14:creationId xmlns="" xmlns:p14="http://schemas.microsoft.com/office/powerpoint/2010/main" val="19478201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762000"/>
            <a:ext cx="8686800" cy="5509200"/>
          </a:xfrm>
          <a:prstGeom prst="rect">
            <a:avLst/>
          </a:prstGeom>
          <a:noFill/>
        </p:spPr>
        <p:txBody>
          <a:bodyPr wrap="square" rtlCol="0">
            <a:spAutoFit/>
          </a:bodyPr>
          <a:lstStyle/>
          <a:p>
            <a:pPr marL="285750" indent="-285750">
              <a:lnSpc>
                <a:spcPct val="150000"/>
              </a:lnSpc>
            </a:pPr>
            <a:endParaRPr lang="x-none" sz="1600" dirty="0" smtClean="0">
              <a:latin typeface="Palatino Linotype" pitchFamily="18" charset="0"/>
            </a:endParaRPr>
          </a:p>
          <a:p>
            <a:pPr>
              <a:lnSpc>
                <a:spcPct val="150000"/>
              </a:lnSpc>
            </a:pPr>
            <a:endParaRPr lang="x-none" sz="1600" dirty="0">
              <a:latin typeface="Palatino Linotype" pitchFamily="18" charset="0"/>
            </a:endParaRPr>
          </a:p>
          <a:p>
            <a:pPr marL="285750" indent="-285750">
              <a:buFont typeface="Wingdings" pitchFamily="2" charset="2"/>
              <a:buChar char="§"/>
            </a:pPr>
            <a:r>
              <a:rPr lang="en" sz="1600" b="1" dirty="0" smtClean="0">
                <a:latin typeface="Palatino Linotype" pitchFamily="18" charset="0"/>
              </a:rPr>
              <a:t>Endoscopic ultrasound - for visualization of the choledochal duct</a:t>
            </a:r>
          </a:p>
          <a:p>
            <a:pPr marL="285750" indent="-285750">
              <a:buFont typeface="Wingdings" pitchFamily="2" charset="2"/>
              <a:buChar char="§"/>
            </a:pPr>
            <a:endParaRPr lang="x-none" sz="1600" b="1" dirty="0">
              <a:latin typeface="Palatino Linotype" pitchFamily="18" charset="0"/>
            </a:endParaRPr>
          </a:p>
          <a:p>
            <a:pPr marL="285750" indent="-285750">
              <a:buFont typeface="Wingdings" pitchFamily="2" charset="2"/>
              <a:buChar char="§"/>
            </a:pPr>
            <a:r>
              <a:rPr lang="en" sz="1600" b="1" dirty="0" err="1" smtClean="0">
                <a:latin typeface="Palatino Linotype" pitchFamily="18" charset="0"/>
              </a:rPr>
              <a:t>Oral</a:t>
            </a:r>
            <a:r>
              <a:rPr lang="en" sz="1600" b="1" dirty="0" smtClean="0">
                <a:latin typeface="Palatino Linotype" pitchFamily="18" charset="0"/>
              </a:rPr>
              <a:t> </a:t>
            </a:r>
            <a:r>
              <a:rPr lang="en" sz="1600" b="1" dirty="0" err="1" smtClean="0">
                <a:latin typeface="Palatino Linotype" pitchFamily="18" charset="0"/>
              </a:rPr>
              <a:t>cholecystography</a:t>
            </a:r>
            <a:endParaRPr lang="x-none" sz="1600" b="1" dirty="0" smtClean="0">
              <a:latin typeface="Palatino Linotype" pitchFamily="18" charset="0"/>
            </a:endParaRPr>
          </a:p>
          <a:p>
            <a:pPr marL="285750" indent="-285750">
              <a:buFont typeface="Wingdings" pitchFamily="2" charset="2"/>
              <a:buChar char="§"/>
            </a:pPr>
            <a:endParaRPr lang="x-none" sz="1600" b="1" dirty="0">
              <a:latin typeface="Palatino Linotype" pitchFamily="18" charset="0"/>
            </a:endParaRPr>
          </a:p>
          <a:p>
            <a:pPr marL="285750" indent="-285750">
              <a:buFont typeface="Wingdings" pitchFamily="2" charset="2"/>
              <a:buChar char="§"/>
            </a:pPr>
            <a:r>
              <a:rPr lang="en" sz="1600" b="1" dirty="0" err="1" smtClean="0">
                <a:latin typeface="Palatino Linotype" pitchFamily="18" charset="0"/>
              </a:rPr>
              <a:t>Intravenous</a:t>
            </a:r>
            <a:r>
              <a:rPr lang="en" sz="1600" b="1" dirty="0" smtClean="0">
                <a:latin typeface="Palatino Linotype" pitchFamily="18" charset="0"/>
              </a:rPr>
              <a:t> </a:t>
            </a:r>
            <a:r>
              <a:rPr lang="en" sz="1600" b="1" dirty="0" err="1" smtClean="0">
                <a:latin typeface="Palatino Linotype" pitchFamily="18" charset="0"/>
              </a:rPr>
              <a:t>biligraphy</a:t>
            </a:r>
            <a:endParaRPr lang="x-none" sz="1600" b="1" dirty="0" smtClean="0">
              <a:latin typeface="Palatino Linotype" pitchFamily="18" charset="0"/>
            </a:endParaRPr>
          </a:p>
          <a:p>
            <a:pPr marL="285750" indent="-285750">
              <a:buFont typeface="Wingdings" pitchFamily="2" charset="2"/>
              <a:buChar char="§"/>
            </a:pPr>
            <a:endParaRPr lang="x-none" sz="1600" b="1" dirty="0">
              <a:latin typeface="Palatino Linotype" pitchFamily="18" charset="0"/>
            </a:endParaRPr>
          </a:p>
          <a:p>
            <a:pPr marL="285750" indent="-285750">
              <a:buFont typeface="Wingdings" pitchFamily="2" charset="2"/>
              <a:buChar char="§"/>
            </a:pPr>
            <a:r>
              <a:rPr lang="en" sz="1600" b="1" dirty="0" smtClean="0">
                <a:latin typeface="Palatino Linotype" pitchFamily="18" charset="0"/>
              </a:rPr>
              <a:t>Scintigraphy of the bile ducts</a:t>
            </a:r>
          </a:p>
          <a:p>
            <a:pPr marL="285750" indent="-285750">
              <a:buFont typeface="Wingdings" pitchFamily="2" charset="2"/>
              <a:buChar char="§"/>
            </a:pPr>
            <a:endParaRPr lang="x-none" sz="1600" b="1" dirty="0">
              <a:latin typeface="Palatino Linotype" pitchFamily="18" charset="0"/>
            </a:endParaRPr>
          </a:p>
          <a:p>
            <a:pPr marL="285750" indent="-285750">
              <a:buFont typeface="Wingdings" pitchFamily="2" charset="2"/>
              <a:buChar char="§"/>
            </a:pPr>
            <a:r>
              <a:rPr lang="en" sz="1600" b="1" smtClean="0">
                <a:latin typeface="Palatino Linotype" pitchFamily="18" charset="0"/>
              </a:rPr>
              <a:t>MR cholangiopancreatography</a:t>
            </a:r>
            <a:endParaRPr lang="sr-Cyrl-RS" sz="1600" b="1" dirty="0" smtClean="0">
              <a:latin typeface="Palatino Linotype" pitchFamily="18" charset="0"/>
            </a:endParaRPr>
          </a:p>
          <a:p>
            <a:pPr marL="285750" indent="-285750">
              <a:buFont typeface="Wingdings" pitchFamily="2" charset="2"/>
              <a:buChar char="§"/>
            </a:pPr>
            <a:endParaRPr lang="sr-Cyrl-RS" sz="1600" b="1" dirty="0" smtClean="0">
              <a:latin typeface="Palatino Linotype" pitchFamily="18" charset="0"/>
            </a:endParaRPr>
          </a:p>
          <a:p>
            <a:pPr marL="285750" indent="-285750">
              <a:lnSpc>
                <a:spcPct val="150000"/>
              </a:lnSpc>
              <a:buFont typeface="Wingdings" pitchFamily="2" charset="2"/>
              <a:buChar char="§"/>
            </a:pPr>
            <a:r>
              <a:rPr lang="en" sz="1600" b="1" smtClean="0">
                <a:latin typeface="Palatino Linotype" pitchFamily="18" charset="0"/>
              </a:rPr>
              <a:t>Percutaneous transhepatic cholangiography-PTC</a:t>
            </a:r>
            <a:r>
              <a:rPr lang="en" sz="1600" b="1" dirty="0" smtClean="0">
                <a:latin typeface="Palatino Linotype" pitchFamily="18" charset="0"/>
              </a:rPr>
              <a:t> </a:t>
            </a:r>
          </a:p>
          <a:p>
            <a:pPr marL="285750" indent="-285750">
              <a:lnSpc>
                <a:spcPct val="150000"/>
              </a:lnSpc>
              <a:buFont typeface="Wingdings" pitchFamily="2" charset="2"/>
              <a:buChar char="§"/>
            </a:pPr>
            <a:endParaRPr lang="sr-Cyrl-RS" sz="1600" b="1" dirty="0" smtClean="0">
              <a:latin typeface="Palatino Linotype" pitchFamily="18" charset="0"/>
            </a:endParaRPr>
          </a:p>
          <a:p>
            <a:pPr marL="285750" indent="-285750">
              <a:lnSpc>
                <a:spcPct val="150000"/>
              </a:lnSpc>
              <a:buFont typeface="Wingdings" pitchFamily="2" charset="2"/>
              <a:buChar char="§"/>
            </a:pPr>
            <a:r>
              <a:rPr lang="en" sz="1600" b="1" smtClean="0">
                <a:latin typeface="Palatino Linotype" pitchFamily="18" charset="0"/>
              </a:rPr>
              <a:t>Endoscope </a:t>
            </a:r>
            <a:r>
              <a:rPr lang="en" sz="1600" b="1" dirty="0" smtClean="0">
                <a:latin typeface="Palatino Linotype" pitchFamily="18" charset="0"/>
              </a:rPr>
              <a:t>with </a:t>
            </a:r>
            <a:r>
              <a:rPr lang="en" sz="1600" b="1" smtClean="0">
                <a:latin typeface="Palatino Linotype" pitchFamily="18" charset="0"/>
              </a:rPr>
              <a:t>retrograde cholangiopancreatography-ERCP</a:t>
            </a:r>
          </a:p>
          <a:p>
            <a:pPr marL="285750" indent="-285750">
              <a:lnSpc>
                <a:spcPct val="150000"/>
              </a:lnSpc>
              <a:buFont typeface="Wingdings" pitchFamily="2" charset="2"/>
              <a:buChar char="Ø"/>
            </a:pPr>
            <a:r>
              <a:rPr lang="en" sz="1600" smtClean="0">
                <a:latin typeface="Palatino Linotype" pitchFamily="18" charset="0"/>
              </a:rPr>
              <a:t>The gold standard for the diagnosis and treatment of choledocholithiasis</a:t>
            </a:r>
          </a:p>
          <a:p>
            <a:pPr marL="285750" indent="-285750">
              <a:lnSpc>
                <a:spcPct val="150000"/>
              </a:lnSpc>
              <a:buFont typeface="Wingdings" pitchFamily="2" charset="2"/>
              <a:buChar char="§"/>
            </a:pPr>
            <a:endParaRPr lang="x-none" sz="1600" b="1" dirty="0" smtClean="0">
              <a:latin typeface="Palatino Linotype" pitchFamily="18" charset="0"/>
            </a:endParaRPr>
          </a:p>
          <a:p>
            <a:pPr marL="285750" indent="-285750">
              <a:lnSpc>
                <a:spcPct val="150000"/>
              </a:lnSpc>
              <a:buFont typeface="Wingdings" pitchFamily="2" charset="2"/>
              <a:buChar char="Ø"/>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Cholecystitis - Diagnosis</a:t>
            </a:r>
          </a:p>
        </p:txBody>
      </p:sp>
    </p:spTree>
    <p:extLst>
      <p:ext uri="{BB962C8B-B14F-4D97-AF65-F5344CB8AC3E}">
        <p14:creationId xmlns="" xmlns:p14="http://schemas.microsoft.com/office/powerpoint/2010/main" val="940575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609600"/>
            <a:ext cx="8534400" cy="4524315"/>
          </a:xfrm>
          <a:prstGeom prst="rect">
            <a:avLst/>
          </a:prstGeom>
          <a:noFill/>
        </p:spPr>
        <p:txBody>
          <a:bodyPr wrap="square" rtlCol="0">
            <a:spAutoFit/>
          </a:bodyPr>
          <a:lstStyle/>
          <a:p>
            <a:pPr marL="285750" indent="-285750">
              <a:lnSpc>
                <a:spcPct val="150000"/>
              </a:lnSpc>
              <a:buClr>
                <a:schemeClr val="tx1"/>
              </a:buClr>
              <a:buFont typeface="Arial" pitchFamily="34" charset="0"/>
              <a:buChar char="•"/>
            </a:pPr>
            <a:r>
              <a:rPr lang="en" sz="1600" dirty="0" smtClean="0">
                <a:latin typeface="Palatino Linotype" pitchFamily="18" charset="0"/>
              </a:rPr>
              <a:t>Shape: pear-shaped</a:t>
            </a:r>
          </a:p>
          <a:p>
            <a:pPr marL="285750" indent="-285750">
              <a:lnSpc>
                <a:spcPct val="150000"/>
              </a:lnSpc>
              <a:buClr>
                <a:schemeClr val="tx1"/>
              </a:buClr>
              <a:buFont typeface="Arial" pitchFamily="34" charset="0"/>
              <a:buChar char="•"/>
            </a:pPr>
            <a:r>
              <a:rPr lang="en" sz="1600" dirty="0" smtClean="0">
                <a:latin typeface="Palatino Linotype" pitchFamily="18" charset="0"/>
              </a:rPr>
              <a:t>Position: in the pit ( fossa </a:t>
            </a:r>
            <a:r>
              <a:rPr lang="en" sz="1600" dirty="0" err="1" smtClean="0">
                <a:latin typeface="Palatino Linotype" pitchFamily="18" charset="0"/>
              </a:rPr>
              <a:t>ves </a:t>
            </a:r>
            <a:r>
              <a:rPr lang="en" sz="1600" dirty="0" smtClean="0">
                <a:latin typeface="Palatino Linotype" pitchFamily="18" charset="0"/>
              </a:rPr>
              <a:t>. </a:t>
            </a:r>
            <a:r>
              <a:rPr lang="en" sz="1600" dirty="0" err="1" smtClean="0">
                <a:latin typeface="Palatino Linotype" pitchFamily="18" charset="0"/>
              </a:rPr>
              <a:t>felleae</a:t>
            </a:r>
            <a:r>
              <a:rPr lang="en" sz="1600" dirty="0" smtClean="0">
                <a:latin typeface="Palatino Linotype" pitchFamily="18" charset="0"/>
              </a:rPr>
              <a:t> ) on the lower surface of the liver, </a:t>
            </a:r>
            <a:r>
              <a:rPr lang="en" sz="1600" dirty="0" smtClean="0">
                <a:latin typeface="Palatino Linotype" pitchFamily="18" charset="0"/>
                <a:cs typeface="Times New Roman" pitchFamily="18" charset="0"/>
              </a:rPr>
              <a:t>at the junction of the ninth costal cartilage ( right ) and the lateral edge of m. rectus abdominis </a:t>
            </a:r>
            <a:r>
              <a:rPr lang="en" sz="1600" i="1" dirty="0" smtClean="0">
                <a:latin typeface="Palatino Linotype" pitchFamily="18" charset="0"/>
                <a:cs typeface="Times New Roman" pitchFamily="18" charset="0"/>
              </a:rPr>
              <a:t>, </a:t>
            </a:r>
            <a:r>
              <a:rPr lang="en" sz="1600" dirty="0" smtClean="0">
                <a:latin typeface="Palatino Linotype" pitchFamily="18" charset="0"/>
                <a:cs typeface="Times New Roman" pitchFamily="18" charset="0"/>
              </a:rPr>
              <a:t>length </a:t>
            </a:r>
            <a:r>
              <a:rPr lang="en" sz="1600" dirty="0" smtClean="0">
                <a:latin typeface="Palatino Linotype" pitchFamily="18" charset="0"/>
              </a:rPr>
              <a:t>7 to 10 cm</a:t>
            </a:r>
          </a:p>
          <a:p>
            <a:pPr marL="285750" indent="-285750">
              <a:lnSpc>
                <a:spcPct val="150000"/>
              </a:lnSpc>
              <a:buClr>
                <a:schemeClr val="tx1"/>
              </a:buClr>
              <a:buFont typeface="Arial" pitchFamily="34" charset="0"/>
              <a:buChar char="•"/>
            </a:pPr>
            <a:r>
              <a:rPr lang="en" sz="1600" dirty="0" smtClean="0">
                <a:latin typeface="Palatino Linotype" pitchFamily="18" charset="0"/>
              </a:rPr>
              <a:t>Capacity: 30-50 </a:t>
            </a:r>
            <a:r>
              <a:rPr lang="en" sz="1600" smtClean="0">
                <a:latin typeface="Palatino Linotype" pitchFamily="18" charset="0"/>
              </a:rPr>
              <a:t>ml </a:t>
            </a:r>
            <a:r>
              <a:rPr lang="en" sz="1600" dirty="0" smtClean="0">
                <a:latin typeface="Palatino Linotype" pitchFamily="18" charset="0"/>
              </a:rPr>
              <a:t>( in case of obstruction i </a:t>
            </a:r>
            <a:r>
              <a:rPr lang="en" sz="1600" dirty="0" err="1" smtClean="0">
                <a:latin typeface="Palatino Linotype" pitchFamily="18" charset="0"/>
              </a:rPr>
              <a:t>up to </a:t>
            </a:r>
            <a:r>
              <a:rPr lang="en" sz="1600" dirty="0" smtClean="0">
                <a:latin typeface="Palatino Linotype" pitchFamily="18" charset="0"/>
              </a:rPr>
              <a:t>300 </a:t>
            </a:r>
            <a:r>
              <a:rPr lang="en" sz="1600" smtClean="0">
                <a:latin typeface="Palatino Linotype" pitchFamily="18" charset="0"/>
              </a:rPr>
              <a:t>ml </a:t>
            </a:r>
            <a:r>
              <a:rPr lang="en" sz="1600" dirty="0" smtClean="0">
                <a:latin typeface="Palatino Linotype" pitchFamily="18" charset="0"/>
              </a:rPr>
              <a:t>)</a:t>
            </a:r>
            <a:endParaRPr lang="x-none" sz="1600" dirty="0" smtClean="0">
              <a:latin typeface="Palatino Linotype" pitchFamily="18" charset="0"/>
            </a:endParaRPr>
          </a:p>
          <a:p>
            <a:pPr marL="285750" indent="-285750">
              <a:lnSpc>
                <a:spcPct val="150000"/>
              </a:lnSpc>
              <a:buClr>
                <a:schemeClr val="tx1"/>
              </a:buClr>
              <a:buFont typeface="Arial" pitchFamily="34" charset="0"/>
              <a:buChar char="•"/>
            </a:pPr>
            <a:r>
              <a:rPr lang="en" sz="1600" dirty="0" smtClean="0">
                <a:latin typeface="Palatino Linotype" pitchFamily="18" charset="0"/>
              </a:rPr>
              <a:t>And </a:t>
            </a:r>
            <a:r>
              <a:rPr lang="en" sz="1600" smtClean="0">
                <a:latin typeface="Palatino Linotype" pitchFamily="18" charset="0"/>
              </a:rPr>
              <a:t>anatomical </a:t>
            </a:r>
            <a:r>
              <a:rPr lang="en" sz="1600" dirty="0" smtClean="0">
                <a:latin typeface="Palatino Linotype" pitchFamily="18" charset="0"/>
              </a:rPr>
              <a:t>regions: </a:t>
            </a:r>
            <a:r>
              <a:rPr lang="en" sz="1600" dirty="0" err="1" smtClean="0">
                <a:latin typeface="Palatino Linotype" pitchFamily="18" charset="0"/>
              </a:rPr>
              <a:t>fundus </a:t>
            </a:r>
            <a:r>
              <a:rPr lang="en" sz="1600" dirty="0" smtClean="0">
                <a:latin typeface="Palatino Linotype" pitchFamily="18" charset="0"/>
              </a:rPr>
              <a:t>, body, </a:t>
            </a:r>
            <a:r>
              <a:rPr lang="en" sz="1600" dirty="0" err="1" smtClean="0">
                <a:latin typeface="Palatino Linotype" pitchFamily="18" charset="0"/>
              </a:rPr>
              <a:t>infundibulum </a:t>
            </a:r>
            <a:r>
              <a:rPr lang="en" sz="1600" dirty="0" smtClean="0">
                <a:latin typeface="Palatino Linotype" pitchFamily="18" charset="0"/>
              </a:rPr>
              <a:t>, neck</a:t>
            </a:r>
          </a:p>
          <a:p>
            <a:pPr marL="285750" indent="-285750">
              <a:lnSpc>
                <a:spcPct val="150000"/>
              </a:lnSpc>
              <a:buClr>
                <a:schemeClr val="tx1"/>
              </a:buClr>
              <a:buFont typeface="Arial" pitchFamily="34" charset="0"/>
              <a:buChar char="•"/>
              <a:defRPr/>
            </a:pPr>
            <a:r>
              <a:rPr lang="en" sz="1600" dirty="0" smtClean="0">
                <a:latin typeface="Palatino Linotype" pitchFamily="18" charset="0"/>
              </a:rPr>
              <a:t>It narrows </a:t>
            </a:r>
            <a:r>
              <a:rPr lang="en" sz="1600" dirty="0">
                <a:latin typeface="Palatino Linotype" pitchFamily="18" charset="0"/>
              </a:rPr>
              <a:t>in the region of the neck into the </a:t>
            </a:r>
            <a:r>
              <a:rPr lang="en" sz="1600" dirty="0" err="1">
                <a:latin typeface="Palatino Linotype" pitchFamily="18" charset="0"/>
              </a:rPr>
              <a:t>ductus</a:t>
            </a:r>
            <a:r>
              <a:rPr lang="en" sz="1600" dirty="0">
                <a:latin typeface="Palatino Linotype" pitchFamily="18" charset="0"/>
              </a:rPr>
              <a:t> </a:t>
            </a:r>
            <a:r>
              <a:rPr lang="en" sz="1600" dirty="0" err="1" smtClean="0">
                <a:latin typeface="Palatino Linotype" pitchFamily="18" charset="0"/>
              </a:rPr>
              <a:t>cyst </a:t>
            </a:r>
            <a:r>
              <a:rPr lang="en" sz="1600" dirty="0" smtClean="0">
                <a:latin typeface="Palatino Linotype" pitchFamily="18" charset="0"/>
              </a:rPr>
              <a:t>and </a:t>
            </a:r>
            <a:r>
              <a:rPr lang="en" sz="1600" dirty="0" err="1" smtClean="0">
                <a:latin typeface="Palatino Linotype" pitchFamily="18" charset="0"/>
              </a:rPr>
              <a:t>cus</a:t>
            </a:r>
            <a:r>
              <a:rPr lang="en" sz="1600" dirty="0" smtClean="0">
                <a:latin typeface="Palatino Linotype" pitchFamily="18" charset="0"/>
              </a:rPr>
              <a:t> </a:t>
            </a:r>
            <a:r>
              <a:rPr lang="en" sz="1600" dirty="0">
                <a:latin typeface="Palatino Linotype" pitchFamily="18" charset="0"/>
              </a:rPr>
              <a:t>which flows into the common hepatic duct ( </a:t>
            </a:r>
            <a:r>
              <a:rPr lang="en" sz="1600" dirty="0" err="1">
                <a:latin typeface="Palatino Linotype" pitchFamily="18" charset="0"/>
              </a:rPr>
              <a:t>ductus</a:t>
            </a:r>
            <a:r>
              <a:rPr lang="en" sz="1600" dirty="0">
                <a:latin typeface="Palatino Linotype" pitchFamily="18" charset="0"/>
              </a:rPr>
              <a:t> </a:t>
            </a:r>
            <a:r>
              <a:rPr lang="en" sz="1600" dirty="0" err="1">
                <a:latin typeface="Palatino Linotype" pitchFamily="18" charset="0"/>
              </a:rPr>
              <a:t>hepaticus</a:t>
            </a:r>
            <a:r>
              <a:rPr lang="en" sz="1600" dirty="0">
                <a:latin typeface="Palatino Linotype" pitchFamily="18" charset="0"/>
              </a:rPr>
              <a:t> </a:t>
            </a:r>
            <a:r>
              <a:rPr lang="en" sz="1600" dirty="0" err="1">
                <a:latin typeface="Palatino Linotype" pitchFamily="18" charset="0"/>
              </a:rPr>
              <a:t>communis </a:t>
            </a:r>
            <a:r>
              <a:rPr lang="en" sz="1600" dirty="0">
                <a:latin typeface="Palatino Linotype" pitchFamily="18" charset="0"/>
              </a:rPr>
              <a:t>) building a common bile duct ( </a:t>
            </a:r>
            <a:r>
              <a:rPr lang="en" sz="1600" dirty="0" err="1">
                <a:latin typeface="Palatino Linotype" pitchFamily="18" charset="0"/>
              </a:rPr>
              <a:t>ductus</a:t>
            </a:r>
            <a:r>
              <a:rPr lang="en" sz="1600" dirty="0">
                <a:latin typeface="Palatino Linotype" pitchFamily="18" charset="0"/>
              </a:rPr>
              <a:t> </a:t>
            </a:r>
            <a:r>
              <a:rPr lang="en" sz="1600" dirty="0" err="1">
                <a:latin typeface="Palatino Linotype" pitchFamily="18" charset="0"/>
              </a:rPr>
              <a:t>choledochus </a:t>
            </a:r>
            <a:r>
              <a:rPr lang="en" sz="1600" dirty="0">
                <a:latin typeface="Palatino Linotype" pitchFamily="18" charset="0"/>
              </a:rPr>
              <a:t>)</a:t>
            </a:r>
            <a:endParaRPr lang="en-US" sz="1600" dirty="0">
              <a:latin typeface="Palatino Linotype" pitchFamily="18" charset="0"/>
            </a:endParaRPr>
          </a:p>
          <a:p>
            <a:pPr marL="285750" indent="-285750">
              <a:lnSpc>
                <a:spcPct val="150000"/>
              </a:lnSpc>
              <a:buClr>
                <a:schemeClr val="tx1"/>
              </a:buClr>
              <a:buFont typeface="Arial" pitchFamily="34" charset="0"/>
              <a:buChar char="•"/>
              <a:defRPr/>
            </a:pPr>
            <a:r>
              <a:rPr lang="en" sz="1600" dirty="0" smtClean="0">
                <a:latin typeface="Palatino Linotype" pitchFamily="18" charset="0"/>
              </a:rPr>
              <a:t>It passes </a:t>
            </a:r>
            <a:r>
              <a:rPr lang="en" sz="1600" dirty="0">
                <a:latin typeface="Palatino Linotype" pitchFamily="18" charset="0"/>
              </a:rPr>
              <a:t>through the pancreas, joins the pancreatic duct directly at the entrance to the lower part of the duodenum </a:t>
            </a:r>
            <a:r>
              <a:rPr lang="en" sz="1600" dirty="0">
                <a:latin typeface="Palatino Linotype" pitchFamily="18" charset="0"/>
                <a:cs typeface="Arial" charset="0"/>
              </a:rPr>
              <a:t>( </a:t>
            </a:r>
            <a:r>
              <a:rPr lang="en" sz="1600" dirty="0" err="1">
                <a:latin typeface="Palatino Linotype" pitchFamily="18" charset="0"/>
                <a:cs typeface="Arial" charset="0"/>
              </a:rPr>
              <a:t>Oddi's</a:t>
            </a:r>
            <a:r>
              <a:rPr lang="en" sz="1600" dirty="0">
                <a:latin typeface="Palatino Linotype" pitchFamily="18" charset="0"/>
                <a:cs typeface="Arial" charset="0"/>
              </a:rPr>
              <a:t> </a:t>
            </a:r>
            <a:r>
              <a:rPr lang="en" sz="1600" dirty="0" err="1">
                <a:latin typeface="Palatino Linotype" pitchFamily="18" charset="0"/>
                <a:cs typeface="Arial" charset="0"/>
              </a:rPr>
              <a:t>sphincter</a:t>
            </a:r>
            <a:r>
              <a:rPr lang="en" sz="1600" dirty="0">
                <a:latin typeface="Palatino Linotype" pitchFamily="18" charset="0"/>
                <a:cs typeface="Arial" charset="0"/>
              </a:rPr>
              <a:t> </a:t>
            </a:r>
            <a:r>
              <a:rPr lang="en" sz="1600" dirty="0" smtClean="0">
                <a:latin typeface="Palatino Linotype" pitchFamily="18" charset="0"/>
                <a:cs typeface="Arial" charset="0"/>
              </a:rPr>
              <a:t>and </a:t>
            </a:r>
            <a:r>
              <a:rPr lang="en" sz="1600" dirty="0" err="1">
                <a:latin typeface="Palatino Linotype" pitchFamily="18" charset="0"/>
                <a:cs typeface="Arial" charset="0"/>
              </a:rPr>
              <a:t>Vaterova</a:t>
            </a:r>
            <a:r>
              <a:rPr lang="en" sz="1600" dirty="0">
                <a:latin typeface="Palatino Linotype" pitchFamily="18" charset="0"/>
                <a:cs typeface="Arial" charset="0"/>
              </a:rPr>
              <a:t> </a:t>
            </a:r>
            <a:r>
              <a:rPr lang="en" sz="1600" dirty="0" smtClean="0">
                <a:latin typeface="Palatino Linotype" pitchFamily="18" charset="0"/>
                <a:cs typeface="Arial" charset="0"/>
              </a:rPr>
              <a:t>papilla )</a:t>
            </a:r>
            <a:r>
              <a:rPr lang="en" sz="1600" dirty="0" smtClean="0">
                <a:latin typeface="Palatino Linotype" pitchFamily="18" charset="0"/>
              </a:rPr>
              <a:t> </a:t>
            </a:r>
            <a:endParaRPr lang="ru-RU" sz="1600" dirty="0">
              <a:latin typeface="Palatino Linotype" pitchFamily="18" charset="0"/>
            </a:endParaRPr>
          </a:p>
          <a:p>
            <a:pPr marL="285750" indent="-285750">
              <a:lnSpc>
                <a:spcPct val="150000"/>
              </a:lnSpc>
              <a:buClr>
                <a:schemeClr val="tx1"/>
              </a:buClr>
              <a:buFont typeface="Arial" pitchFamily="34" charset="0"/>
              <a:buChar char="•"/>
              <a:defRPr/>
            </a:pPr>
            <a:r>
              <a:rPr lang="en" sz="1600" dirty="0" smtClean="0">
                <a:latin typeface="Palatino Linotype" pitchFamily="18" charset="0"/>
              </a:rPr>
              <a:t>empties </a:t>
            </a:r>
            <a:r>
              <a:rPr lang="en" sz="1600" dirty="0">
                <a:latin typeface="Palatino Linotype" pitchFamily="18" charset="0"/>
              </a:rPr>
              <a:t>into the duodenum on </a:t>
            </a:r>
            <a:r>
              <a:rPr lang="en" sz="1600" dirty="0" smtClean="0">
                <a:latin typeface="Palatino Linotype" pitchFamily="18" charset="0"/>
                <a:cs typeface="Arial" charset="0"/>
              </a:rPr>
              <a:t>the ampoule </a:t>
            </a:r>
            <a:r>
              <a:rPr lang="en" sz="1600" dirty="0" err="1">
                <a:latin typeface="Palatino Linotype" pitchFamily="18" charset="0"/>
                <a:cs typeface="Arial" charset="0"/>
              </a:rPr>
              <a:t>Vater </a:t>
            </a:r>
            <a:r>
              <a:rPr lang="en" sz="1600" dirty="0">
                <a:latin typeface="Palatino Linotype" pitchFamily="18" charset="0"/>
                <a:cs typeface="Arial" charset="0"/>
              </a:rPr>
              <a:t>i </a:t>
            </a:r>
            <a:r>
              <a:rPr lang="en" sz="1600" dirty="0" smtClean="0">
                <a:latin typeface="Palatino Linotype" pitchFamily="18" charset="0"/>
              </a:rPr>
              <a:t>which </a:t>
            </a:r>
            <a:r>
              <a:rPr lang="en" sz="1600" dirty="0">
                <a:latin typeface="Palatino Linotype" pitchFamily="18" charset="0"/>
              </a:rPr>
              <a:t>is surrounded </a:t>
            </a:r>
            <a:r>
              <a:rPr lang="en" sz="1600" dirty="0" smtClean="0">
                <a:latin typeface="Palatino Linotype" pitchFamily="18" charset="0"/>
                <a:cs typeface="Arial" charset="0"/>
              </a:rPr>
              <a:t>by the </a:t>
            </a:r>
            <a:r>
              <a:rPr lang="en" sz="1600" dirty="0" err="1" smtClean="0">
                <a:latin typeface="Palatino Linotype" pitchFamily="18" charset="0"/>
                <a:cs typeface="Arial" charset="0"/>
              </a:rPr>
              <a:t>sphincter </a:t>
            </a:r>
            <a:r>
              <a:rPr lang="en" sz="1600" dirty="0" smtClean="0">
                <a:latin typeface="Palatino Linotype" pitchFamily="18" charset="0"/>
                <a:cs typeface="Arial" charset="0"/>
              </a:rPr>
              <a:t>of </a:t>
            </a:r>
            <a:r>
              <a:rPr lang="en" sz="1600" dirty="0" err="1" smtClean="0">
                <a:latin typeface="Palatino Linotype" pitchFamily="18" charset="0"/>
                <a:cs typeface="Arial" charset="0"/>
              </a:rPr>
              <a:t>Oddi</a:t>
            </a:r>
            <a:r>
              <a:rPr lang="en" sz="1600" dirty="0" smtClean="0">
                <a:latin typeface="Palatino Linotype" pitchFamily="18" charset="0"/>
                <a:cs typeface="Arial" charset="0"/>
              </a:rPr>
              <a:t> </a:t>
            </a:r>
            <a:r>
              <a:rPr lang="en" sz="1600" dirty="0" smtClean="0">
                <a:latin typeface="Palatino Linotype" pitchFamily="18" charset="0"/>
              </a:rPr>
              <a:t>( </a:t>
            </a:r>
            <a:r>
              <a:rPr lang="en" sz="1600" dirty="0">
                <a:latin typeface="Palatino Linotype" pitchFamily="18" charset="0"/>
              </a:rPr>
              <a:t>regulates the flow of bile into the duodenum)</a:t>
            </a:r>
            <a:endParaRPr lang="x-none" sz="1600"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Gallbladder- anatomy</a:t>
            </a:r>
          </a:p>
        </p:txBody>
      </p:sp>
    </p:spTree>
    <p:extLst>
      <p:ext uri="{BB962C8B-B14F-4D97-AF65-F5344CB8AC3E}">
        <p14:creationId xmlns="" xmlns:p14="http://schemas.microsoft.com/office/powerpoint/2010/main" val="38180399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228600"/>
            <a:ext cx="8763000" cy="6340197"/>
          </a:xfrm>
          <a:prstGeom prst="rect">
            <a:avLst/>
          </a:prstGeom>
          <a:noFill/>
        </p:spPr>
        <p:txBody>
          <a:bodyPr wrap="square" rtlCol="0">
            <a:spAutoFit/>
          </a:bodyPr>
          <a:lstStyle/>
          <a:p>
            <a:endParaRPr lang="x-none" sz="1600" dirty="0">
              <a:latin typeface="Palatino Linotype" pitchFamily="18" charset="0"/>
            </a:endParaRPr>
          </a:p>
          <a:p>
            <a:pPr>
              <a:lnSpc>
                <a:spcPct val="150000"/>
              </a:lnSpc>
            </a:pPr>
            <a:r>
              <a:rPr lang="en" b="1" dirty="0" smtClean="0">
                <a:latin typeface="Palatino Linotype" pitchFamily="18" charset="0"/>
              </a:rPr>
              <a:t>Conservatively</a:t>
            </a:r>
          </a:p>
          <a:p>
            <a:pPr marL="285750" indent="-285750">
              <a:lnSpc>
                <a:spcPct val="150000"/>
              </a:lnSpc>
              <a:buFont typeface="Arial" pitchFamily="34" charset="0"/>
              <a:buChar char="•"/>
            </a:pPr>
            <a:r>
              <a:rPr lang="en" sz="1600" dirty="0" err="1" smtClean="0">
                <a:latin typeface="Palatino Linotype" pitchFamily="18" charset="0"/>
              </a:rPr>
              <a:t>antibiotics </a:t>
            </a:r>
            <a:r>
              <a:rPr lang="en" sz="1600" dirty="0" smtClean="0">
                <a:latin typeface="Palatino Linotype" pitchFamily="18" charset="0"/>
              </a:rPr>
              <a:t>( </a:t>
            </a:r>
            <a:r>
              <a:rPr lang="en" sz="1600" dirty="0" err="1" smtClean="0">
                <a:latin typeface="Palatino Linotype" pitchFamily="18" charset="0"/>
              </a:rPr>
              <a:t>iv. cephalosporins </a:t>
            </a:r>
            <a:r>
              <a:rPr lang="en" sz="1600" dirty="0" smtClean="0">
                <a:latin typeface="Palatino Linotype" pitchFamily="18" charset="0"/>
              </a:rPr>
              <a:t>, </a:t>
            </a:r>
            <a:r>
              <a:rPr lang="en" sz="1600" dirty="0" err="1" smtClean="0">
                <a:latin typeface="Palatino Linotype" pitchFamily="18" charset="0"/>
              </a:rPr>
              <a:t>aminoglycosides </a:t>
            </a:r>
            <a:r>
              <a:rPr lang="en" sz="1600" dirty="0" smtClean="0">
                <a:latin typeface="Palatino Linotype" pitchFamily="18" charset="0"/>
              </a:rPr>
              <a:t>)</a:t>
            </a:r>
          </a:p>
          <a:p>
            <a:pPr marL="285750" indent="-285750">
              <a:lnSpc>
                <a:spcPct val="150000"/>
              </a:lnSpc>
              <a:buFont typeface="Arial" pitchFamily="34" charset="0"/>
              <a:buChar char="•"/>
            </a:pPr>
            <a:r>
              <a:rPr lang="en" sz="1600" dirty="0" smtClean="0">
                <a:latin typeface="Palatino Linotype" pitchFamily="18" charset="0"/>
              </a:rPr>
              <a:t>Rehydration with infusions of isotonic electrolyte solutions</a:t>
            </a:r>
          </a:p>
          <a:p>
            <a:pPr marL="285750" indent="-285750">
              <a:lnSpc>
                <a:spcPct val="150000"/>
              </a:lnSpc>
              <a:buFont typeface="Arial" pitchFamily="34" charset="0"/>
              <a:buChar char="•"/>
            </a:pPr>
            <a:r>
              <a:rPr lang="en" sz="1600" dirty="0" smtClean="0">
                <a:latin typeface="Palatino Linotype" pitchFamily="18" charset="0"/>
              </a:rPr>
              <a:t>Analgesics, spasmolytics</a:t>
            </a:r>
          </a:p>
          <a:p>
            <a:pPr marL="285750" indent="-285750">
              <a:lnSpc>
                <a:spcPct val="150000"/>
              </a:lnSpc>
              <a:buFont typeface="Arial" pitchFamily="34" charset="0"/>
              <a:buChar char="•"/>
            </a:pPr>
            <a:r>
              <a:rPr lang="en" sz="1600" dirty="0" smtClean="0">
                <a:latin typeface="Palatino Linotype" pitchFamily="18" charset="0"/>
              </a:rPr>
              <a:t>Suspension of food per os (until symptoms subside)</a:t>
            </a:r>
          </a:p>
          <a:p>
            <a:pPr marL="285750" indent="-285750">
              <a:lnSpc>
                <a:spcPct val="150000"/>
              </a:lnSpc>
              <a:buFont typeface="Arial" pitchFamily="34" charset="0"/>
              <a:buChar char="•"/>
            </a:pPr>
            <a:r>
              <a:rPr lang="en" sz="1600" dirty="0" err="1" smtClean="0">
                <a:latin typeface="Palatino Linotype" pitchFamily="18" charset="0"/>
              </a:rPr>
              <a:t>Nasogastric </a:t>
            </a:r>
            <a:r>
              <a:rPr lang="en" sz="1600" dirty="0" smtClean="0">
                <a:latin typeface="Palatino Linotype" pitchFamily="18" charset="0"/>
              </a:rPr>
              <a:t>probe with continuous </a:t>
            </a:r>
            <a:r>
              <a:rPr lang="en" sz="1600" dirty="0" err="1" smtClean="0">
                <a:latin typeface="Palatino Linotype" pitchFamily="18" charset="0"/>
              </a:rPr>
              <a:t>suction device</a:t>
            </a:r>
            <a:r>
              <a:rPr lang="en" sz="1600" dirty="0" smtClean="0">
                <a:latin typeface="Palatino Linotype" pitchFamily="18" charset="0"/>
              </a:rPr>
              <a:t> </a:t>
            </a:r>
          </a:p>
          <a:p>
            <a:pPr marL="285750" indent="-285750">
              <a:lnSpc>
                <a:spcPct val="150000"/>
              </a:lnSpc>
            </a:pPr>
            <a:r>
              <a:rPr lang="en" sz="1600" dirty="0" smtClean="0">
                <a:latin typeface="Palatino Linotype" pitchFamily="18" charset="0"/>
              </a:rPr>
              <a:t>In most cases, drug therapy leads to the regression of complaints, and the calculus spontaneously returns to the distended gallbladder.</a:t>
            </a:r>
          </a:p>
          <a:p>
            <a:pPr>
              <a:lnSpc>
                <a:spcPct val="150000"/>
              </a:lnSpc>
            </a:pPr>
            <a:r>
              <a:rPr lang="en" b="1" dirty="0" smtClean="0">
                <a:latin typeface="Palatino Linotype" pitchFamily="18" charset="0"/>
              </a:rPr>
              <a:t>Surgical</a:t>
            </a:r>
          </a:p>
          <a:p>
            <a:pPr>
              <a:lnSpc>
                <a:spcPct val="150000"/>
              </a:lnSpc>
            </a:pPr>
            <a:r>
              <a:rPr lang="en" sz="1600" b="1" dirty="0" smtClean="0">
                <a:latin typeface="Palatino Linotype" pitchFamily="18" charset="0"/>
              </a:rPr>
              <a:t>emergency cholecystectomy </a:t>
            </a:r>
            <a:r>
              <a:rPr lang="en" sz="1600" dirty="0" smtClean="0">
                <a:latin typeface="Palatino Linotype" pitchFamily="18" charset="0"/>
              </a:rPr>
              <a:t>in case of complications (empyema, gangrene, perforation)</a:t>
            </a:r>
          </a:p>
          <a:p>
            <a:pPr>
              <a:lnSpc>
                <a:spcPct val="150000"/>
              </a:lnSpc>
            </a:pPr>
            <a:r>
              <a:rPr lang="en" sz="1600" b="1" dirty="0" smtClean="0">
                <a:latin typeface="Palatino Linotype" pitchFamily="18" charset="0"/>
              </a:rPr>
              <a:t>Elective surgical intervention </a:t>
            </a:r>
            <a:r>
              <a:rPr lang="en" sz="1600" dirty="0" smtClean="0">
                <a:latin typeface="Palatino Linotype" pitchFamily="18" charset="0"/>
              </a:rPr>
              <a:t>(after symptoms subside):</a:t>
            </a:r>
          </a:p>
          <a:p>
            <a:pPr>
              <a:lnSpc>
                <a:spcPct val="150000"/>
              </a:lnSpc>
              <a:buFont typeface="Arial" pitchFamily="34" charset="0"/>
              <a:buChar char="•"/>
            </a:pPr>
            <a:r>
              <a:rPr lang="en" sz="1600" dirty="0" smtClean="0">
                <a:latin typeface="Palatino Linotype" pitchFamily="18" charset="0"/>
              </a:rPr>
              <a:t>classic surgical intervention</a:t>
            </a:r>
          </a:p>
          <a:p>
            <a:pPr>
              <a:lnSpc>
                <a:spcPct val="150000"/>
              </a:lnSpc>
              <a:buFont typeface="Arial" pitchFamily="34" charset="0"/>
              <a:buChar char="•"/>
            </a:pPr>
            <a:r>
              <a:rPr lang="en" sz="1600" dirty="0" smtClean="0">
                <a:latin typeface="Palatino Linotype" pitchFamily="18" charset="0"/>
              </a:rPr>
              <a:t>laparoscopic cholecystectomy</a:t>
            </a:r>
          </a:p>
          <a:p>
            <a:pPr>
              <a:lnSpc>
                <a:spcPct val="150000"/>
              </a:lnSpc>
            </a:pPr>
            <a:endParaRPr lang="sr-Cyrl-CS" sz="1600" dirty="0" smtClean="0">
              <a:latin typeface="Palatino Linotype" pitchFamily="18" charset="0"/>
            </a:endParaRPr>
          </a:p>
          <a:p>
            <a:pPr>
              <a:lnSpc>
                <a:spcPct val="150000"/>
              </a:lnSpc>
            </a:pPr>
            <a:endParaRPr lang="sr-Latn-CS" sz="1600" dirty="0" smtClean="0">
              <a:latin typeface="Palatino Linotype" pitchFamily="18" charset="0"/>
            </a:endParaRPr>
          </a:p>
          <a:p>
            <a:pPr>
              <a:lnSpc>
                <a:spcPct val="150000"/>
              </a:lnSpc>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Treatment of acute cholecystitis</a:t>
            </a:r>
          </a:p>
        </p:txBody>
      </p:sp>
    </p:spTree>
    <p:extLst>
      <p:ext uri="{BB962C8B-B14F-4D97-AF65-F5344CB8AC3E}">
        <p14:creationId xmlns="" xmlns:p14="http://schemas.microsoft.com/office/powerpoint/2010/main" val="23383010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429191"/>
            <a:ext cx="8305800" cy="5262979"/>
          </a:xfrm>
          <a:prstGeom prst="rect">
            <a:avLst/>
          </a:prstGeom>
          <a:noFill/>
        </p:spPr>
        <p:txBody>
          <a:bodyPr wrap="square" rtlCol="0">
            <a:spAutoFit/>
          </a:bodyPr>
          <a:lstStyle/>
          <a:p>
            <a:pPr>
              <a:lnSpc>
                <a:spcPct val="150000"/>
              </a:lnSpc>
            </a:pPr>
            <a:r>
              <a:rPr lang="en" sz="1600" b="1" smtClean="0">
                <a:latin typeface="Palatino Linotype" pitchFamily="18" charset="0"/>
              </a:rPr>
              <a:t>1 </a:t>
            </a:r>
            <a:r>
              <a:rPr lang="en" sz="1600" b="1" dirty="0" smtClean="0">
                <a:latin typeface="Palatino Linotype" pitchFamily="18" charset="0"/>
              </a:rPr>
              <a:t>. </a:t>
            </a:r>
            <a:r>
              <a:rPr lang="en" sz="1600" b="1" smtClean="0">
                <a:latin typeface="Palatino Linotype" pitchFamily="18" charset="0"/>
              </a:rPr>
              <a:t>Surgical treatment </a:t>
            </a:r>
            <a:r>
              <a:rPr lang="en" sz="1600" b="1" dirty="0" smtClean="0">
                <a:latin typeface="Palatino Linotype" pitchFamily="18" charset="0"/>
              </a:rPr>
              <a:t>- indications</a:t>
            </a:r>
            <a:endParaRPr lang="x-none" sz="1600" b="1" dirty="0" smtClean="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Symptomatic</a:t>
            </a:r>
            <a:r>
              <a:rPr lang="en" sz="1600" dirty="0" smtClean="0">
                <a:latin typeface="Palatino Linotype" pitchFamily="18" charset="0"/>
              </a:rPr>
              <a:t> </a:t>
            </a:r>
            <a:r>
              <a:rPr lang="en" sz="1600" dirty="0" err="1" smtClean="0">
                <a:latin typeface="Palatino Linotype" pitchFamily="18" charset="0"/>
              </a:rPr>
              <a:t>cholelithiasis </a:t>
            </a:r>
            <a:r>
              <a:rPr lang="en" sz="1600" dirty="0" smtClean="0">
                <a:latin typeface="Palatino Linotype" pitchFamily="18" charset="0"/>
              </a:rPr>
              <a:t>with complications and </a:t>
            </a:r>
            <a:r>
              <a:rPr lang="en" sz="1600" dirty="0" err="1" smtClean="0">
                <a:latin typeface="Palatino Linotype" pitchFamily="18" charset="0"/>
              </a:rPr>
              <a:t>choledocholithiasis</a:t>
            </a:r>
            <a:endParaRPr lang="x-none" sz="1600" dirty="0" smtClean="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Asymptomatxa </a:t>
            </a:r>
            <a:r>
              <a:rPr lang="en" sz="1600" dirty="0" smtClean="0">
                <a:latin typeface="Palatino Linotype" pitchFamily="18" charset="0"/>
              </a:rPr>
              <a:t>- conflicting views: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It is </a:t>
            </a:r>
            <a:r>
              <a:rPr lang="en" sz="1600" smtClean="0">
                <a:latin typeface="Palatino Linotype" pitchFamily="18" charset="0"/>
              </a:rPr>
              <a:t>important to note </a:t>
            </a:r>
            <a:r>
              <a:rPr lang="en" sz="1600" dirty="0" smtClean="0">
                <a:latin typeface="Palatino Linotype" pitchFamily="18" charset="0"/>
              </a:rPr>
              <a:t>that </a:t>
            </a:r>
            <a:r>
              <a:rPr lang="en" sz="1600" dirty="0" err="1" smtClean="0">
                <a:latin typeface="Palatino Linotype" pitchFamily="18" charset="0"/>
              </a:rPr>
              <a:t>asymptomatic patients </a:t>
            </a:r>
            <a:r>
              <a:rPr lang="en" sz="1600" dirty="0" smtClean="0">
                <a:latin typeface="Palatino Linotype" pitchFamily="18" charset="0"/>
              </a:rPr>
              <a:t>should be treated surgically only if there are risk factors </a:t>
            </a:r>
            <a:r>
              <a:rPr lang="en" sz="1600" smtClean="0">
                <a:latin typeface="Palatino Linotype" pitchFamily="18" charset="0"/>
              </a:rPr>
              <a:t>present </a:t>
            </a:r>
            <a:r>
              <a:rPr lang="en" sz="1600" dirty="0" smtClean="0">
                <a:latin typeface="Palatino Linotype" pitchFamily="18" charset="0"/>
              </a:rPr>
              <a:t>factors and complications (diabetics due to high morbidity and mortality in emergency operations due to septic complications)</a:t>
            </a:r>
          </a:p>
          <a:p>
            <a:pPr marL="285750" indent="-285750">
              <a:lnSpc>
                <a:spcPct val="150000"/>
              </a:lnSpc>
              <a:buFont typeface="Wingdings" pitchFamily="2" charset="2"/>
              <a:buChar char="§"/>
            </a:pPr>
            <a:r>
              <a:rPr lang="en" sz="1600" dirty="0" smtClean="0">
                <a:latin typeface="Palatino Linotype" pitchFamily="18" charset="0"/>
              </a:rPr>
              <a:t>s </a:t>
            </a:r>
            <a:r>
              <a:rPr lang="en" sz="1600" smtClean="0">
                <a:latin typeface="Palatino Linotype" pitchFamily="18" charset="0"/>
              </a:rPr>
              <a:t>matra </a:t>
            </a:r>
            <a:r>
              <a:rPr lang="en" sz="1600" dirty="0" smtClean="0">
                <a:latin typeface="Palatino Linotype" pitchFamily="18" charset="0"/>
              </a:rPr>
              <a:t>se da </a:t>
            </a:r>
            <a:r>
              <a:rPr lang="en" sz="1600" dirty="0" err="1" smtClean="0">
                <a:latin typeface="Palatino Linotype" pitchFamily="18" charset="0"/>
              </a:rPr>
              <a:t>prophylactic</a:t>
            </a:r>
            <a:r>
              <a:rPr lang="en" sz="1600" dirty="0" smtClean="0">
                <a:latin typeface="Palatino Linotype" pitchFamily="18" charset="0"/>
              </a:rPr>
              <a:t> </a:t>
            </a:r>
            <a:r>
              <a:rPr lang="en" sz="1600" dirty="0" err="1" smtClean="0">
                <a:latin typeface="Palatino Linotype" pitchFamily="18" charset="0"/>
              </a:rPr>
              <a:t>cholecystectomy </a:t>
            </a:r>
            <a:r>
              <a:rPr lang="en" sz="1600" dirty="0" smtClean="0">
                <a:latin typeface="Palatino Linotype" pitchFamily="18" charset="0"/>
              </a:rPr>
              <a:t>in </a:t>
            </a:r>
            <a:r>
              <a:rPr lang="en" sz="1600" dirty="0" err="1" smtClean="0">
                <a:latin typeface="Palatino Linotype" pitchFamily="18" charset="0"/>
              </a:rPr>
              <a:t>asymptomatic </a:t>
            </a:r>
            <a:r>
              <a:rPr lang="en" sz="1600" dirty="0" smtClean="0">
                <a:latin typeface="Palatino Linotype" pitchFamily="18" charset="0"/>
              </a:rPr>
              <a:t>diabetics is </a:t>
            </a:r>
            <a:r>
              <a:rPr lang="en" sz="1600" dirty="0" err="1" smtClean="0">
                <a:latin typeface="Palatino Linotype" pitchFamily="18" charset="0"/>
              </a:rPr>
              <a:t>indicated </a:t>
            </a:r>
            <a:r>
              <a:rPr lang="en" sz="1600" dirty="0" smtClean="0">
                <a:latin typeface="Palatino Linotype" pitchFamily="18" charset="0"/>
              </a:rPr>
              <a:t>only in cases of the presence of additional risk factors such as obesity, </a:t>
            </a:r>
            <a:r>
              <a:rPr lang="en" sz="1600" dirty="0" err="1" smtClean="0">
                <a:latin typeface="Palatino Linotype" pitchFamily="18" charset="0"/>
              </a:rPr>
              <a:t>hyperlipidemia </a:t>
            </a:r>
            <a:r>
              <a:rPr lang="en" sz="1600" dirty="0" smtClean="0">
                <a:latin typeface="Palatino Linotype" pitchFamily="18" charset="0"/>
              </a:rPr>
              <a:t>, </a:t>
            </a:r>
            <a:r>
              <a:rPr lang="en" sz="1600" dirty="0" err="1" smtClean="0">
                <a:latin typeface="Palatino Linotype" pitchFamily="18" charset="0"/>
              </a:rPr>
              <a:t>cardiovascular </a:t>
            </a:r>
            <a:r>
              <a:rPr lang="en" sz="1600" dirty="0" smtClean="0">
                <a:latin typeface="Palatino Linotype" pitchFamily="18" charset="0"/>
              </a:rPr>
              <a:t>disease and </a:t>
            </a:r>
            <a:r>
              <a:rPr lang="en" sz="1600" dirty="0" err="1" smtClean="0">
                <a:latin typeface="Palatino Linotype" pitchFamily="18" charset="0"/>
              </a:rPr>
              <a:t>renal</a:t>
            </a:r>
            <a:r>
              <a:rPr lang="en" sz="1600" dirty="0" smtClean="0">
                <a:latin typeface="Palatino Linotype" pitchFamily="18" charset="0"/>
              </a:rPr>
              <a:t> </a:t>
            </a:r>
            <a:r>
              <a:rPr lang="en" sz="1600" dirty="0" err="1" smtClean="0">
                <a:latin typeface="Palatino Linotype" pitchFamily="18" charset="0"/>
              </a:rPr>
              <a:t>insufficiency </a:t>
            </a:r>
            <a:r>
              <a:rPr lang="en" sz="1600" dirty="0" smtClean="0">
                <a:latin typeface="Palatino Linotype" pitchFamily="18" charset="0"/>
              </a:rPr>
              <a:t>, as well as in morbid obesity</a:t>
            </a:r>
          </a:p>
          <a:p>
            <a:pPr marL="285750" indent="-285750">
              <a:lnSpc>
                <a:spcPct val="150000"/>
              </a:lnSpc>
              <a:buFont typeface="Wingdings" pitchFamily="2" charset="2"/>
              <a:buChar char="§"/>
            </a:pPr>
            <a:r>
              <a:rPr lang="en" sz="1600" dirty="0" err="1" smtClean="0">
                <a:latin typeface="Palatino Linotype" pitchFamily="18" charset="0"/>
              </a:rPr>
              <a:t>prophylactic cholecystectomy </a:t>
            </a:r>
            <a:r>
              <a:rPr lang="en" sz="1600" smtClean="0">
                <a:latin typeface="Palatino Linotype" pitchFamily="18" charset="0"/>
              </a:rPr>
              <a:t>is also </a:t>
            </a:r>
            <a:r>
              <a:rPr lang="en" sz="1600" dirty="0" smtClean="0">
                <a:latin typeface="Palatino Linotype" pitchFamily="18" charset="0"/>
              </a:rPr>
              <a:t>indicated in the presence of a porcelain gallbladder ( </a:t>
            </a:r>
            <a:r>
              <a:rPr lang="en" sz="1600" dirty="0" err="1" smtClean="0">
                <a:latin typeface="Palatino Linotype" pitchFamily="18" charset="0"/>
              </a:rPr>
              <a:t>calcification </a:t>
            </a:r>
            <a:r>
              <a:rPr lang="en" sz="1600" dirty="0" smtClean="0">
                <a:latin typeface="Palatino Linotype" pitchFamily="18" charset="0"/>
              </a:rPr>
              <a:t>in the wall) due to the risk of </a:t>
            </a:r>
            <a:r>
              <a:rPr lang="en" sz="1600" dirty="0" err="1" smtClean="0">
                <a:latin typeface="Palatino Linotype" pitchFamily="18" charset="0"/>
              </a:rPr>
              <a:t>cancer , in the case of </a:t>
            </a:r>
            <a:r>
              <a:rPr lang="en" sz="1600" dirty="0" smtClean="0">
                <a:latin typeface="Palatino Linotype" pitchFamily="18" charset="0"/>
              </a:rPr>
              <a:t>stones larger than 2.5 cm, </a:t>
            </a:r>
            <a:r>
              <a:rPr lang="en" sz="1600" dirty="0" err="1" smtClean="0">
                <a:latin typeface="Palatino Linotype" pitchFamily="18" charset="0"/>
              </a:rPr>
              <a:t>adenomyomatosis </a:t>
            </a:r>
            <a:r>
              <a:rPr lang="en" sz="1600" dirty="0" smtClean="0">
                <a:latin typeface="Palatino Linotype" pitchFamily="18" charset="0"/>
              </a:rPr>
              <a:t>with </a:t>
            </a:r>
            <a:r>
              <a:rPr lang="en" sz="1600" dirty="0" err="1" smtClean="0">
                <a:latin typeface="Palatino Linotype" pitchFamily="18" charset="0"/>
              </a:rPr>
              <a:t>calculus</a:t>
            </a:r>
            <a:endParaRPr lang="x-none" sz="1600" dirty="0" smtClean="0">
              <a:latin typeface="Palatino Linotype" pitchFamily="18" charset="0"/>
            </a:endParaRPr>
          </a:p>
          <a:p>
            <a:pPr>
              <a:lnSpc>
                <a:spcPct val="150000"/>
              </a:lnSpc>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Cholecystitis - Therapy</a:t>
            </a:r>
          </a:p>
        </p:txBody>
      </p:sp>
    </p:spTree>
    <p:extLst>
      <p:ext uri="{BB962C8B-B14F-4D97-AF65-F5344CB8AC3E}">
        <p14:creationId xmlns="" xmlns:p14="http://schemas.microsoft.com/office/powerpoint/2010/main" val="42080995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458200" cy="3747949"/>
          </a:xfrm>
          <a:prstGeom prst="rect">
            <a:avLst/>
          </a:prstGeom>
          <a:noFill/>
        </p:spPr>
        <p:txBody>
          <a:bodyPr wrap="square" rtlCol="0">
            <a:spAutoFit/>
          </a:bodyPr>
          <a:lstStyle/>
          <a:p>
            <a:pPr>
              <a:lnSpc>
                <a:spcPct val="150000"/>
              </a:lnSpc>
            </a:pPr>
            <a:r>
              <a:rPr lang="en" sz="1600" b="1" dirty="0" smtClean="0">
                <a:latin typeface="Palatino Linotype" pitchFamily="18" charset="0"/>
              </a:rPr>
              <a:t>2. Endoscopic therapy (choledocholithiasis and stricture)</a:t>
            </a:r>
          </a:p>
          <a:p>
            <a:pPr>
              <a:lnSpc>
                <a:spcPct val="150000"/>
              </a:lnSpc>
            </a:pPr>
            <a:r>
              <a:rPr lang="en" sz="1600" b="1" dirty="0" err="1" smtClean="0">
                <a:latin typeface="Palatino Linotype" pitchFamily="18" charset="0"/>
              </a:rPr>
              <a:t>Endoscopic</a:t>
            </a:r>
            <a:r>
              <a:rPr lang="en" sz="1600" b="1" dirty="0" smtClean="0">
                <a:latin typeface="Palatino Linotype" pitchFamily="18" charset="0"/>
              </a:rPr>
              <a:t> </a:t>
            </a:r>
            <a:r>
              <a:rPr lang="en" sz="1600" b="1" dirty="0" err="1" smtClean="0">
                <a:latin typeface="Palatino Linotype" pitchFamily="18" charset="0"/>
              </a:rPr>
              <a:t>sphincterotomy</a:t>
            </a:r>
            <a:endParaRPr lang="x-none" sz="1600" b="1" dirty="0" smtClean="0">
              <a:latin typeface="Palatino Linotype" pitchFamily="18" charset="0"/>
            </a:endParaRPr>
          </a:p>
          <a:p>
            <a:pPr marL="285750" indent="-285750">
              <a:lnSpc>
                <a:spcPct val="150000"/>
              </a:lnSpc>
              <a:buFont typeface="Wingdings" pitchFamily="2" charset="2"/>
              <a:buChar char="Ø"/>
            </a:pPr>
            <a:r>
              <a:rPr lang="en" sz="1600" dirty="0" smtClean="0">
                <a:latin typeface="Palatino Linotype" pitchFamily="18" charset="0"/>
              </a:rPr>
              <a:t>Complications - </a:t>
            </a:r>
            <a:r>
              <a:rPr lang="en" sz="1600" dirty="0" err="1" smtClean="0">
                <a:latin typeface="Palatino Linotype" pitchFamily="18" charset="0"/>
              </a:rPr>
              <a:t>cholangitis </a:t>
            </a:r>
            <a:r>
              <a:rPr lang="en" sz="1600" dirty="0" smtClean="0">
                <a:latin typeface="Palatino Linotype" pitchFamily="18" charset="0"/>
              </a:rPr>
              <a:t>, acute </a:t>
            </a:r>
            <a:r>
              <a:rPr lang="en" sz="1600" dirty="0" err="1" smtClean="0">
                <a:latin typeface="Palatino Linotype" pitchFamily="18" charset="0"/>
              </a:rPr>
              <a:t>cholecystitis </a:t>
            </a:r>
            <a:r>
              <a:rPr lang="en" sz="1600" dirty="0" smtClean="0">
                <a:latin typeface="Palatino Linotype" pitchFamily="18" charset="0"/>
              </a:rPr>
              <a:t>, bleeding, perforation </a:t>
            </a:r>
            <a:r>
              <a:rPr lang="en" sz="1600" dirty="0" err="1" smtClean="0">
                <a:latin typeface="Palatino Linotype" pitchFamily="18" charset="0"/>
              </a:rPr>
              <a:t>of the duodenum</a:t>
            </a:r>
            <a:endParaRPr lang="x-none" sz="1600" dirty="0" smtClean="0">
              <a:latin typeface="Palatino Linotype" pitchFamily="18" charset="0"/>
            </a:endParaRPr>
          </a:p>
          <a:p>
            <a:pPr marL="285750" indent="-285750">
              <a:lnSpc>
                <a:spcPct val="150000"/>
              </a:lnSpc>
              <a:buFont typeface="Wingdings" pitchFamily="2" charset="2"/>
              <a:buChar char="Ø"/>
            </a:pPr>
            <a:r>
              <a:rPr lang="en" sz="1600" dirty="0" err="1" smtClean="0">
                <a:latin typeface="Palatino Linotype" pitchFamily="18" charset="0"/>
              </a:rPr>
              <a:t>Stones </a:t>
            </a:r>
            <a:r>
              <a:rPr lang="en" sz="1600" dirty="0" smtClean="0">
                <a:latin typeface="Palatino Linotype" pitchFamily="18" charset="0"/>
              </a:rPr>
              <a:t>usually pass spontaneously with a rush of bile after </a:t>
            </a:r>
            <a:r>
              <a:rPr lang="en" sz="1600" dirty="0" err="1" smtClean="0">
                <a:latin typeface="Palatino Linotype" pitchFamily="18" charset="0"/>
              </a:rPr>
              <a:t>sphincterotomy </a:t>
            </a:r>
            <a:r>
              <a:rPr lang="en" sz="1600" dirty="0" smtClean="0">
                <a:latin typeface="Palatino Linotype" pitchFamily="18" charset="0"/>
              </a:rPr>
              <a:t>or can be extracted with a balloon</a:t>
            </a:r>
          </a:p>
          <a:p>
            <a:pPr marL="285750" indent="-285750">
              <a:lnSpc>
                <a:spcPct val="150000"/>
              </a:lnSpc>
              <a:buFont typeface="Wingdings" pitchFamily="2" charset="2"/>
              <a:buChar char="Ø"/>
            </a:pPr>
            <a:r>
              <a:rPr lang="en" sz="1600" dirty="0" smtClean="0">
                <a:latin typeface="Palatino Linotype" pitchFamily="18" charset="0"/>
              </a:rPr>
              <a:t>Larger </a:t>
            </a:r>
            <a:r>
              <a:rPr lang="en" sz="1600" dirty="0" err="1" smtClean="0">
                <a:latin typeface="Palatino Linotype" pitchFamily="18" charset="0"/>
              </a:rPr>
              <a:t>stones </a:t>
            </a:r>
            <a:r>
              <a:rPr lang="en" sz="1600" dirty="0" smtClean="0">
                <a:latin typeface="Palatino Linotype" pitchFamily="18" charset="0"/>
              </a:rPr>
              <a:t>must be broken into smaller </a:t>
            </a:r>
            <a:r>
              <a:rPr lang="en" sz="1600" dirty="0" err="1" smtClean="0">
                <a:latin typeface="Palatino Linotype" pitchFamily="18" charset="0"/>
              </a:rPr>
              <a:t>segments </a:t>
            </a:r>
            <a:r>
              <a:rPr lang="en" sz="1600" dirty="0" smtClean="0">
                <a:latin typeface="Palatino Linotype" pitchFamily="18" charset="0"/>
              </a:rPr>
              <a:t>before extraction with a mechanical </a:t>
            </a:r>
            <a:r>
              <a:rPr lang="en" sz="1600" dirty="0" err="1" smtClean="0">
                <a:latin typeface="Palatino Linotype" pitchFamily="18" charset="0"/>
              </a:rPr>
              <a:t>lithotripsor</a:t>
            </a:r>
            <a:endParaRPr lang="x-none" sz="1600" dirty="0" smtClean="0">
              <a:latin typeface="Palatino Linotype" pitchFamily="18" charset="0"/>
            </a:endParaRPr>
          </a:p>
          <a:p>
            <a:pPr marL="285750" indent="-285750">
              <a:lnSpc>
                <a:spcPct val="150000"/>
              </a:lnSpc>
              <a:buFont typeface="Wingdings" pitchFamily="2" charset="2"/>
              <a:buChar char="Ø"/>
            </a:pPr>
            <a:r>
              <a:rPr lang="en" sz="1600" dirty="0" err="1" smtClean="0">
                <a:latin typeface="Palatino Linotype" pitchFamily="18" charset="0"/>
              </a:rPr>
              <a:t>Endoscopic </a:t>
            </a:r>
            <a:r>
              <a:rPr lang="en" sz="1600" dirty="0" smtClean="0">
                <a:latin typeface="Palatino Linotype" pitchFamily="18" charset="0"/>
              </a:rPr>
              <a:t>therapy </a:t>
            </a:r>
            <a:r>
              <a:rPr lang="en" sz="1600" dirty="0" err="1" smtClean="0">
                <a:latin typeface="Palatino Linotype" pitchFamily="18" charset="0"/>
              </a:rPr>
              <a:t>of postoperative</a:t>
            </a:r>
            <a:r>
              <a:rPr lang="en" sz="1600" dirty="0" smtClean="0">
                <a:latin typeface="Palatino Linotype" pitchFamily="18" charset="0"/>
              </a:rPr>
              <a:t> </a:t>
            </a:r>
            <a:r>
              <a:rPr lang="en" sz="1600" dirty="0" err="1" smtClean="0">
                <a:latin typeface="Palatino Linotype" pitchFamily="18" charset="0"/>
              </a:rPr>
              <a:t>stricture </a:t>
            </a:r>
            <a:r>
              <a:rPr lang="en" sz="1600" dirty="0" smtClean="0">
                <a:latin typeface="Palatino Linotype" pitchFamily="18" charset="0"/>
              </a:rPr>
              <a:t>is </a:t>
            </a:r>
            <a:r>
              <a:rPr lang="en" sz="1600" dirty="0" err="1" smtClean="0">
                <a:latin typeface="Palatino Linotype" pitchFamily="18" charset="0"/>
              </a:rPr>
              <a:t>indicated </a:t>
            </a:r>
            <a:r>
              <a:rPr lang="en" sz="1600" dirty="0" smtClean="0">
                <a:latin typeface="Palatino Linotype" pitchFamily="18" charset="0"/>
              </a:rPr>
              <a:t>in patients with a high surgical risk</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Cholecystitis - Therapy</a:t>
            </a:r>
          </a:p>
        </p:txBody>
      </p:sp>
    </p:spTree>
    <p:extLst>
      <p:ext uri="{BB962C8B-B14F-4D97-AF65-F5344CB8AC3E}">
        <p14:creationId xmlns="" xmlns:p14="http://schemas.microsoft.com/office/powerpoint/2010/main" val="4213429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305800" cy="5225277"/>
          </a:xfrm>
          <a:prstGeom prst="rect">
            <a:avLst/>
          </a:prstGeom>
          <a:noFill/>
        </p:spPr>
        <p:txBody>
          <a:bodyPr wrap="square" rtlCol="0">
            <a:spAutoFit/>
          </a:bodyPr>
          <a:lstStyle/>
          <a:p>
            <a:pPr>
              <a:lnSpc>
                <a:spcPct val="150000"/>
              </a:lnSpc>
            </a:pPr>
            <a:r>
              <a:rPr lang="en" sz="1600" b="1" dirty="0" smtClean="0">
                <a:latin typeface="Palatino Linotype" pitchFamily="18" charset="0"/>
              </a:rPr>
              <a:t>3. Melting </a:t>
            </a:r>
            <a:r>
              <a:rPr lang="en" sz="1600" b="1" smtClean="0">
                <a:latin typeface="Palatino Linotype" pitchFamily="18" charset="0"/>
              </a:rPr>
              <a:t>of gallstones</a:t>
            </a:r>
            <a:endParaRPr lang="x-none" sz="1600" b="1" dirty="0" smtClean="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Cholesterol</a:t>
            </a:r>
            <a:r>
              <a:rPr lang="en" sz="1600" dirty="0" smtClean="0">
                <a:latin typeface="Palatino Linotype" pitchFamily="18" charset="0"/>
              </a:rPr>
              <a:t> </a:t>
            </a:r>
            <a:r>
              <a:rPr lang="en" sz="1600" dirty="0" err="1" smtClean="0">
                <a:latin typeface="Palatino Linotype" pitchFamily="18" charset="0"/>
              </a:rPr>
              <a:t>stones </a:t>
            </a:r>
            <a:r>
              <a:rPr lang="en" sz="1600" dirty="0" smtClean="0">
                <a:latin typeface="Palatino Linotype" pitchFamily="18" charset="0"/>
              </a:rPr>
              <a:t>, with </a:t>
            </a:r>
            <a:r>
              <a:rPr lang="en" sz="1600" dirty="0" err="1" smtClean="0">
                <a:latin typeface="Palatino Linotype" pitchFamily="18" charset="0"/>
              </a:rPr>
              <a:t>oral </a:t>
            </a:r>
            <a:r>
              <a:rPr lang="en" sz="1600" dirty="0" smtClean="0">
                <a:latin typeface="Palatino Linotype" pitchFamily="18" charset="0"/>
              </a:rPr>
              <a:t>therapy </a:t>
            </a:r>
            <a:r>
              <a:rPr lang="en" sz="1600" dirty="0" err="1" smtClean="0">
                <a:latin typeface="Palatino Linotype" pitchFamily="18" charset="0"/>
              </a:rPr>
              <a:t>with chenodeoxycholic </a:t>
            </a:r>
            <a:r>
              <a:rPr lang="en" sz="1600" dirty="0" smtClean="0">
                <a:latin typeface="Palatino Linotype" pitchFamily="18" charset="0"/>
              </a:rPr>
              <a:t>acid and its </a:t>
            </a:r>
            <a:r>
              <a:rPr lang="en" sz="1600" dirty="0" err="1" smtClean="0">
                <a:latin typeface="Palatino Linotype" pitchFamily="18" charset="0"/>
              </a:rPr>
              <a:t>epimer</a:t>
            </a:r>
            <a:r>
              <a:rPr lang="en" sz="1600" dirty="0" smtClean="0">
                <a:latin typeface="Palatino Linotype" pitchFamily="18" charset="0"/>
              </a:rPr>
              <a:t> </a:t>
            </a:r>
            <a:r>
              <a:rPr lang="en" sz="1600" dirty="0" err="1" smtClean="0">
                <a:latin typeface="Palatino Linotype" pitchFamily="18" charset="0"/>
              </a:rPr>
              <a:t>ursodeoxycholic </a:t>
            </a:r>
            <a:r>
              <a:rPr lang="en" sz="1600" dirty="0" smtClean="0">
                <a:latin typeface="Palatino Linotype" pitchFamily="18" charset="0"/>
              </a:rPr>
              <a:t>acid</a:t>
            </a:r>
          </a:p>
          <a:p>
            <a:pPr marL="285750" indent="-285750">
              <a:lnSpc>
                <a:spcPct val="150000"/>
              </a:lnSpc>
              <a:buFont typeface="Wingdings" pitchFamily="2" charset="2"/>
              <a:buChar char="§"/>
            </a:pPr>
            <a:r>
              <a:rPr lang="en" sz="1600" dirty="0" err="1" smtClean="0">
                <a:latin typeface="Palatino Linotype" pitchFamily="18" charset="0"/>
              </a:rPr>
              <a:t>Biliary </a:t>
            </a:r>
            <a:r>
              <a:rPr lang="en" sz="1600" dirty="0" smtClean="0">
                <a:latin typeface="Palatino Linotype" pitchFamily="18" charset="0"/>
              </a:rPr>
              <a:t>secretion of these acids favorably changes the </a:t>
            </a:r>
            <a:r>
              <a:rPr lang="en" sz="1600" dirty="0" err="1" smtClean="0">
                <a:latin typeface="Palatino Linotype" pitchFamily="18" charset="0"/>
              </a:rPr>
              <a:t>lithogenic </a:t>
            </a:r>
            <a:r>
              <a:rPr lang="en" sz="1600" dirty="0" smtClean="0">
                <a:latin typeface="Palatino Linotype" pitchFamily="18" charset="0"/>
              </a:rPr>
              <a:t>index of bile</a:t>
            </a:r>
          </a:p>
          <a:p>
            <a:pPr marL="285750" indent="-285750">
              <a:lnSpc>
                <a:spcPct val="150000"/>
              </a:lnSpc>
              <a:buFont typeface="Wingdings" pitchFamily="2" charset="2"/>
              <a:buChar char="§"/>
            </a:pPr>
            <a:r>
              <a:rPr lang="en" sz="1600" dirty="0" smtClean="0">
                <a:latin typeface="Palatino Linotype" pitchFamily="18" charset="0"/>
              </a:rPr>
              <a:t>Ineffective application in </a:t>
            </a:r>
            <a:r>
              <a:rPr lang="en" sz="1600" dirty="0" err="1" smtClean="0">
                <a:latin typeface="Palatino Linotype" pitchFamily="18" charset="0"/>
              </a:rPr>
              <a:t>calcified</a:t>
            </a:r>
            <a:r>
              <a:rPr lang="en" sz="1600" dirty="0" smtClean="0">
                <a:latin typeface="Palatino Linotype" pitchFamily="18" charset="0"/>
              </a:rPr>
              <a:t> </a:t>
            </a:r>
            <a:r>
              <a:rPr lang="en" sz="1600" dirty="0" err="1" smtClean="0">
                <a:latin typeface="Palatino Linotype" pitchFamily="18" charset="0"/>
              </a:rPr>
              <a:t>stones </a:t>
            </a:r>
            <a:r>
              <a:rPr lang="en" sz="1600" dirty="0" smtClean="0">
                <a:latin typeface="Palatino Linotype" pitchFamily="18" charset="0"/>
              </a:rPr>
              <a:t>and </a:t>
            </a:r>
            <a:r>
              <a:rPr lang="en" sz="1600" dirty="0" err="1" smtClean="0">
                <a:latin typeface="Palatino Linotype" pitchFamily="18" charset="0"/>
              </a:rPr>
              <a:t>stones with </a:t>
            </a:r>
            <a:r>
              <a:rPr lang="en" sz="1600" dirty="0" smtClean="0">
                <a:latin typeface="Palatino Linotype" pitchFamily="18" charset="0"/>
              </a:rPr>
              <a:t>a diameter greater than 1.5 cm</a:t>
            </a:r>
          </a:p>
          <a:p>
            <a:pPr>
              <a:lnSpc>
                <a:spcPct val="150000"/>
              </a:lnSpc>
            </a:pPr>
            <a:endParaRPr lang="x-none" sz="1600" dirty="0">
              <a:latin typeface="Palatino Linotype" pitchFamily="18" charset="0"/>
            </a:endParaRPr>
          </a:p>
          <a:p>
            <a:pPr>
              <a:lnSpc>
                <a:spcPct val="150000"/>
              </a:lnSpc>
            </a:pPr>
            <a:r>
              <a:rPr lang="en" sz="1600" b="1" dirty="0" smtClean="0">
                <a:latin typeface="Palatino Linotype" pitchFamily="18" charset="0"/>
              </a:rPr>
              <a:t>Indications </a:t>
            </a:r>
            <a:r>
              <a:rPr lang="en" sz="1600" b="1" smtClean="0">
                <a:latin typeface="Palatino Linotype" pitchFamily="18" charset="0"/>
              </a:rPr>
              <a:t>:</a:t>
            </a:r>
            <a:endParaRPr lang="x-none" sz="1600" b="1"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Mild and rare </a:t>
            </a:r>
            <a:r>
              <a:rPr lang="en" sz="1600" dirty="0" err="1" smtClean="0">
                <a:latin typeface="Palatino Linotype" pitchFamily="18" charset="0"/>
              </a:rPr>
              <a:t>biliary </a:t>
            </a:r>
            <a:r>
              <a:rPr lang="en" sz="1600" dirty="0" smtClean="0">
                <a:latin typeface="Palatino Linotype" pitchFamily="18" charset="0"/>
              </a:rPr>
              <a:t>colic</a:t>
            </a:r>
          </a:p>
          <a:p>
            <a:pPr marL="285750" indent="-285750">
              <a:lnSpc>
                <a:spcPct val="150000"/>
              </a:lnSpc>
              <a:buFont typeface="Wingdings" pitchFamily="2" charset="2"/>
              <a:buChar char="§"/>
            </a:pPr>
            <a:r>
              <a:rPr lang="en" sz="1600" dirty="0" smtClean="0">
                <a:latin typeface="Palatino Linotype" pitchFamily="18" charset="0"/>
              </a:rPr>
              <a:t>No complications</a:t>
            </a:r>
          </a:p>
          <a:p>
            <a:pPr marL="285750" indent="-285750">
              <a:lnSpc>
                <a:spcPct val="150000"/>
              </a:lnSpc>
              <a:buFont typeface="Wingdings" pitchFamily="2" charset="2"/>
              <a:buChar char="§"/>
            </a:pPr>
            <a:r>
              <a:rPr lang="en" sz="1600" dirty="0" smtClean="0">
                <a:latin typeface="Palatino Linotype" pitchFamily="18" charset="0"/>
              </a:rPr>
              <a:t>Patency of the cystic duct </a:t>
            </a:r>
            <a:r>
              <a:rPr lang="en" sz="1600" dirty="0" err="1" smtClean="0">
                <a:latin typeface="Palatino Linotype" pitchFamily="18" charset="0"/>
              </a:rPr>
              <a:t>must </a:t>
            </a:r>
            <a:r>
              <a:rPr lang="en" sz="1600" dirty="0" smtClean="0">
                <a:latin typeface="Palatino Linotype" pitchFamily="18" charset="0"/>
              </a:rPr>
              <a:t>be confirmed</a:t>
            </a:r>
          </a:p>
          <a:p>
            <a:pPr marL="285750" indent="-285750">
              <a:lnSpc>
                <a:spcPct val="150000"/>
              </a:lnSpc>
              <a:buFont typeface="Wingdings" pitchFamily="2" charset="2"/>
              <a:buChar char="§"/>
            </a:pPr>
            <a:r>
              <a:rPr lang="en" sz="1600" dirty="0" smtClean="0">
                <a:latin typeface="Palatino Linotype" pitchFamily="18" charset="0"/>
              </a:rPr>
              <a:t>Diameter </a:t>
            </a:r>
            <a:r>
              <a:rPr lang="en" sz="1600" smtClean="0">
                <a:latin typeface="Palatino Linotype" pitchFamily="18" charset="0"/>
              </a:rPr>
              <a:t>less </a:t>
            </a:r>
            <a:r>
              <a:rPr lang="en" sz="1600" dirty="0" smtClean="0">
                <a:latin typeface="Palatino Linotype" pitchFamily="18" charset="0"/>
              </a:rPr>
              <a:t>than 5 mm</a:t>
            </a:r>
          </a:p>
          <a:p>
            <a:pPr marL="285750" indent="-285750">
              <a:lnSpc>
                <a:spcPct val="150000"/>
              </a:lnSpc>
              <a:buFont typeface="Wingdings" pitchFamily="2" charset="2"/>
              <a:buChar char="§"/>
            </a:pPr>
            <a:r>
              <a:rPr lang="en" sz="1600" dirty="0" smtClean="0">
                <a:latin typeface="Palatino Linotype" pitchFamily="18" charset="0"/>
              </a:rPr>
              <a:t>They </a:t>
            </a:r>
            <a:r>
              <a:rPr lang="en" sz="1600" smtClean="0">
                <a:latin typeface="Palatino Linotype" pitchFamily="18" charset="0"/>
              </a:rPr>
              <a:t>occupy </a:t>
            </a:r>
            <a:r>
              <a:rPr lang="en" sz="1600" dirty="0" smtClean="0">
                <a:latin typeface="Palatino Linotype" pitchFamily="18" charset="0"/>
              </a:rPr>
              <a:t>less than half of the gallbladder</a:t>
            </a:r>
          </a:p>
          <a:p>
            <a:pPr>
              <a:lnSpc>
                <a:spcPct val="150000"/>
              </a:lnSpc>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Cholecystitis - Therapy</a:t>
            </a:r>
          </a:p>
        </p:txBody>
      </p:sp>
    </p:spTree>
    <p:extLst>
      <p:ext uri="{BB962C8B-B14F-4D97-AF65-F5344CB8AC3E}">
        <p14:creationId xmlns="" xmlns:p14="http://schemas.microsoft.com/office/powerpoint/2010/main" val="22732673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1" y="457200"/>
            <a:ext cx="8991600" cy="3785652"/>
          </a:xfrm>
          <a:prstGeom prst="rect">
            <a:avLst/>
          </a:prstGeom>
          <a:noFill/>
        </p:spPr>
        <p:txBody>
          <a:bodyPr wrap="square" rtlCol="0">
            <a:spAutoFit/>
          </a:bodyPr>
          <a:lstStyle/>
          <a:p>
            <a:pPr marL="285750" indent="-285750">
              <a:lnSpc>
                <a:spcPct val="150000"/>
              </a:lnSpc>
              <a:buFont typeface="Wingdings" pitchFamily="2" charset="2"/>
              <a:buChar char="§"/>
            </a:pPr>
            <a:r>
              <a:rPr lang="en" sz="1600" b="1" dirty="0" smtClean="0">
                <a:latin typeface="Palatino Linotype" pitchFamily="18" charset="0"/>
              </a:rPr>
              <a:t>Medicines</a:t>
            </a:r>
            <a:r>
              <a:rPr lang="en" sz="1600" dirty="0" smtClean="0">
                <a:latin typeface="Palatino Linotype" pitchFamily="18" charset="0"/>
              </a:rPr>
              <a:t> </a:t>
            </a:r>
            <a:r>
              <a:rPr lang="x-none" sz="1600" dirty="0" smtClean="0">
                <a:latin typeface="Palatino Linotype" pitchFamily="18" charset="0"/>
              </a:rPr>
              <a:t/>
            </a:r>
            <a:br>
              <a:rPr lang="x-none" sz="1600" dirty="0" smtClean="0">
                <a:latin typeface="Palatino Linotype" pitchFamily="18" charset="0"/>
              </a:rPr>
            </a:br>
            <a:r>
              <a:rPr lang="en" sz="1600" dirty="0" err="1" smtClean="0">
                <a:latin typeface="Palatino Linotype" pitchFamily="18" charset="0"/>
              </a:rPr>
              <a:t>Chenodeoxycholic </a:t>
            </a:r>
            <a:r>
              <a:rPr lang="en" sz="1600" dirty="0" smtClean="0">
                <a:latin typeface="Palatino Linotype" pitchFamily="18" charset="0"/>
              </a:rPr>
              <a:t>acid is not used as </a:t>
            </a:r>
            <a:r>
              <a:rPr lang="en" sz="1600" dirty="0" err="1" smtClean="0">
                <a:latin typeface="Palatino Linotype" pitchFamily="18" charset="0"/>
              </a:rPr>
              <a:t>monotherapy today </a:t>
            </a:r>
            <a:r>
              <a:rPr lang="en" sz="1600" dirty="0" smtClean="0">
                <a:latin typeface="Palatino Linotype" pitchFamily="18" charset="0"/>
              </a:rPr>
              <a:t>due to the extreme </a:t>
            </a:r>
            <a:r>
              <a:rPr lang="en" sz="1600" dirty="0" err="1" smtClean="0">
                <a:latin typeface="Palatino Linotype" pitchFamily="18" charset="0"/>
              </a:rPr>
              <a:t>hepatotoxicity </a:t>
            </a:r>
            <a:r>
              <a:rPr lang="en" sz="1600" dirty="0" smtClean="0">
                <a:latin typeface="Palatino Linotype" pitchFamily="18" charset="0"/>
              </a:rPr>
              <a:t>of both the acid itself and its </a:t>
            </a:r>
            <a:r>
              <a:rPr lang="en" sz="1600" dirty="0" err="1" smtClean="0">
                <a:latin typeface="Palatino Linotype" pitchFamily="18" charset="0"/>
              </a:rPr>
              <a:t>metabolite </a:t>
            </a:r>
            <a:r>
              <a:rPr lang="en" sz="1600" dirty="0" smtClean="0">
                <a:latin typeface="Palatino Linotype" pitchFamily="18" charset="0"/>
              </a:rPr>
              <a:t>, </a:t>
            </a:r>
            <a:r>
              <a:rPr lang="en" sz="1600" dirty="0" err="1" smtClean="0">
                <a:latin typeface="Palatino Linotype" pitchFamily="18" charset="0"/>
              </a:rPr>
              <a:t>lithocholic </a:t>
            </a:r>
            <a:r>
              <a:rPr lang="en" sz="1600" dirty="0" smtClean="0">
                <a:latin typeface="Palatino Linotype" pitchFamily="18" charset="0"/>
              </a:rPr>
              <a:t>acid.</a:t>
            </a:r>
          </a:p>
          <a:p>
            <a:pPr marL="285750" indent="-285750">
              <a:lnSpc>
                <a:spcPct val="150000"/>
              </a:lnSpc>
              <a:buFont typeface="Wingdings" pitchFamily="2" charset="2"/>
              <a:buChar char="§"/>
            </a:pPr>
            <a:r>
              <a:rPr lang="en" sz="1600" dirty="0" err="1" smtClean="0">
                <a:latin typeface="Palatino Linotype" pitchFamily="18" charset="0"/>
              </a:rPr>
              <a:t>Ursodeoxycholic </a:t>
            </a:r>
            <a:r>
              <a:rPr lang="en" sz="1600" dirty="0" smtClean="0">
                <a:latin typeface="Palatino Linotype" pitchFamily="18" charset="0"/>
              </a:rPr>
              <a:t>acid, 10 mg /kg/day, no side effects, before bed to increase nocturnal bile secretion, when it is lowest and </a:t>
            </a:r>
            <a:r>
              <a:rPr lang="en" sz="1600" dirty="0" err="1" smtClean="0">
                <a:latin typeface="Palatino Linotype" pitchFamily="18" charset="0"/>
              </a:rPr>
              <a:t>cholesterol saturation </a:t>
            </a:r>
            <a:r>
              <a:rPr lang="en" sz="1600" dirty="0" smtClean="0">
                <a:latin typeface="Palatino Linotype" pitchFamily="18" charset="0"/>
              </a:rPr>
              <a:t>is highest</a:t>
            </a:r>
          </a:p>
          <a:p>
            <a:pPr marL="285750" indent="-285750">
              <a:lnSpc>
                <a:spcPct val="150000"/>
              </a:lnSpc>
              <a:buFont typeface="Wingdings" pitchFamily="2" charset="2"/>
              <a:buChar char="§"/>
            </a:pPr>
            <a:r>
              <a:rPr lang="en" sz="1600" dirty="0" smtClean="0">
                <a:latin typeface="Palatino Linotype" pitchFamily="18" charset="0"/>
              </a:rPr>
              <a:t>Follow-up of the patient: two ultrasound examinations with an interval of one month</a:t>
            </a:r>
          </a:p>
          <a:p>
            <a:pPr marL="285750" indent="-285750">
              <a:lnSpc>
                <a:spcPct val="150000"/>
              </a:lnSpc>
              <a:buFont typeface="Wingdings" pitchFamily="2" charset="2"/>
              <a:buChar char="§"/>
            </a:pPr>
            <a:r>
              <a:rPr lang="en" sz="1600" dirty="0" smtClean="0">
                <a:latin typeface="Palatino Linotype" pitchFamily="18" charset="0"/>
              </a:rPr>
              <a:t>Therapy is stopped if there are no signs of dissolution after 6 months</a:t>
            </a:r>
          </a:p>
          <a:p>
            <a:pPr>
              <a:lnSpc>
                <a:spcPct val="150000"/>
              </a:lnSpc>
            </a:pPr>
            <a:endParaRPr lang="x-none" sz="1600" dirty="0">
              <a:latin typeface="Palatino Linotype" pitchFamily="18" charset="0"/>
            </a:endParaRPr>
          </a:p>
          <a:p>
            <a:pPr>
              <a:lnSpc>
                <a:spcPct val="150000"/>
              </a:lnSpc>
            </a:pPr>
            <a:r>
              <a:rPr lang="en" sz="1600" b="1" dirty="0" smtClean="0">
                <a:latin typeface="Palatino Linotype" pitchFamily="18" charset="0"/>
              </a:rPr>
              <a:t>4. </a:t>
            </a:r>
            <a:r>
              <a:rPr lang="en" sz="1600" b="1" dirty="0" err="1" smtClean="0">
                <a:latin typeface="Palatino Linotype" pitchFamily="18" charset="0"/>
              </a:rPr>
              <a:t>Extracorporeal</a:t>
            </a:r>
            <a:r>
              <a:rPr lang="en" sz="1600" b="1" dirty="0" smtClean="0">
                <a:latin typeface="Palatino Linotype" pitchFamily="18" charset="0"/>
              </a:rPr>
              <a:t> </a:t>
            </a:r>
            <a:r>
              <a:rPr lang="en" sz="1600" b="1" dirty="0" err="1">
                <a:latin typeface="Palatino Linotype" pitchFamily="18" charset="0"/>
              </a:rPr>
              <a:t>lithotripsy</a:t>
            </a:r>
            <a:r>
              <a:rPr lang="en" sz="1600" b="1" dirty="0">
                <a:latin typeface="Palatino Linotype" pitchFamily="18" charset="0"/>
              </a:rPr>
              <a:t> </a:t>
            </a:r>
            <a:r>
              <a:rPr lang="en" sz="1600" b="1" dirty="0" err="1">
                <a:latin typeface="Palatino Linotype" pitchFamily="18" charset="0"/>
              </a:rPr>
              <a:t>shock </a:t>
            </a:r>
            <a:r>
              <a:rPr lang="en" sz="1600" b="1" dirty="0">
                <a:latin typeface="Palatino Linotype" pitchFamily="18" charset="0"/>
              </a:rPr>
              <a:t>waves</a:t>
            </a:r>
          </a:p>
          <a:p>
            <a:pPr>
              <a:lnSpc>
                <a:spcPct val="150000"/>
              </a:lnSpc>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Cholecystitis - Therapy</a:t>
            </a:r>
          </a:p>
        </p:txBody>
      </p:sp>
    </p:spTree>
    <p:extLst>
      <p:ext uri="{BB962C8B-B14F-4D97-AF65-F5344CB8AC3E}">
        <p14:creationId xmlns="" xmlns:p14="http://schemas.microsoft.com/office/powerpoint/2010/main" val="8160768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2"/>
          <p:cNvSpPr>
            <a:spLocks noGrp="1"/>
          </p:cNvSpPr>
          <p:nvPr>
            <p:ph idx="1"/>
          </p:nvPr>
        </p:nvSpPr>
        <p:spPr>
          <a:xfrm>
            <a:off x="152400" y="533400"/>
            <a:ext cx="8229600" cy="5867400"/>
          </a:xfrm>
        </p:spPr>
        <p:txBody>
          <a:bodyPr>
            <a:noAutofit/>
          </a:bodyPr>
          <a:lstStyle/>
          <a:p>
            <a:pPr marL="0" indent="0">
              <a:lnSpc>
                <a:spcPct val="150000"/>
              </a:lnSpc>
              <a:buNone/>
            </a:pPr>
            <a:r>
              <a:rPr lang="en" sz="1600" b="1" dirty="0" smtClean="0">
                <a:latin typeface="Palatino Linotype" pitchFamily="18" charset="0"/>
                <a:cs typeface="Times New Roman" pitchFamily="18" charset="0"/>
              </a:rPr>
              <a:t>1. Hydrops ( Hydrops v. fellae )</a:t>
            </a:r>
          </a:p>
          <a:p>
            <a:pPr lvl="1">
              <a:lnSpc>
                <a:spcPct val="150000"/>
              </a:lnSpc>
              <a:buFont typeface="Arial" pitchFamily="34" charset="0"/>
              <a:buChar char="•"/>
            </a:pPr>
            <a:r>
              <a:rPr lang="en" sz="1600" dirty="0" smtClean="0">
                <a:latin typeface="Palatino Linotype" pitchFamily="18" charset="0"/>
                <a:cs typeface="Times New Roman" pitchFamily="18" charset="0"/>
              </a:rPr>
              <a:t>it is usually caused by obstruction of the bile duct with a large stone</a:t>
            </a:r>
          </a:p>
          <a:p>
            <a:pPr lvl="1">
              <a:lnSpc>
                <a:spcPct val="150000"/>
              </a:lnSpc>
              <a:buFont typeface="Arial" pitchFamily="34" charset="0"/>
              <a:buChar char="•"/>
            </a:pPr>
            <a:r>
              <a:rPr lang="en" sz="1600" dirty="0" smtClean="0">
                <a:latin typeface="Palatino Linotype" pitchFamily="18" charset="0"/>
                <a:cs typeface="Times New Roman" pitchFamily="18" charset="0"/>
              </a:rPr>
              <a:t>gallbladder distension due to accumulation of mucus ( mucocele ) or clear transudate ( hydrops )</a:t>
            </a:r>
            <a:endParaRPr lang="sr-Cyrl-CS" sz="1600" dirty="0" smtClean="0">
              <a:latin typeface="Palatino Linotype" pitchFamily="18" charset="0"/>
              <a:cs typeface="Times New Roman" pitchFamily="18" charset="0"/>
            </a:endParaRPr>
          </a:p>
          <a:p>
            <a:pPr lvl="1">
              <a:lnSpc>
                <a:spcPct val="150000"/>
              </a:lnSpc>
              <a:buFont typeface="Arial" pitchFamily="34" charset="0"/>
              <a:buChar char="•"/>
            </a:pPr>
            <a:r>
              <a:rPr lang="en" sz="1600" dirty="0" smtClean="0">
                <a:latin typeface="Palatino Linotype" pitchFamily="18" charset="0"/>
                <a:cs typeface="Times New Roman" pitchFamily="18" charset="0"/>
              </a:rPr>
              <a:t>can be asymptomatic</a:t>
            </a:r>
          </a:p>
          <a:p>
            <a:pPr lvl="1">
              <a:lnSpc>
                <a:spcPct val="150000"/>
              </a:lnSpc>
              <a:buFont typeface="Arial" pitchFamily="34" charset="0"/>
              <a:buChar char="•"/>
            </a:pPr>
            <a:r>
              <a:rPr lang="en" sz="1600" dirty="0" smtClean="0">
                <a:latin typeface="Palatino Linotype" pitchFamily="18" charset="0"/>
                <a:cs typeface="Times New Roman" pitchFamily="18" charset="0"/>
              </a:rPr>
              <a:t>a hard, enlarged gallbladder is palpated</a:t>
            </a:r>
          </a:p>
          <a:p>
            <a:pPr lvl="1">
              <a:lnSpc>
                <a:spcPct val="150000"/>
              </a:lnSpc>
              <a:buFont typeface="Arial" pitchFamily="34" charset="0"/>
              <a:buChar char="•"/>
            </a:pPr>
            <a:r>
              <a:rPr lang="en" sz="1600" dirty="0" smtClean="0">
                <a:latin typeface="Palatino Linotype" pitchFamily="18" charset="0"/>
                <a:cs typeface="Times New Roman" pitchFamily="18" charset="0"/>
              </a:rPr>
              <a:t>complications: perforation, empyema and gangrene</a:t>
            </a:r>
          </a:p>
          <a:p>
            <a:pPr lvl="1">
              <a:lnSpc>
                <a:spcPct val="150000"/>
              </a:lnSpc>
              <a:buFont typeface="Arial" pitchFamily="34" charset="0"/>
              <a:buChar char="•"/>
            </a:pPr>
            <a:r>
              <a:rPr lang="en" sz="1600" dirty="0" smtClean="0">
                <a:latin typeface="Palatino Linotype" pitchFamily="18" charset="0"/>
                <a:cs typeface="Times New Roman" pitchFamily="18" charset="0"/>
              </a:rPr>
              <a:t>Therapy: cholecystectomy</a:t>
            </a:r>
            <a:endParaRPr lang="en-US" sz="1600" dirty="0" smtClean="0">
              <a:latin typeface="Palatino Linotype" pitchFamily="18" charset="0"/>
              <a:cs typeface="Times New Roman" pitchFamily="18" charset="0"/>
            </a:endParaRPr>
          </a:p>
          <a:p>
            <a:pPr marL="0" indent="0" eaLnBrk="1" hangingPunct="1">
              <a:lnSpc>
                <a:spcPct val="150000"/>
              </a:lnSpc>
              <a:buNone/>
            </a:pPr>
            <a:r>
              <a:rPr lang="en" sz="1600" b="1" dirty="0" smtClean="0">
                <a:latin typeface="Palatino Linotype" pitchFamily="18" charset="0"/>
                <a:cs typeface="Times New Roman" pitchFamily="18" charset="0"/>
              </a:rPr>
              <a:t>2. Empyema ( Empyema v. fellae )</a:t>
            </a:r>
          </a:p>
          <a:p>
            <a:pPr lvl="1" eaLnBrk="1" hangingPunct="1">
              <a:lnSpc>
                <a:spcPct val="150000"/>
              </a:lnSpc>
              <a:buFont typeface="Arial" pitchFamily="34" charset="0"/>
              <a:buChar char="•"/>
            </a:pPr>
            <a:r>
              <a:rPr lang="en" sz="1600" dirty="0" smtClean="0">
                <a:latin typeface="Palatino Linotype" pitchFamily="18" charset="0"/>
                <a:cs typeface="Times New Roman" pitchFamily="18" charset="0"/>
              </a:rPr>
              <a:t>severe clinical picture: high temperature, pain below DRL, elevated inflammation parameters</a:t>
            </a:r>
          </a:p>
          <a:p>
            <a:pPr lvl="1" eaLnBrk="1" hangingPunct="1">
              <a:lnSpc>
                <a:spcPct val="150000"/>
              </a:lnSpc>
              <a:buFont typeface="Arial" pitchFamily="34" charset="0"/>
              <a:buChar char="•"/>
            </a:pPr>
            <a:r>
              <a:rPr lang="en" sz="1600" dirty="0" smtClean="0">
                <a:latin typeface="Palatino Linotype" pitchFamily="18" charset="0"/>
                <a:cs typeface="Times New Roman" pitchFamily="18" charset="0"/>
              </a:rPr>
              <a:t>Complications: gram negative sepsis, perforation</a:t>
            </a:r>
          </a:p>
          <a:p>
            <a:pPr lvl="1" eaLnBrk="1" hangingPunct="1">
              <a:lnSpc>
                <a:spcPct val="150000"/>
              </a:lnSpc>
              <a:buFont typeface="Arial" pitchFamily="34" charset="0"/>
              <a:buChar char="•"/>
            </a:pPr>
            <a:r>
              <a:rPr lang="en" sz="1600" dirty="0" smtClean="0">
                <a:latin typeface="Palatino Linotype" pitchFamily="18" charset="0"/>
                <a:cs typeface="Times New Roman" pitchFamily="18" charset="0"/>
              </a:rPr>
              <a:t>Therapy: emergency cholecystectomy</a:t>
            </a:r>
          </a:p>
          <a:p>
            <a:pPr lvl="1" eaLnBrk="1" hangingPunct="1">
              <a:lnSpc>
                <a:spcPct val="150000"/>
              </a:lnSpc>
              <a:buNone/>
            </a:pPr>
            <a:endParaRPr lang="en-US" sz="1600" dirty="0" smtClean="0">
              <a:latin typeface="Palatino Linotype" pitchFamily="18" charset="0"/>
              <a:cs typeface="Times New Roman" pitchFamily="18" charset="0"/>
            </a:endParaRPr>
          </a:p>
          <a:p>
            <a:pPr marL="0" indent="0" eaLnBrk="1" hangingPunct="1">
              <a:lnSpc>
                <a:spcPct val="150000"/>
              </a:lnSpc>
              <a:buNone/>
            </a:pPr>
            <a:endParaRPr lang="en-US" sz="1600" dirty="0" smtClean="0">
              <a:latin typeface="Palatino Linotype" pitchFamily="18" charset="0"/>
              <a:cs typeface="Times New Roman" pitchFamily="18" charset="0"/>
            </a:endParaRPr>
          </a:p>
        </p:txBody>
      </p:sp>
      <p:sp>
        <p:nvSpPr>
          <p:cNvPr id="6"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Complications of inflammation of the gallbladder</a:t>
            </a:r>
          </a:p>
        </p:txBody>
      </p:sp>
    </p:spTree>
    <p:extLst>
      <p:ext uri="{BB962C8B-B14F-4D97-AF65-F5344CB8AC3E}">
        <p14:creationId xmlns="" xmlns:p14="http://schemas.microsoft.com/office/powerpoint/2010/main" val="390182935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57200"/>
            <a:ext cx="8763000" cy="5262979"/>
          </a:xfrm>
          <a:prstGeom prst="rect">
            <a:avLst/>
          </a:prstGeom>
          <a:noFill/>
        </p:spPr>
        <p:txBody>
          <a:bodyPr wrap="square" rtlCol="0">
            <a:spAutoFit/>
          </a:bodyPr>
          <a:lstStyle/>
          <a:p>
            <a:pPr>
              <a:lnSpc>
                <a:spcPct val="150000"/>
              </a:lnSpc>
            </a:pPr>
            <a:r>
              <a:rPr lang="en" sz="1600" b="1" dirty="0" smtClean="0">
                <a:latin typeface="Palatino Linotype" pitchFamily="18" charset="0"/>
                <a:cs typeface="Times New Roman" pitchFamily="18" charset="0"/>
              </a:rPr>
              <a:t>3. Mirizzi 's sy</a:t>
            </a:r>
            <a:endParaRPr lang="en-US" sz="1600" b="1" dirty="0" smtClean="0">
              <a:latin typeface="Palatino Linotype" pitchFamily="18" charset="0"/>
              <a:cs typeface="Times New Roman" pitchFamily="18" charset="0"/>
            </a:endParaRPr>
          </a:p>
          <a:p>
            <a:pPr marL="742950" lvl="1" indent="-285750">
              <a:lnSpc>
                <a:spcPct val="150000"/>
              </a:lnSpc>
              <a:buFont typeface="Arial" pitchFamily="34" charset="0"/>
              <a:buChar char="•"/>
            </a:pPr>
            <a:r>
              <a:rPr lang="en" sz="1600" dirty="0" smtClean="0">
                <a:latin typeface="Palatino Linotype" pitchFamily="18" charset="0"/>
                <a:cs typeface="Times New Roman" pitchFamily="18" charset="0"/>
              </a:rPr>
              <a:t>Cholestasis due to obstruction of the cystic duct and common bile duct by calculus</a:t>
            </a:r>
            <a:endParaRPr lang="en-US" sz="1600" dirty="0" smtClean="0">
              <a:latin typeface="Palatino Linotype" pitchFamily="18" charset="0"/>
              <a:cs typeface="Times New Roman" pitchFamily="18" charset="0"/>
            </a:endParaRPr>
          </a:p>
          <a:p>
            <a:pPr lvl="1">
              <a:lnSpc>
                <a:spcPct val="150000"/>
              </a:lnSpc>
            </a:pPr>
            <a:endParaRPr lang="sr-Cyrl-CS" sz="1600" dirty="0" smtClean="0">
              <a:latin typeface="Palatino Linotype" pitchFamily="18" charset="0"/>
              <a:cs typeface="Times New Roman" pitchFamily="18" charset="0"/>
            </a:endParaRPr>
          </a:p>
          <a:p>
            <a:pPr>
              <a:lnSpc>
                <a:spcPct val="150000"/>
              </a:lnSpc>
            </a:pPr>
            <a:r>
              <a:rPr lang="en" sz="1600" b="1" dirty="0" smtClean="0">
                <a:latin typeface="Palatino Linotype" pitchFamily="18" charset="0"/>
                <a:cs typeface="Times New Roman" pitchFamily="18" charset="0"/>
              </a:rPr>
              <a:t>4. Gallbladder gangrene</a:t>
            </a:r>
          </a:p>
          <a:p>
            <a:pPr marL="742950" lvl="1" indent="-285750">
              <a:lnSpc>
                <a:spcPct val="150000"/>
              </a:lnSpc>
              <a:buFont typeface="Arial" pitchFamily="34" charset="0"/>
              <a:buChar char="•"/>
            </a:pPr>
            <a:r>
              <a:rPr lang="en" sz="1600" dirty="0" smtClean="0">
                <a:latin typeface="Palatino Linotype" pitchFamily="18" charset="0"/>
                <a:cs typeface="Times New Roman" pitchFamily="18" charset="0"/>
              </a:rPr>
              <a:t>partial or complete tissue </a:t>
            </a:r>
            <a:r>
              <a:rPr lang="en" sz="1600" dirty="0" err="1" smtClean="0">
                <a:latin typeface="Palatino Linotype" pitchFamily="18" charset="0"/>
                <a:cs typeface="Times New Roman" pitchFamily="18" charset="0"/>
              </a:rPr>
              <a:t>necrosis</a:t>
            </a:r>
          </a:p>
          <a:p>
            <a:pPr marL="742950" lvl="1" indent="-285750">
              <a:lnSpc>
                <a:spcPct val="150000"/>
              </a:lnSpc>
              <a:buFont typeface="Arial" pitchFamily="34" charset="0"/>
              <a:buChar char="•"/>
            </a:pPr>
            <a:r>
              <a:rPr lang="en" sz="1600" dirty="0" smtClean="0">
                <a:latin typeface="Palatino Linotype" pitchFamily="18" charset="0"/>
                <a:cs typeface="Times New Roman" pitchFamily="18" charset="0"/>
              </a:rPr>
              <a:t>in diabetics, empyema, torsion</a:t>
            </a:r>
          </a:p>
          <a:p>
            <a:pPr marL="742950" lvl="1" indent="-285750">
              <a:lnSpc>
                <a:spcPct val="150000"/>
              </a:lnSpc>
              <a:buFont typeface="Arial" pitchFamily="34" charset="0"/>
              <a:buChar char="•"/>
            </a:pPr>
            <a:r>
              <a:rPr lang="en" sz="1600" dirty="0" smtClean="0">
                <a:latin typeface="Palatino Linotype" pitchFamily="18" charset="0"/>
                <a:cs typeface="Times New Roman" pitchFamily="18" charset="0"/>
              </a:rPr>
              <a:t>complications: perforation</a:t>
            </a:r>
          </a:p>
          <a:p>
            <a:pPr lvl="1">
              <a:lnSpc>
                <a:spcPct val="150000"/>
              </a:lnSpc>
            </a:pPr>
            <a:endParaRPr lang="sr-Cyrl-RS" sz="1600" dirty="0" smtClean="0">
              <a:latin typeface="Palatino Linotype" pitchFamily="18" charset="0"/>
              <a:cs typeface="Times New Roman" pitchFamily="18" charset="0"/>
            </a:endParaRPr>
          </a:p>
          <a:p>
            <a:pPr lvl="1">
              <a:lnSpc>
                <a:spcPct val="150000"/>
              </a:lnSpc>
            </a:pPr>
            <a:endParaRPr lang="sr-Cyrl-RS" sz="1600" dirty="0" smtClean="0">
              <a:latin typeface="Palatino Linotype" pitchFamily="18" charset="0"/>
              <a:cs typeface="Times New Roman" pitchFamily="18" charset="0"/>
            </a:endParaRPr>
          </a:p>
          <a:p>
            <a:pPr lvl="1">
              <a:lnSpc>
                <a:spcPct val="150000"/>
              </a:lnSpc>
            </a:pPr>
            <a:endParaRPr lang="en-US" sz="1600" dirty="0" smtClean="0">
              <a:latin typeface="Palatino Linotype" pitchFamily="18" charset="0"/>
              <a:cs typeface="Times New Roman" pitchFamily="18" charset="0"/>
            </a:endParaRPr>
          </a:p>
          <a:p>
            <a:pPr>
              <a:lnSpc>
                <a:spcPct val="150000"/>
              </a:lnSpc>
            </a:pPr>
            <a:r>
              <a:rPr lang="en" sz="1600" b="1" dirty="0" smtClean="0">
                <a:latin typeface="Palatino Linotype" pitchFamily="18" charset="0"/>
                <a:cs typeface="Times New Roman" pitchFamily="18" charset="0"/>
              </a:rPr>
              <a:t>5. Gallbladder perforation</a:t>
            </a:r>
          </a:p>
          <a:p>
            <a:pPr marL="742950" lvl="1" indent="-285750">
              <a:lnSpc>
                <a:spcPct val="150000"/>
              </a:lnSpc>
              <a:buFont typeface="Arial" pitchFamily="34" charset="0"/>
              <a:buChar char="•"/>
            </a:pPr>
            <a:r>
              <a:rPr lang="en" sz="1600" dirty="0" smtClean="0">
                <a:latin typeface="Palatino Linotype" pitchFamily="18" charset="0"/>
                <a:cs typeface="Times New Roman" pitchFamily="18" charset="0"/>
              </a:rPr>
              <a:t>localized (limited </a:t>
            </a:r>
            <a:r>
              <a:rPr lang="en" sz="1600" dirty="0" err="1" smtClean="0">
                <a:latin typeface="Palatino Linotype" pitchFamily="18" charset="0"/>
                <a:cs typeface="Times New Roman" pitchFamily="18" charset="0"/>
              </a:rPr>
              <a:t>by omentum </a:t>
            </a:r>
            <a:r>
              <a:rPr lang="en" sz="1600" dirty="0" smtClean="0">
                <a:latin typeface="Palatino Linotype" pitchFamily="18" charset="0"/>
                <a:cs typeface="Times New Roman" pitchFamily="18" charset="0"/>
              </a:rPr>
              <a:t>or adhesions, followed by abscess)</a:t>
            </a:r>
          </a:p>
          <a:p>
            <a:pPr marL="742950" lvl="1" indent="-285750">
              <a:lnSpc>
                <a:spcPct val="150000"/>
              </a:lnSpc>
              <a:buFont typeface="Arial" pitchFamily="34" charset="0"/>
              <a:buChar char="•"/>
            </a:pPr>
            <a:r>
              <a:rPr lang="en" sz="1600" dirty="0" smtClean="0">
                <a:latin typeface="Palatino Linotype" pitchFamily="18" charset="0"/>
                <a:cs typeface="Times New Roman" pitchFamily="18" charset="0"/>
              </a:rPr>
              <a:t>free (reduction of pain under DRL with consequent </a:t>
            </a:r>
            <a:r>
              <a:rPr lang="en" sz="1600" dirty="0" err="1" smtClean="0">
                <a:latin typeface="Palatino Linotype" pitchFamily="18" charset="0"/>
                <a:cs typeface="Times New Roman" pitchFamily="18" charset="0"/>
              </a:rPr>
              <a:t>peritonitis </a:t>
            </a:r>
            <a:r>
              <a:rPr lang="en" sz="1600" dirty="0" smtClean="0">
                <a:latin typeface="Palatino Linotype" pitchFamily="18" charset="0"/>
                <a:cs typeface="Times New Roman" pitchFamily="18" charset="0"/>
              </a:rPr>
              <a:t>, mortality 80%)</a:t>
            </a:r>
            <a:endParaRPr lang="en-US" sz="1600" dirty="0" smtClean="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Complications of inflammation of the gallbladder</a:t>
            </a:r>
          </a:p>
        </p:txBody>
      </p:sp>
      <p:pic>
        <p:nvPicPr>
          <p:cNvPr id="4" name="Picture 4" descr="Figure 1: The gangrenous vesicle"/>
          <p:cNvPicPr>
            <a:picLocks noChangeAspect="1" noChangeArrowheads="1"/>
          </p:cNvPicPr>
          <p:nvPr/>
        </p:nvPicPr>
        <p:blipFill>
          <a:blip r:embed="rId2" cstate="print"/>
          <a:srcRect t="14487" b="14688"/>
          <a:stretch>
            <a:fillRect/>
          </a:stretch>
        </p:blipFill>
        <p:spPr bwMode="auto">
          <a:xfrm>
            <a:off x="4800600" y="2362200"/>
            <a:ext cx="3810000" cy="2057400"/>
          </a:xfrm>
          <a:prstGeom prst="rect">
            <a:avLst/>
          </a:prstGeom>
          <a:noFill/>
        </p:spPr>
      </p:pic>
    </p:spTree>
    <p:extLst>
      <p:ext uri="{BB962C8B-B14F-4D97-AF65-F5344CB8AC3E}">
        <p14:creationId xmlns="" xmlns:p14="http://schemas.microsoft.com/office/powerpoint/2010/main" val="38731837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900251"/>
            <a:ext cx="8610600" cy="3785652"/>
          </a:xfrm>
          <a:prstGeom prst="rect">
            <a:avLst/>
          </a:prstGeom>
          <a:noFill/>
        </p:spPr>
        <p:txBody>
          <a:bodyPr wrap="square" rtlCol="0">
            <a:spAutoFit/>
          </a:bodyPr>
          <a:lstStyle/>
          <a:p>
            <a:pPr>
              <a:lnSpc>
                <a:spcPct val="150000"/>
              </a:lnSpc>
            </a:pPr>
            <a:r>
              <a:rPr lang="en" sz="1600" b="1" dirty="0" smtClean="0">
                <a:latin typeface="Palatino Linotype" pitchFamily="18" charset="0"/>
                <a:cs typeface="Times New Roman" pitchFamily="18" charset="0"/>
              </a:rPr>
              <a:t>6 </a:t>
            </a:r>
            <a:r>
              <a:rPr lang="en" sz="1600" b="1" i="1" dirty="0" smtClean="0">
                <a:latin typeface="Palatino Linotype" pitchFamily="18" charset="0"/>
                <a:cs typeface="Times New Roman" pitchFamily="18" charset="0"/>
              </a:rPr>
              <a:t>. </a:t>
            </a:r>
            <a:r>
              <a:rPr lang="en" sz="1600" b="1" dirty="0" smtClean="0">
                <a:latin typeface="Palatino Linotype" pitchFamily="18" charset="0"/>
                <a:cs typeface="Times New Roman" pitchFamily="18" charset="0"/>
              </a:rPr>
              <a:t>Porcelain gallbladder</a:t>
            </a:r>
          </a:p>
          <a:p>
            <a:pPr marL="742950" lvl="1" indent="-285750">
              <a:lnSpc>
                <a:spcPct val="150000"/>
              </a:lnSpc>
              <a:buFont typeface="Arial" pitchFamily="34" charset="0"/>
              <a:buChar char="•"/>
            </a:pPr>
            <a:r>
              <a:rPr lang="en" sz="1600" dirty="0" err="1" smtClean="0">
                <a:latin typeface="Palatino Linotype" pitchFamily="18" charset="0"/>
                <a:cs typeface="Times New Roman" pitchFamily="18" charset="0"/>
              </a:rPr>
              <a:t>the presence of calcium </a:t>
            </a:r>
            <a:r>
              <a:rPr lang="en" sz="1600" dirty="0" smtClean="0">
                <a:latin typeface="Palatino Linotype" pitchFamily="18" charset="0"/>
                <a:cs typeface="Times New Roman" pitchFamily="18" charset="0"/>
              </a:rPr>
              <a:t>deposits in the chronically </a:t>
            </a:r>
            <a:r>
              <a:rPr lang="en" sz="1600" dirty="0" err="1" smtClean="0">
                <a:latin typeface="Palatino Linotype" pitchFamily="18" charset="0"/>
                <a:cs typeface="Times New Roman" pitchFamily="18" charset="0"/>
              </a:rPr>
              <a:t>inflamed </a:t>
            </a:r>
            <a:r>
              <a:rPr lang="en" sz="1600" dirty="0" smtClean="0">
                <a:latin typeface="Palatino Linotype" pitchFamily="18" charset="0"/>
                <a:cs typeface="Times New Roman" pitchFamily="18" charset="0"/>
              </a:rPr>
              <a:t>gallbladder</a:t>
            </a:r>
          </a:p>
          <a:p>
            <a:pPr marL="742950" lvl="1" indent="-285750">
              <a:lnSpc>
                <a:spcPct val="150000"/>
              </a:lnSpc>
              <a:buFont typeface="Arial" pitchFamily="34" charset="0"/>
              <a:buChar char="•"/>
            </a:pPr>
            <a:r>
              <a:rPr lang="en" sz="1600" dirty="0" smtClean="0">
                <a:latin typeface="Palatino Linotype" pitchFamily="18" charset="0"/>
                <a:cs typeface="Times New Roman" pitchFamily="18" charset="0"/>
              </a:rPr>
              <a:t>risk of gallbladder cancer</a:t>
            </a:r>
          </a:p>
          <a:p>
            <a:pPr marL="742950" lvl="1" indent="-285750">
              <a:lnSpc>
                <a:spcPct val="150000"/>
              </a:lnSpc>
              <a:buFont typeface="Arial" pitchFamily="34" charset="0"/>
              <a:buChar char="•"/>
            </a:pPr>
            <a:r>
              <a:rPr lang="en" sz="1600" dirty="0" err="1">
                <a:latin typeface="Palatino Linotype" pitchFamily="18" charset="0"/>
                <a:cs typeface="Times New Roman" pitchFamily="18" charset="0"/>
              </a:rPr>
              <a:t>h </a:t>
            </a:r>
            <a:r>
              <a:rPr lang="en" sz="1600" dirty="0" err="1" smtClean="0">
                <a:latin typeface="Palatino Linotype" pitchFamily="18" charset="0"/>
                <a:cs typeface="Times New Roman" pitchFamily="18" charset="0"/>
              </a:rPr>
              <a:t>olecystectomy</a:t>
            </a:r>
            <a:endParaRPr lang="sr-Cyrl-CS" sz="1600" dirty="0" smtClean="0">
              <a:latin typeface="Palatino Linotype" pitchFamily="18" charset="0"/>
              <a:cs typeface="Times New Roman" pitchFamily="18" charset="0"/>
            </a:endParaRPr>
          </a:p>
          <a:p>
            <a:pPr lvl="1">
              <a:lnSpc>
                <a:spcPct val="150000"/>
              </a:lnSpc>
            </a:pPr>
            <a:endParaRPr lang="sr-Cyrl-CS" sz="1600" dirty="0" smtClean="0">
              <a:latin typeface="Palatino Linotype" pitchFamily="18" charset="0"/>
              <a:cs typeface="Times New Roman" pitchFamily="18" charset="0"/>
            </a:endParaRPr>
          </a:p>
          <a:p>
            <a:pPr>
              <a:lnSpc>
                <a:spcPct val="150000"/>
              </a:lnSpc>
            </a:pPr>
            <a:r>
              <a:rPr lang="en" sz="1600" b="1" dirty="0" smtClean="0">
                <a:latin typeface="Palatino Linotype" pitchFamily="18" charset="0"/>
                <a:cs typeface="Times New Roman" pitchFamily="18" charset="0"/>
              </a:rPr>
              <a:t>7. </a:t>
            </a:r>
            <a:r>
              <a:rPr lang="en" sz="1600" b="1" dirty="0" err="1" smtClean="0">
                <a:latin typeface="Palatino Linotype" pitchFamily="18" charset="0"/>
                <a:cs typeface="Times New Roman" pitchFamily="18" charset="0"/>
              </a:rPr>
              <a:t>Fistulization </a:t>
            </a:r>
            <a:r>
              <a:rPr lang="en" sz="1600" b="1" dirty="0" smtClean="0">
                <a:latin typeface="Palatino Linotype" pitchFamily="18" charset="0"/>
                <a:cs typeface="Times New Roman" pitchFamily="18" charset="0"/>
              </a:rPr>
              <a:t>( Fistula cholecystoenterica)</a:t>
            </a:r>
            <a:endParaRPr lang="sr-Cyrl-CS" sz="1600" b="1" dirty="0" smtClean="0">
              <a:latin typeface="Palatino Linotype" pitchFamily="18" charset="0"/>
              <a:cs typeface="Times New Roman" pitchFamily="18" charset="0"/>
            </a:endParaRPr>
          </a:p>
          <a:p>
            <a:pPr marL="742950" lvl="1" indent="-285750">
              <a:lnSpc>
                <a:spcPct val="150000"/>
              </a:lnSpc>
              <a:buFont typeface="Arial" pitchFamily="34" charset="0"/>
              <a:buChar char="•"/>
            </a:pPr>
            <a:r>
              <a:rPr lang="en" sz="1600" dirty="0" smtClean="0">
                <a:latin typeface="Palatino Linotype" pitchFamily="18" charset="0"/>
                <a:cs typeface="Times New Roman" pitchFamily="18" charset="0"/>
              </a:rPr>
              <a:t>most often communication with the duodenum</a:t>
            </a:r>
          </a:p>
          <a:p>
            <a:pPr marL="742950" lvl="1" indent="-285750">
              <a:lnSpc>
                <a:spcPct val="150000"/>
              </a:lnSpc>
              <a:buFont typeface="Arial" pitchFamily="34" charset="0"/>
              <a:buChar char="•"/>
            </a:pPr>
            <a:r>
              <a:rPr lang="en" sz="1600" dirty="0" smtClean="0">
                <a:latin typeface="Palatino Linotype" pitchFamily="18" charset="0"/>
                <a:cs typeface="Times New Roman" pitchFamily="18" charset="0"/>
              </a:rPr>
              <a:t>consequence of chronic cholecystitis</a:t>
            </a:r>
          </a:p>
          <a:p>
            <a:pPr marL="742950" lvl="1" indent="-285750">
              <a:lnSpc>
                <a:spcPct val="150000"/>
              </a:lnSpc>
              <a:buFont typeface="Arial" pitchFamily="34" charset="0"/>
              <a:buChar char="•"/>
            </a:pPr>
            <a:r>
              <a:rPr lang="en" sz="1600" dirty="0" smtClean="0">
                <a:latin typeface="Palatino Linotype" pitchFamily="18" charset="0"/>
                <a:cs typeface="Times New Roman" pitchFamily="18" charset="0"/>
              </a:rPr>
              <a:t>&gt; 5% </a:t>
            </a:r>
            <a:r>
              <a:rPr lang="en" sz="1600" dirty="0" err="1" smtClean="0">
                <a:latin typeface="Palatino Linotype" pitchFamily="18" charset="0"/>
                <a:cs typeface="Times New Roman" pitchFamily="18" charset="0"/>
              </a:rPr>
              <a:t>of cholecystectomized</a:t>
            </a:r>
            <a:endParaRPr lang="en-US" sz="1600" dirty="0" smtClean="0">
              <a:latin typeface="Palatino Linotype" pitchFamily="18" charset="0"/>
              <a:cs typeface="Times New Roman" pitchFamily="18" charset="0"/>
            </a:endParaRPr>
          </a:p>
          <a:p>
            <a:pPr marL="742950" lvl="1" indent="-285750">
              <a:lnSpc>
                <a:spcPct val="150000"/>
              </a:lnSpc>
            </a:pPr>
            <a:endParaRPr lang="sr-Cyrl-CS" sz="1600" b="1" dirty="0" smtClean="0">
              <a:latin typeface="Palatino Linotype" pitchFamily="18" charset="0"/>
              <a:cs typeface="Times New Roman"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Complications of inflammation of the gallbladder</a:t>
            </a:r>
          </a:p>
        </p:txBody>
      </p:sp>
    </p:spTree>
    <p:extLst>
      <p:ext uri="{BB962C8B-B14F-4D97-AF65-F5344CB8AC3E}">
        <p14:creationId xmlns="" xmlns:p14="http://schemas.microsoft.com/office/powerpoint/2010/main" val="303659967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143000"/>
          </a:xfrm>
          <a:solidFill>
            <a:schemeClr val="bg1"/>
          </a:solidFill>
        </p:spPr>
        <p:txBody>
          <a:bodyPr>
            <a:noAutofit/>
          </a:bodyPr>
          <a:lstStyle/>
          <a:p>
            <a:r>
              <a:rPr lang="en" sz="3600" b="1" dirty="0" smtClean="0">
                <a:latin typeface="Palatino Linotype" pitchFamily="18" charset="0"/>
              </a:rPr>
              <a:t>CHOLANGITIS </a:t>
            </a:r>
            <a:r>
              <a:rPr lang="sr-Cyrl-RS" sz="3600" b="1" dirty="0" smtClean="0">
                <a:latin typeface="Palatino Linotype" pitchFamily="18" charset="0"/>
              </a:rPr>
              <a:t/>
            </a:r>
            <a:br>
              <a:rPr lang="sr-Cyrl-RS" sz="3600" b="1" dirty="0" smtClean="0">
                <a:latin typeface="Palatino Linotype" pitchFamily="18" charset="0"/>
              </a:rPr>
            </a:br>
            <a:r>
              <a:rPr lang="en" sz="3600" b="1" dirty="0" err="1" smtClean="0">
                <a:latin typeface="Palatino Linotype" pitchFamily="18" charset="0"/>
              </a:rPr>
              <a:t>Cholangitis</a:t>
            </a:r>
            <a:endParaRPr lang="sr-Cyrl-RS" sz="3600" b="1" i="1" dirty="0" smtClean="0">
              <a:latin typeface="Palatino Linotype" pitchFamily="18" charset="0"/>
            </a:endParaRPr>
          </a:p>
        </p:txBody>
      </p:sp>
      <p:sp>
        <p:nvSpPr>
          <p:cNvPr id="4" name="TextBox 3"/>
          <p:cNvSpPr txBox="1"/>
          <p:nvPr/>
        </p:nvSpPr>
        <p:spPr>
          <a:xfrm>
            <a:off x="2057400" y="6400800"/>
            <a:ext cx="7010400" cy="461665"/>
          </a:xfrm>
          <a:prstGeom prst="rect">
            <a:avLst/>
          </a:prstGeom>
          <a:noFill/>
        </p:spPr>
        <p:txBody>
          <a:bodyPr wrap="square" rtlCol="0">
            <a:spAutoFit/>
          </a:bodyPr>
          <a:lstStyle/>
          <a:p>
            <a:r>
              <a:rPr lang="en" sz="1200" dirty="0" smtClean="0">
                <a:solidFill>
                  <a:schemeClr val="bg1"/>
                </a:solidFill>
                <a:latin typeface="Palatino Linotype" pitchFamily="18" charset="0"/>
              </a:rPr>
              <a:t>Downloaded from</a:t>
            </a:r>
          </a:p>
          <a:p>
            <a:r>
              <a:rPr lang="en" sz="1200" dirty="0" smtClean="0">
                <a:solidFill>
                  <a:schemeClr val="bg1"/>
                </a:solidFill>
                <a:latin typeface="Palatino Linotype" pitchFamily="18" charset="0"/>
              </a:rPr>
              <a:t>https://www.onhealth.com/content/1/inflammatory_bowel_disease</a:t>
            </a:r>
            <a:endParaRPr lang="en-US" sz="1200" dirty="0">
              <a:solidFill>
                <a:schemeClr val="bg1"/>
              </a:solidFill>
              <a:latin typeface="Palatino Linotype" pitchFamily="18" charset="0"/>
            </a:endParaRPr>
          </a:p>
        </p:txBody>
      </p:sp>
      <p:pic>
        <p:nvPicPr>
          <p:cNvPr id="35844" name="Picture 4" descr="https://www.rockymountaingastro.com/wp-content/uploads/2018/08/Primary-Sclerosing-Cholangitis-1024x1024.jpg"/>
          <p:cNvPicPr>
            <a:picLocks noChangeAspect="1" noChangeArrowheads="1"/>
          </p:cNvPicPr>
          <p:nvPr/>
        </p:nvPicPr>
        <p:blipFill>
          <a:blip r:embed="rId2" cstate="print"/>
          <a:srcRect l="26667" t="35000" r="16667" b="13333"/>
          <a:stretch>
            <a:fillRect/>
          </a:stretch>
        </p:blipFill>
        <p:spPr bwMode="auto">
          <a:xfrm>
            <a:off x="4648200" y="1371600"/>
            <a:ext cx="4114800" cy="4800600"/>
          </a:xfrm>
          <a:prstGeom prst="rect">
            <a:avLst/>
          </a:prstGeom>
          <a:noFill/>
        </p:spPr>
      </p:pic>
      <p:pic>
        <p:nvPicPr>
          <p:cNvPr id="35842" name="Picture 2" descr="Primary Sclerosing Cholangitis"/>
          <p:cNvPicPr>
            <a:picLocks noChangeAspect="1" noChangeArrowheads="1"/>
          </p:cNvPicPr>
          <p:nvPr/>
        </p:nvPicPr>
        <p:blipFill>
          <a:blip r:embed="rId3" cstate="print"/>
          <a:srcRect/>
          <a:stretch>
            <a:fillRect/>
          </a:stretch>
        </p:blipFill>
        <p:spPr bwMode="auto">
          <a:xfrm>
            <a:off x="228600" y="3048000"/>
            <a:ext cx="4572000" cy="3445567"/>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654030"/>
            <a:ext cx="8382000" cy="5632311"/>
          </a:xfrm>
          <a:prstGeom prst="rect">
            <a:avLst/>
          </a:prstGeom>
          <a:noFill/>
        </p:spPr>
        <p:txBody>
          <a:bodyPr wrap="square" rtlCol="0">
            <a:spAutoFit/>
          </a:bodyPr>
          <a:lstStyle/>
          <a:p>
            <a:pPr marL="285750" indent="-285750">
              <a:lnSpc>
                <a:spcPct val="150000"/>
              </a:lnSpc>
              <a:buFont typeface="Wingdings" pitchFamily="2" charset="2"/>
              <a:buChar char="§"/>
            </a:pPr>
            <a:r>
              <a:rPr lang="en" sz="1600" smtClean="0">
                <a:latin typeface="Palatino Linotype" pitchFamily="18" charset="0"/>
              </a:rPr>
              <a:t>Inflammation </a:t>
            </a:r>
            <a:r>
              <a:rPr lang="en" sz="1600" dirty="0" smtClean="0">
                <a:latin typeface="Palatino Linotype" pitchFamily="18" charset="0"/>
              </a:rPr>
              <a:t>of the bile ducts, which is clinically manifested </a:t>
            </a:r>
            <a:r>
              <a:rPr lang="en" sz="1600" b="1" dirty="0" err="1" smtClean="0">
                <a:latin typeface="Palatino Linotype" pitchFamily="18" charset="0"/>
              </a:rPr>
              <a:t>by Charcot disease</a:t>
            </a:r>
            <a:r>
              <a:rPr lang="en" sz="1600" b="1" dirty="0" smtClean="0">
                <a:latin typeface="Palatino Linotype" pitchFamily="18" charset="0"/>
              </a:rPr>
              <a:t> </a:t>
            </a:r>
            <a:r>
              <a:rPr lang="en" sz="1600" b="1" dirty="0" err="1" smtClean="0">
                <a:latin typeface="Palatino Linotype" pitchFamily="18" charset="0"/>
              </a:rPr>
              <a:t>Triassic </a:t>
            </a:r>
            <a:r>
              <a:rPr lang="en" sz="1600" dirty="0" smtClean="0">
                <a:latin typeface="Palatino Linotype" pitchFamily="18" charset="0"/>
              </a:rPr>
              <a:t>:</a:t>
            </a:r>
          </a:p>
          <a:p>
            <a:pPr marL="285750" indent="-285750">
              <a:lnSpc>
                <a:spcPct val="150000"/>
              </a:lnSpc>
              <a:buFont typeface="Wingdings" pitchFamily="2" charset="2"/>
              <a:buChar char="Ø"/>
            </a:pPr>
            <a:r>
              <a:rPr lang="en" sz="1600" dirty="0" smtClean="0">
                <a:latin typeface="Palatino Linotype" pitchFamily="18" charset="0"/>
              </a:rPr>
              <a:t>The pain</a:t>
            </a:r>
          </a:p>
          <a:p>
            <a:pPr marL="285750" indent="-285750">
              <a:lnSpc>
                <a:spcPct val="150000"/>
              </a:lnSpc>
              <a:buFont typeface="Wingdings" pitchFamily="2" charset="2"/>
              <a:buChar char="Ø"/>
            </a:pPr>
            <a:r>
              <a:rPr lang="en" sz="1600" dirty="0" smtClean="0">
                <a:latin typeface="Palatino Linotype" pitchFamily="18" charset="0"/>
              </a:rPr>
              <a:t>Temperature</a:t>
            </a:r>
          </a:p>
          <a:p>
            <a:pPr marL="285750" indent="-285750">
              <a:lnSpc>
                <a:spcPct val="150000"/>
              </a:lnSpc>
              <a:buFont typeface="Wingdings" pitchFamily="2" charset="2"/>
              <a:buChar char="Ø"/>
            </a:pPr>
            <a:r>
              <a:rPr lang="en" sz="1600" smtClean="0">
                <a:latin typeface="Palatino Linotype" pitchFamily="18" charset="0"/>
              </a:rPr>
              <a:t>Icterus</a:t>
            </a:r>
            <a:endParaRPr lang="sr-Cyrl-RS" sz="1600" dirty="0" smtClean="0">
              <a:latin typeface="Palatino Linotype" pitchFamily="18" charset="0"/>
            </a:endParaRPr>
          </a:p>
          <a:p>
            <a:pPr marL="285750" indent="-285750">
              <a:lnSpc>
                <a:spcPct val="150000"/>
              </a:lnSpc>
              <a:buFont typeface="Wingdings" pitchFamily="2" charset="2"/>
              <a:buChar char="Ø"/>
            </a:pPr>
            <a:endParaRPr lang="sr-Cyrl-RS" sz="1600" dirty="0" smtClean="0">
              <a:latin typeface="Palatino Linotype" pitchFamily="18" charset="0"/>
            </a:endParaRPr>
          </a:p>
          <a:p>
            <a:pPr marL="285750" indent="-285750">
              <a:lnSpc>
                <a:spcPct val="150000"/>
              </a:lnSpc>
              <a:buFont typeface="Wingdings" pitchFamily="2" charset="2"/>
              <a:buChar char="Ø"/>
            </a:pPr>
            <a:r>
              <a:rPr lang="en" sz="1600" dirty="0" smtClean="0">
                <a:latin typeface="Palatino Linotype" pitchFamily="18" charset="0"/>
              </a:rPr>
              <a:t>Causes:</a:t>
            </a:r>
          </a:p>
          <a:p>
            <a:pPr marL="285750" indent="-285750">
              <a:lnSpc>
                <a:spcPct val="150000"/>
              </a:lnSpc>
              <a:buFont typeface="Wingdings" pitchFamily="2" charset="2"/>
              <a:buChar char="Ø"/>
            </a:pPr>
            <a:r>
              <a:rPr lang="en" sz="1600" dirty="0" smtClean="0">
                <a:latin typeface="Palatino Linotype" pitchFamily="18" charset="0"/>
              </a:rPr>
              <a:t>strictures (benign and malignant)</a:t>
            </a:r>
          </a:p>
          <a:p>
            <a:pPr marL="285750" indent="-285750">
              <a:lnSpc>
                <a:spcPct val="150000"/>
              </a:lnSpc>
              <a:buFont typeface="Wingdings" pitchFamily="2" charset="2"/>
              <a:buChar char="Ø"/>
            </a:pPr>
            <a:r>
              <a:rPr lang="en" sz="1600" dirty="0" smtClean="0">
                <a:latin typeface="Palatino Linotype" pitchFamily="18" charset="0"/>
              </a:rPr>
              <a:t>choledocholithiasis</a:t>
            </a:r>
          </a:p>
          <a:p>
            <a:pPr marL="285750" indent="-285750">
              <a:lnSpc>
                <a:spcPct val="150000"/>
              </a:lnSpc>
              <a:buFont typeface="Wingdings" pitchFamily="2" charset="2"/>
              <a:buChar char="Ø"/>
            </a:pPr>
            <a:r>
              <a:rPr lang="en" sz="1600" dirty="0" smtClean="0">
                <a:latin typeface="Palatino Linotype" pitchFamily="18" charset="0"/>
              </a:rPr>
              <a:t>congenital anomalies</a:t>
            </a:r>
            <a:endParaRPr lang="x-none" sz="1600" dirty="0" smtClean="0">
              <a:latin typeface="Palatino Linotype" pitchFamily="18" charset="0"/>
            </a:endParaRPr>
          </a:p>
          <a:p>
            <a:pPr>
              <a:lnSpc>
                <a:spcPct val="150000"/>
              </a:lnSpc>
            </a:pP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Three basic forms:</a:t>
            </a:r>
          </a:p>
          <a:p>
            <a:pPr marL="285750" indent="-285750">
              <a:lnSpc>
                <a:spcPct val="150000"/>
              </a:lnSpc>
              <a:buFont typeface="Wingdings" pitchFamily="2" charset="2"/>
              <a:buChar char="Ø"/>
            </a:pPr>
            <a:r>
              <a:rPr lang="en" sz="1600" b="1" dirty="0" err="1" smtClean="0">
                <a:latin typeface="Palatino Linotype" pitchFamily="18" charset="0"/>
              </a:rPr>
              <a:t>Obstructive </a:t>
            </a:r>
            <a:r>
              <a:rPr lang="en" sz="1600" b="1" dirty="0" smtClean="0">
                <a:latin typeface="Palatino Linotype" pitchFamily="18" charset="0"/>
              </a:rPr>
              <a:t>or infectious</a:t>
            </a:r>
          </a:p>
          <a:p>
            <a:pPr marL="285750" indent="-285750">
              <a:lnSpc>
                <a:spcPct val="150000"/>
              </a:lnSpc>
              <a:buFont typeface="Wingdings" pitchFamily="2" charset="2"/>
              <a:buChar char="Ø"/>
            </a:pPr>
            <a:r>
              <a:rPr lang="en" sz="1600" b="1" dirty="0" smtClean="0">
                <a:latin typeface="Palatino Linotype" pitchFamily="18" charset="0"/>
              </a:rPr>
              <a:t>Recurrent </a:t>
            </a:r>
            <a:r>
              <a:rPr lang="en" sz="1600" b="1" dirty="0" err="1" smtClean="0">
                <a:latin typeface="Palatino Linotype" pitchFamily="18" charset="0"/>
              </a:rPr>
              <a:t>pyogenes</a:t>
            </a:r>
            <a:endParaRPr lang="x-none" sz="1600" b="1" dirty="0" smtClean="0">
              <a:latin typeface="Palatino Linotype" pitchFamily="18" charset="0"/>
            </a:endParaRPr>
          </a:p>
          <a:p>
            <a:pPr marL="285750" indent="-285750">
              <a:lnSpc>
                <a:spcPct val="150000"/>
              </a:lnSpc>
              <a:buFont typeface="Wingdings" pitchFamily="2" charset="2"/>
              <a:buChar char="Ø"/>
            </a:pPr>
            <a:r>
              <a:rPr lang="en" sz="1600" b="1" dirty="0" err="1" smtClean="0">
                <a:latin typeface="Palatino Linotype" pitchFamily="18" charset="0"/>
              </a:rPr>
              <a:t>Sclerosing</a:t>
            </a:r>
            <a:endParaRPr lang="x-none" sz="1600" b="1" dirty="0" smtClean="0">
              <a:latin typeface="Palatino Linotype" pitchFamily="18" charset="0"/>
            </a:endParaRPr>
          </a:p>
          <a:p>
            <a:pPr>
              <a:lnSpc>
                <a:spcPct val="150000"/>
              </a:lnSpc>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Cholangitis</a:t>
            </a:r>
          </a:p>
        </p:txBody>
      </p:sp>
    </p:spTree>
    <p:extLst>
      <p:ext uri="{BB962C8B-B14F-4D97-AF65-F5344CB8AC3E}">
        <p14:creationId xmlns="" xmlns:p14="http://schemas.microsoft.com/office/powerpoint/2010/main" val="17177650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759519"/>
            <a:ext cx="8686800" cy="4117281"/>
          </a:xfrm>
          <a:prstGeom prst="rect">
            <a:avLst/>
          </a:prstGeom>
          <a:noFill/>
        </p:spPr>
        <p:txBody>
          <a:bodyPr wrap="square" rtlCol="0">
            <a:spAutoFit/>
          </a:bodyPr>
          <a:lstStyle/>
          <a:p>
            <a:pPr marL="285750" indent="-285750">
              <a:lnSpc>
                <a:spcPct val="150000"/>
              </a:lnSpc>
              <a:buFont typeface="Arial" pitchFamily="34" charset="0"/>
              <a:buChar char="•"/>
            </a:pPr>
            <a:r>
              <a:rPr lang="en" sz="1600" dirty="0" smtClean="0">
                <a:latin typeface="Palatino Linotype" pitchFamily="18" charset="0"/>
              </a:rPr>
              <a:t>Bile concentration</a:t>
            </a:r>
          </a:p>
          <a:p>
            <a:pPr marL="285750" indent="-285750">
              <a:lnSpc>
                <a:spcPct val="150000"/>
              </a:lnSpc>
              <a:buFont typeface="Arial" pitchFamily="34" charset="0"/>
              <a:buChar char="•"/>
            </a:pPr>
            <a:r>
              <a:rPr lang="en" sz="1600" dirty="0">
                <a:latin typeface="Palatino Linotype" pitchFamily="18" charset="0"/>
              </a:rPr>
              <a:t>Temporary </a:t>
            </a:r>
            <a:r>
              <a:rPr lang="en" sz="1600" dirty="0" smtClean="0">
                <a:latin typeface="Palatino Linotype" pitchFamily="18" charset="0"/>
              </a:rPr>
              <a:t>storage of bile</a:t>
            </a:r>
          </a:p>
          <a:p>
            <a:pPr marL="285750" indent="-285750">
              <a:lnSpc>
                <a:spcPct val="150000"/>
              </a:lnSpc>
              <a:buFont typeface="Arial" pitchFamily="34" charset="0"/>
              <a:buChar char="•"/>
            </a:pPr>
            <a:endParaRPr lang="ru-RU" sz="1600" dirty="0">
              <a:latin typeface="Palatino Linotype" pitchFamily="18" charset="0"/>
            </a:endParaRPr>
          </a:p>
          <a:p>
            <a:pPr>
              <a:lnSpc>
                <a:spcPct val="150000"/>
              </a:lnSpc>
            </a:pPr>
            <a:r>
              <a:rPr lang="en" sz="1600" b="1" dirty="0" smtClean="0">
                <a:latin typeface="Palatino Linotype" pitchFamily="18" charset="0"/>
              </a:rPr>
              <a:t>Bile-isotonic </a:t>
            </a:r>
            <a:r>
              <a:rPr lang="en" sz="1600" b="1" dirty="0">
                <a:latin typeface="Palatino Linotype" pitchFamily="18" charset="0"/>
              </a:rPr>
              <a:t>mixture consisting of:</a:t>
            </a:r>
          </a:p>
          <a:p>
            <a:pPr marL="457200" indent="-457200">
              <a:lnSpc>
                <a:spcPct val="150000"/>
              </a:lnSpc>
              <a:buFont typeface="+mj-lt"/>
              <a:buAutoNum type="arabicPeriod"/>
              <a:defRPr/>
            </a:pPr>
            <a:r>
              <a:rPr lang="en" sz="1600" dirty="0" smtClean="0">
                <a:latin typeface="Palatino Linotype" pitchFamily="18" charset="0"/>
              </a:rPr>
              <a:t>Electrolyte</a:t>
            </a:r>
            <a:endParaRPr lang="ru-RU" sz="1600" dirty="0">
              <a:latin typeface="Palatino Linotype" pitchFamily="18" charset="0"/>
            </a:endParaRPr>
          </a:p>
          <a:p>
            <a:pPr marL="457200" indent="-457200">
              <a:lnSpc>
                <a:spcPct val="150000"/>
              </a:lnSpc>
              <a:buFont typeface="+mj-lt"/>
              <a:buAutoNum type="arabicPeriod"/>
              <a:defRPr/>
            </a:pPr>
            <a:r>
              <a:rPr lang="en" sz="1600" dirty="0" smtClean="0">
                <a:latin typeface="Palatino Linotype" pitchFamily="18" charset="0"/>
              </a:rPr>
              <a:t>Protein</a:t>
            </a:r>
            <a:endParaRPr lang="ru-RU" sz="1600" dirty="0">
              <a:latin typeface="Palatino Linotype" pitchFamily="18" charset="0"/>
            </a:endParaRPr>
          </a:p>
          <a:p>
            <a:pPr marL="457200" indent="-457200">
              <a:lnSpc>
                <a:spcPct val="150000"/>
              </a:lnSpc>
              <a:buFont typeface="+mj-lt"/>
              <a:buAutoNum type="arabicPeriod"/>
              <a:defRPr/>
            </a:pPr>
            <a:r>
              <a:rPr lang="en" sz="1600" dirty="0" smtClean="0">
                <a:latin typeface="Palatino Linotype" pitchFamily="18" charset="0"/>
              </a:rPr>
              <a:t>Bile </a:t>
            </a:r>
            <a:r>
              <a:rPr lang="en" sz="1600" dirty="0">
                <a:latin typeface="Palatino Linotype" pitchFamily="18" charset="0"/>
              </a:rPr>
              <a:t>salts (salts of bile acids)</a:t>
            </a:r>
          </a:p>
          <a:p>
            <a:pPr marL="457200" indent="-457200">
              <a:lnSpc>
                <a:spcPct val="150000"/>
              </a:lnSpc>
              <a:buFont typeface="+mj-lt"/>
              <a:buAutoNum type="arabicPeriod"/>
              <a:defRPr/>
            </a:pPr>
            <a:r>
              <a:rPr lang="en" sz="1600" dirty="0" smtClean="0">
                <a:latin typeface="Palatino Linotype" pitchFamily="18" charset="0"/>
              </a:rPr>
              <a:t>Cholesterol</a:t>
            </a:r>
            <a:endParaRPr lang="ru-RU" sz="1600" dirty="0">
              <a:latin typeface="Palatino Linotype" pitchFamily="18" charset="0"/>
            </a:endParaRPr>
          </a:p>
          <a:p>
            <a:pPr marL="457200" indent="-457200">
              <a:lnSpc>
                <a:spcPct val="150000"/>
              </a:lnSpc>
              <a:buFont typeface="+mj-lt"/>
              <a:buAutoNum type="arabicPeriod"/>
              <a:defRPr/>
            </a:pPr>
            <a:r>
              <a:rPr lang="en" sz="1600" dirty="0" smtClean="0">
                <a:latin typeface="Palatino Linotype" pitchFamily="18" charset="0"/>
              </a:rPr>
              <a:t>Phospholipid </a:t>
            </a:r>
            <a:r>
              <a:rPr lang="en" sz="1600" dirty="0">
                <a:latin typeface="Palatino Linotype" pitchFamily="18" charset="0"/>
              </a:rPr>
              <a:t>(lecithin)</a:t>
            </a:r>
          </a:p>
          <a:p>
            <a:pPr marL="457200" indent="-457200">
              <a:lnSpc>
                <a:spcPct val="150000"/>
              </a:lnSpc>
              <a:buFont typeface="+mj-lt"/>
              <a:buAutoNum type="arabicPeriod"/>
              <a:defRPr/>
            </a:pPr>
            <a:r>
              <a:rPr lang="en" sz="1600" dirty="0" smtClean="0">
                <a:latin typeface="Palatino Linotype" pitchFamily="18" charset="0"/>
              </a:rPr>
              <a:t>Bile pigments </a:t>
            </a:r>
            <a:r>
              <a:rPr lang="en" sz="1600" dirty="0">
                <a:latin typeface="Palatino Linotype" pitchFamily="18" charset="0"/>
              </a:rPr>
              <a:t>(bilirubin, biliverdin)</a:t>
            </a:r>
            <a:endParaRPr lang="sr-Latn-CS" sz="1600" dirty="0">
              <a:latin typeface="Palatino Linotype" pitchFamily="18" charset="0"/>
            </a:endParaRPr>
          </a:p>
          <a:p>
            <a:pPr marL="285750" indent="-285750">
              <a:lnSpc>
                <a:spcPct val="150000"/>
              </a:lnSpc>
              <a:buFont typeface="Arial" pitchFamily="34" charset="0"/>
              <a:buChar char="•"/>
            </a:pPr>
            <a:endParaRPr lang="ru-RU" sz="1600" dirty="0" smtClean="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Gallbladder - function</a:t>
            </a:r>
          </a:p>
        </p:txBody>
      </p:sp>
    </p:spTree>
    <p:extLst>
      <p:ext uri="{BB962C8B-B14F-4D97-AF65-F5344CB8AC3E}">
        <p14:creationId xmlns="" xmlns:p14="http://schemas.microsoft.com/office/powerpoint/2010/main" val="41904881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657285"/>
            <a:ext cx="8305800" cy="3046988"/>
          </a:xfrm>
          <a:prstGeom prst="rect">
            <a:avLst/>
          </a:prstGeom>
          <a:noFill/>
        </p:spPr>
        <p:txBody>
          <a:bodyPr wrap="square" rtlCol="0">
            <a:spAutoFit/>
          </a:bodyPr>
          <a:lstStyle/>
          <a:p>
            <a:pPr marL="285750" indent="-285750">
              <a:lnSpc>
                <a:spcPct val="150000"/>
              </a:lnSpc>
              <a:buFont typeface="Wingdings" pitchFamily="2" charset="2"/>
              <a:buChar char="§"/>
            </a:pPr>
            <a:r>
              <a:rPr lang="en" sz="1600" smtClean="0">
                <a:latin typeface="Palatino Linotype" pitchFamily="18" charset="0"/>
              </a:rPr>
              <a:t>Cholangitis </a:t>
            </a:r>
            <a:r>
              <a:rPr lang="en" sz="1600" dirty="0" smtClean="0">
                <a:latin typeface="Palatino Linotype" pitchFamily="18" charset="0"/>
              </a:rPr>
              <a:t>is common in patients with </a:t>
            </a:r>
            <a:r>
              <a:rPr lang="en" sz="1600" dirty="0" err="1" smtClean="0">
                <a:latin typeface="Palatino Linotype" pitchFamily="18" charset="0"/>
              </a:rPr>
              <a:t>choledocholithiasis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It is caused </a:t>
            </a:r>
            <a:r>
              <a:rPr lang="en" sz="1600" err="1" smtClean="0">
                <a:latin typeface="Palatino Linotype" pitchFamily="18" charset="0"/>
              </a:rPr>
              <a:t>by an impacted </a:t>
            </a:r>
            <a:r>
              <a:rPr lang="en" sz="1600" smtClean="0">
                <a:latin typeface="Palatino Linotype" pitchFamily="18" charset="0"/>
              </a:rPr>
              <a:t>ca </a:t>
            </a:r>
            <a:r>
              <a:rPr lang="en" sz="1600" dirty="0" smtClean="0">
                <a:latin typeface="Palatino Linotype" pitchFamily="18" charset="0"/>
              </a:rPr>
              <a:t>lculus</a:t>
            </a:r>
            <a:r>
              <a:rPr lang="en" sz="1600" smtClean="0">
                <a:latin typeface="Palatino Linotype" pitchFamily="18" charset="0"/>
              </a:rPr>
              <a:t> </a:t>
            </a:r>
            <a:r>
              <a:rPr lang="en" sz="1600" dirty="0" smtClean="0">
                <a:latin typeface="Palatino Linotype" pitchFamily="18" charset="0"/>
              </a:rPr>
              <a:t>in </a:t>
            </a:r>
            <a:r>
              <a:rPr lang="en" sz="1600" dirty="0" err="1" smtClean="0">
                <a:latin typeface="Palatino Linotype" pitchFamily="18" charset="0"/>
              </a:rPr>
              <a:t>choledochus </a:t>
            </a:r>
            <a:r>
              <a:rPr lang="en" sz="1600" dirty="0" smtClean="0">
                <a:latin typeface="Palatino Linotype" pitchFamily="18" charset="0"/>
              </a:rPr>
              <a:t>that leads to biliary obstruction, </a:t>
            </a:r>
            <a:r>
              <a:rPr lang="en" sz="1600" dirty="0" err="1" smtClean="0">
                <a:latin typeface="Palatino Linotype" pitchFamily="18" charset="0"/>
              </a:rPr>
              <a:t>bacterial</a:t>
            </a:r>
            <a:r>
              <a:rPr lang="en" sz="1600" dirty="0" smtClean="0">
                <a:latin typeface="Palatino Linotype" pitchFamily="18" charset="0"/>
              </a:rPr>
              <a:t> </a:t>
            </a:r>
            <a:r>
              <a:rPr lang="en" sz="1600" dirty="0" err="1" smtClean="0">
                <a:latin typeface="Palatino Linotype" pitchFamily="18" charset="0"/>
              </a:rPr>
              <a:t>superinfections </a:t>
            </a:r>
            <a:r>
              <a:rPr lang="en" sz="1600" dirty="0" smtClean="0">
                <a:latin typeface="Palatino Linotype" pitchFamily="18" charset="0"/>
              </a:rPr>
              <a:t>of stagnant bile and </a:t>
            </a:r>
            <a:r>
              <a:rPr lang="en" sz="1600" dirty="0" err="1" smtClean="0">
                <a:latin typeface="Palatino Linotype" pitchFamily="18" charset="0"/>
              </a:rPr>
              <a:t>bacteremia</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Gallstones </a:t>
            </a:r>
            <a:r>
              <a:rPr lang="en" sz="1600" dirty="0" smtClean="0">
                <a:latin typeface="Palatino Linotype" pitchFamily="18" charset="0"/>
              </a:rPr>
              <a:t>originating from the gallbladder and those that migrate into the bile ducts are usually </a:t>
            </a:r>
            <a:r>
              <a:rPr lang="en" sz="1600" dirty="0" err="1" smtClean="0">
                <a:latin typeface="Palatino Linotype" pitchFamily="18" charset="0"/>
              </a:rPr>
              <a:t>cholesterol</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Stones </a:t>
            </a:r>
            <a:r>
              <a:rPr lang="en" sz="1600" dirty="0" smtClean="0">
                <a:latin typeface="Palatino Linotype" pitchFamily="18" charset="0"/>
              </a:rPr>
              <a:t>that are formed in the bile ducts - </a:t>
            </a:r>
            <a:r>
              <a:rPr lang="en" sz="1600" dirty="0" err="1" smtClean="0">
                <a:latin typeface="Palatino Linotype" pitchFamily="18" charset="0"/>
              </a:rPr>
              <a:t>pigment</a:t>
            </a:r>
            <a:endParaRPr lang="x-none" sz="1600" dirty="0" smtClean="0">
              <a:latin typeface="Palatino Linotype" pitchFamily="18" charset="0"/>
            </a:endParaRPr>
          </a:p>
          <a:p>
            <a:pPr>
              <a:lnSpc>
                <a:spcPct val="150000"/>
              </a:lnSpc>
            </a:pPr>
            <a:endParaRPr lang="x-none" sz="1600" dirty="0">
              <a:latin typeface="Palatino Linotype" pitchFamily="18" charset="0"/>
            </a:endParaRPr>
          </a:p>
          <a:p>
            <a:pPr>
              <a:lnSpc>
                <a:spcPct val="150000"/>
              </a:lnSpc>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BILIARY CONCREMENTS</a:t>
            </a:r>
            <a:endParaRPr lang="sr-Cyrl-RS" sz="2000" b="1" dirty="0" smtClean="0">
              <a:latin typeface="Palatino Linotype" pitchFamily="18" charset="0"/>
            </a:endParaRPr>
          </a:p>
        </p:txBody>
      </p:sp>
    </p:spTree>
    <p:extLst>
      <p:ext uri="{BB962C8B-B14F-4D97-AF65-F5344CB8AC3E}">
        <p14:creationId xmlns="" xmlns:p14="http://schemas.microsoft.com/office/powerpoint/2010/main" val="389330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657284"/>
            <a:ext cx="8305800" cy="4154984"/>
          </a:xfrm>
          <a:prstGeom prst="rect">
            <a:avLst/>
          </a:prstGeom>
          <a:noFill/>
        </p:spPr>
        <p:txBody>
          <a:bodyPr wrap="square" rtlCol="0">
            <a:spAutoFit/>
          </a:bodyPr>
          <a:lstStyle/>
          <a:p>
            <a:pPr marL="285750" indent="-285750">
              <a:lnSpc>
                <a:spcPct val="150000"/>
              </a:lnSpc>
              <a:buFont typeface="Wingdings" pitchFamily="2" charset="2"/>
              <a:buChar char="§"/>
            </a:pPr>
            <a:r>
              <a:rPr lang="en" sz="1600" smtClean="0">
                <a:latin typeface="Palatino Linotype" pitchFamily="18" charset="0"/>
              </a:rPr>
              <a:t>Division </a:t>
            </a:r>
            <a:r>
              <a:rPr lang="en" sz="1600" dirty="0" smtClean="0">
                <a:latin typeface="Palatino Linotype" pitchFamily="18" charset="0"/>
              </a:rPr>
              <a:t>:</a:t>
            </a:r>
          </a:p>
          <a:p>
            <a:pPr marL="285750" indent="-285750">
              <a:lnSpc>
                <a:spcPct val="150000"/>
              </a:lnSpc>
              <a:buFont typeface="Wingdings" pitchFamily="2" charset="2"/>
              <a:buChar char="Ø"/>
            </a:pPr>
            <a:r>
              <a:rPr lang="en" sz="1600" dirty="0" smtClean="0">
                <a:latin typeface="Palatino Linotype" pitchFamily="18" charset="0"/>
              </a:rPr>
              <a:t>Purulent ( </a:t>
            </a:r>
            <a:r>
              <a:rPr lang="en" sz="1600" smtClean="0">
                <a:latin typeface="Palatino Linotype" pitchFamily="18" charset="0"/>
              </a:rPr>
              <a:t>suppurative </a:t>
            </a:r>
            <a:r>
              <a:rPr lang="en" sz="1600" dirty="0" smtClean="0">
                <a:latin typeface="Palatino Linotype" pitchFamily="18" charset="0"/>
              </a:rPr>
              <a:t>): </a:t>
            </a:r>
            <a:r>
              <a:rPr lang="en" sz="1600" smtClean="0">
                <a:latin typeface="Palatino Linotype" pitchFamily="18" charset="0"/>
              </a:rPr>
              <a:t>with </a:t>
            </a:r>
            <a:r>
              <a:rPr lang="en" sz="1600" dirty="0" smtClean="0">
                <a:latin typeface="Palatino Linotype" pitchFamily="18" charset="0"/>
              </a:rPr>
              <a:t>the presence of pus in </a:t>
            </a:r>
            <a:r>
              <a:rPr lang="en" sz="1600" dirty="0" err="1" smtClean="0">
                <a:latin typeface="Palatino Linotype" pitchFamily="18" charset="0"/>
              </a:rPr>
              <a:t>the obstructed</a:t>
            </a:r>
            <a:r>
              <a:rPr lang="en" sz="1600" dirty="0" smtClean="0">
                <a:latin typeface="Palatino Linotype" pitchFamily="18" charset="0"/>
              </a:rPr>
              <a:t> </a:t>
            </a:r>
            <a:r>
              <a:rPr lang="en" sz="1600" dirty="0" err="1" smtClean="0">
                <a:latin typeface="Palatino Linotype" pitchFamily="18" charset="0"/>
              </a:rPr>
              <a:t>ductal </a:t>
            </a:r>
            <a:r>
              <a:rPr lang="en" sz="1600" dirty="0" smtClean="0">
                <a:latin typeface="Palatino Linotype" pitchFamily="18" charset="0"/>
              </a:rPr>
              <a:t>composition</a:t>
            </a:r>
          </a:p>
          <a:p>
            <a:pPr marL="285750" indent="-285750">
              <a:lnSpc>
                <a:spcPct val="150000"/>
              </a:lnSpc>
              <a:buFont typeface="Wingdings" pitchFamily="2" charset="2"/>
              <a:buChar char="Ø"/>
            </a:pPr>
            <a:r>
              <a:rPr lang="en" sz="1600" smtClean="0">
                <a:latin typeface="Palatino Linotype" pitchFamily="18" charset="0"/>
              </a:rPr>
              <a:t>Non-suppurative</a:t>
            </a:r>
            <a:endParaRPr lang="sr-Cyrl-RS" sz="1600" dirty="0" smtClean="0">
              <a:latin typeface="Palatino Linotype" pitchFamily="18" charset="0"/>
            </a:endParaRPr>
          </a:p>
          <a:p>
            <a:pPr marL="285750" indent="-285750">
              <a:lnSpc>
                <a:spcPct val="150000"/>
              </a:lnSpc>
              <a:buFont typeface="Wingdings" pitchFamily="2" charset="2"/>
              <a:buChar char="Ø"/>
            </a:pPr>
            <a:endParaRPr lang="sr-Cyrl-RS" sz="1600" dirty="0" smtClean="0">
              <a:latin typeface="Palatino Linotype" pitchFamily="18" charset="0"/>
            </a:endParaRPr>
          </a:p>
          <a:p>
            <a:pPr marL="285750" indent="-285750">
              <a:lnSpc>
                <a:spcPct val="150000"/>
              </a:lnSpc>
              <a:buFont typeface="Wingdings" pitchFamily="2" charset="2"/>
              <a:buChar char="Ø"/>
            </a:pPr>
            <a:endParaRPr lang="sr-Cyrl-RS" sz="1600" dirty="0" smtClean="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Pains </a:t>
            </a:r>
            <a:r>
              <a:rPr lang="en" sz="1600" dirty="0" smtClean="0">
                <a:latin typeface="Palatino Linotype" pitchFamily="18" charset="0"/>
              </a:rPr>
              <a:t>predominantly </a:t>
            </a:r>
            <a:r>
              <a:rPr lang="en" sz="1600" smtClean="0">
                <a:latin typeface="Palatino Linotype" pitchFamily="18" charset="0"/>
              </a:rPr>
              <a:t>in the epigastrium and right upper quadrant</a:t>
            </a:r>
          </a:p>
          <a:p>
            <a:pPr marL="285750" indent="-285750">
              <a:lnSpc>
                <a:spcPct val="150000"/>
              </a:lnSpc>
              <a:buFont typeface="Wingdings" pitchFamily="2" charset="2"/>
              <a:buChar char="§"/>
            </a:pPr>
            <a:r>
              <a:rPr lang="en" sz="1600" smtClean="0">
                <a:latin typeface="Palatino Linotype" pitchFamily="18" charset="0"/>
              </a:rPr>
              <a:t>Charcot's triad </a:t>
            </a:r>
            <a:r>
              <a:rPr lang="en" sz="1600" dirty="0" smtClean="0">
                <a:latin typeface="Palatino Linotype" pitchFamily="18" charset="0"/>
              </a:rPr>
              <a:t>: </a:t>
            </a:r>
            <a:r>
              <a:rPr lang="en" sz="1600" smtClean="0">
                <a:latin typeface="Palatino Linotype" pitchFamily="18" charset="0"/>
              </a:rPr>
              <a:t>pain, temperature, icterus</a:t>
            </a:r>
          </a:p>
          <a:p>
            <a:pPr marL="285750" indent="-285750">
              <a:lnSpc>
                <a:spcPct val="150000"/>
              </a:lnSpc>
              <a:buFont typeface="Wingdings" pitchFamily="2" charset="2"/>
              <a:buChar char="§"/>
            </a:pPr>
            <a:r>
              <a:rPr lang="en" sz="1600" dirty="0" smtClean="0">
                <a:latin typeface="Palatino Linotype" pitchFamily="18" charset="0"/>
              </a:rPr>
              <a:t>Sometimes signs of systemic infection (sepsis) </a:t>
            </a:r>
            <a:r>
              <a:rPr lang="en" sz="1600" smtClean="0">
                <a:latin typeface="Palatino Linotype" pitchFamily="18" charset="0"/>
              </a:rPr>
              <a:t>: </a:t>
            </a:r>
            <a:r>
              <a:rPr lang="en" sz="1600" dirty="0" smtClean="0">
                <a:latin typeface="Palatino Linotype" pitchFamily="18" charset="0"/>
              </a:rPr>
              <a:t>elevated temperature </a:t>
            </a:r>
            <a:r>
              <a:rPr lang="en" sz="1600" smtClean="0">
                <a:latin typeface="Palatino Linotype" pitchFamily="18" charset="0"/>
              </a:rPr>
              <a:t>, leukocytosis, shock, loss of consciousness</a:t>
            </a:r>
          </a:p>
          <a:p>
            <a:pPr marL="285750" indent="-285750">
              <a:lnSpc>
                <a:spcPct val="150000"/>
              </a:lnSpc>
            </a:pPr>
            <a:endParaRPr lang="x-none" sz="1600" dirty="0" smtClean="0">
              <a:latin typeface="Palatino Linotype" pitchFamily="18" charset="0"/>
            </a:endParaRPr>
          </a:p>
          <a:p>
            <a:pPr>
              <a:lnSpc>
                <a:spcPct val="150000"/>
              </a:lnSpc>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CHOLANGITIS - clinical picture</a:t>
            </a:r>
          </a:p>
        </p:txBody>
      </p:sp>
    </p:spTree>
    <p:extLst>
      <p:ext uri="{BB962C8B-B14F-4D97-AF65-F5344CB8AC3E}">
        <p14:creationId xmlns="" xmlns:p14="http://schemas.microsoft.com/office/powerpoint/2010/main" val="3893300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481548"/>
            <a:ext cx="8610600" cy="4524315"/>
          </a:xfrm>
          <a:prstGeom prst="rect">
            <a:avLst/>
          </a:prstGeom>
          <a:noFill/>
        </p:spPr>
        <p:txBody>
          <a:bodyPr wrap="square" rtlCol="0">
            <a:spAutoFit/>
          </a:bodyPr>
          <a:lstStyle/>
          <a:p>
            <a:pPr>
              <a:lnSpc>
                <a:spcPct val="150000"/>
              </a:lnSpc>
            </a:pPr>
            <a:endParaRPr lang="x-none" sz="1600" b="1" dirty="0" smtClean="0">
              <a:latin typeface="Palatino Linotype" pitchFamily="18" charset="0"/>
            </a:endParaRPr>
          </a:p>
          <a:p>
            <a:pPr marL="285750" indent="-285750">
              <a:lnSpc>
                <a:spcPct val="150000"/>
              </a:lnSpc>
            </a:pPr>
            <a:r>
              <a:rPr lang="en" sz="1600" b="1" dirty="0" smtClean="0">
                <a:latin typeface="Palatino Linotype" pitchFamily="18" charset="0"/>
              </a:rPr>
              <a:t>Biochemical analyses</a:t>
            </a:r>
          </a:p>
          <a:p>
            <a:pPr marL="285750" indent="-285750">
              <a:lnSpc>
                <a:spcPct val="150000"/>
              </a:lnSpc>
            </a:pPr>
            <a:r>
              <a:rPr lang="en" sz="1600" smtClean="0">
                <a:latin typeface="Palatino Linotype" pitchFamily="18" charset="0"/>
              </a:rPr>
              <a:t>elevated </a:t>
            </a:r>
            <a:r>
              <a:rPr lang="en" sz="1600" dirty="0" smtClean="0">
                <a:latin typeface="Palatino Linotype" pitchFamily="18" charset="0"/>
              </a:rPr>
              <a:t>occasionally </a:t>
            </a:r>
            <a:r>
              <a:rPr lang="en" sz="1600" smtClean="0">
                <a:latin typeface="Palatino Linotype" pitchFamily="18" charset="0"/>
              </a:rPr>
              <a:t>or permanently </a:t>
            </a:r>
            <a:r>
              <a:rPr lang="en" sz="1600" dirty="0" smtClean="0">
                <a:latin typeface="Palatino Linotype" pitchFamily="18" charset="0"/>
              </a:rPr>
              <a:t>(depending </a:t>
            </a:r>
            <a:r>
              <a:rPr lang="en" sz="1600" smtClean="0">
                <a:latin typeface="Palatino Linotype" pitchFamily="18" charset="0"/>
              </a:rPr>
              <a:t>on </a:t>
            </a:r>
            <a:r>
              <a:rPr lang="en" sz="1600" dirty="0" smtClean="0">
                <a:latin typeface="Palatino Linotype" pitchFamily="18" charset="0"/>
              </a:rPr>
              <a:t>whether </a:t>
            </a:r>
            <a:r>
              <a:rPr lang="en" sz="1600" smtClean="0">
                <a:latin typeface="Palatino Linotype" pitchFamily="18" charset="0"/>
              </a:rPr>
              <a:t>the stones are free in the lumen and do not cause obstruction or are transiently or permanently stuck </a:t>
            </a:r>
            <a:r>
              <a:rPr lang="en" sz="1600" dirty="0" smtClean="0">
                <a:latin typeface="Palatino Linotype" pitchFamily="18" charset="0"/>
              </a:rPr>
              <a:t>):</a:t>
            </a:r>
            <a:endParaRPr lang="x-none"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Alkaline </a:t>
            </a:r>
            <a:r>
              <a:rPr lang="en" sz="1600" dirty="0" err="1" smtClean="0">
                <a:latin typeface="Palatino Linotype" pitchFamily="18" charset="0"/>
              </a:rPr>
              <a:t>phosphatase</a:t>
            </a:r>
            <a:endParaRPr lang="x-none"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Gamma- </a:t>
            </a:r>
            <a:r>
              <a:rPr lang="en" sz="1600" dirty="0" err="1" smtClean="0">
                <a:latin typeface="Palatino Linotype" pitchFamily="18" charset="0"/>
              </a:rPr>
              <a:t>glutamyl</a:t>
            </a:r>
            <a:r>
              <a:rPr lang="en" sz="1600" dirty="0" smtClean="0">
                <a:latin typeface="Palatino Linotype" pitchFamily="18" charset="0"/>
              </a:rPr>
              <a:t> </a:t>
            </a:r>
            <a:r>
              <a:rPr lang="en" sz="1600" dirty="0" err="1" smtClean="0">
                <a:latin typeface="Palatino Linotype" pitchFamily="18" charset="0"/>
              </a:rPr>
              <a:t>transpeptidase</a:t>
            </a:r>
            <a:endParaRPr lang="x-none" sz="1600" dirty="0" smtClean="0">
              <a:latin typeface="Palatino Linotype" pitchFamily="18" charset="0"/>
            </a:endParaRPr>
          </a:p>
          <a:p>
            <a:pPr marL="285750" indent="-285750">
              <a:lnSpc>
                <a:spcPct val="150000"/>
              </a:lnSpc>
              <a:buFont typeface="Arial" pitchFamily="34" charset="0"/>
              <a:buChar char="•"/>
            </a:pPr>
            <a:r>
              <a:rPr lang="en" sz="1600" dirty="0" err="1" smtClean="0">
                <a:latin typeface="Palatino Linotype" pitchFamily="18" charset="0"/>
              </a:rPr>
              <a:t>Aspartate </a:t>
            </a:r>
            <a:r>
              <a:rPr lang="en" sz="1600" dirty="0" smtClean="0">
                <a:latin typeface="Palatino Linotype" pitchFamily="18" charset="0"/>
              </a:rPr>
              <a:t>and </a:t>
            </a:r>
            <a:r>
              <a:rPr lang="en" sz="1600" err="1" smtClean="0">
                <a:latin typeface="Palatino Linotype" pitchFamily="18" charset="0"/>
              </a:rPr>
              <a:t>alanine </a:t>
            </a:r>
            <a:r>
              <a:rPr lang="en" sz="1600" smtClean="0">
                <a:latin typeface="Palatino Linotype" pitchFamily="18" charset="0"/>
              </a:rPr>
              <a:t>aminotransferases </a:t>
            </a:r>
            <a:r>
              <a:rPr lang="en" sz="1600" dirty="0" smtClean="0">
                <a:latin typeface="Palatino Linotype" pitchFamily="18" charset="0"/>
              </a:rPr>
              <a:t>(rapidly return to normal)</a:t>
            </a:r>
            <a:endParaRPr lang="x-none" sz="1600" dirty="0" smtClean="0">
              <a:latin typeface="Palatino Linotype" pitchFamily="18" charset="0"/>
            </a:endParaRPr>
          </a:p>
          <a:p>
            <a:pPr marL="285750" indent="-285750">
              <a:lnSpc>
                <a:spcPct val="150000"/>
              </a:lnSpc>
              <a:buFont typeface="Arial" pitchFamily="34" charset="0"/>
              <a:buChar char="•"/>
            </a:pPr>
            <a:r>
              <a:rPr lang="en" sz="1600" dirty="0" err="1" smtClean="0">
                <a:latin typeface="Palatino Linotype" pitchFamily="18" charset="0"/>
              </a:rPr>
              <a:t>Hyperbilirubinemia </a:t>
            </a:r>
            <a:r>
              <a:rPr lang="en" sz="1600" dirty="0" smtClean="0">
                <a:latin typeface="Palatino Linotype" pitchFamily="18" charset="0"/>
              </a:rPr>
              <a:t>- in case of obstruction</a:t>
            </a:r>
          </a:p>
          <a:p>
            <a:pPr marL="285750" indent="-285750">
              <a:lnSpc>
                <a:spcPct val="150000"/>
              </a:lnSpc>
              <a:buFont typeface="Arial" pitchFamily="34" charset="0"/>
              <a:buChar char="•"/>
            </a:pPr>
            <a:r>
              <a:rPr lang="en" sz="1600" dirty="0" smtClean="0">
                <a:latin typeface="Palatino Linotype" pitchFamily="18" charset="0"/>
              </a:rPr>
              <a:t>Elevated </a:t>
            </a:r>
            <a:r>
              <a:rPr lang="en" sz="1600" err="1" smtClean="0">
                <a:latin typeface="Palatino Linotype" pitchFamily="18" charset="0"/>
              </a:rPr>
              <a:t>amylase </a:t>
            </a:r>
            <a:r>
              <a:rPr lang="en" sz="1600" smtClean="0">
                <a:latin typeface="Palatino Linotype" pitchFamily="18" charset="0"/>
              </a:rPr>
              <a:t>- in pancreatitis</a:t>
            </a:r>
            <a:endParaRPr lang="sr-Cyrl-R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Positive biohumoral inflammatory syndrome</a:t>
            </a:r>
          </a:p>
          <a:p>
            <a:pPr marL="285750" indent="-285750">
              <a:lnSpc>
                <a:spcPct val="150000"/>
              </a:lnSpc>
              <a:buFont typeface="Arial" pitchFamily="34" charset="0"/>
              <a:buChar char="•"/>
            </a:pPr>
            <a:r>
              <a:rPr lang="en" sz="1600" dirty="0" smtClean="0">
                <a:latin typeface="Palatino Linotype" pitchFamily="18" charset="0"/>
              </a:rPr>
              <a:t>Positive blood cultures in sepsis (gram negative bacteria and enterococci)</a:t>
            </a:r>
          </a:p>
          <a:p>
            <a:pPr marL="285750" indent="-285750">
              <a:lnSpc>
                <a:spcPct val="150000"/>
              </a:lnSpc>
              <a:buFont typeface="Arial" pitchFamily="34" charset="0"/>
              <a:buChar char="•"/>
            </a:pPr>
            <a:r>
              <a:rPr lang="en" sz="1600" dirty="0" smtClean="0">
                <a:latin typeface="Palatino Linotype" pitchFamily="18" charset="0"/>
              </a:rPr>
              <a:t>Positive bile cultures in 75% of cases</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CHOLANGITIS - Diagnosis</a:t>
            </a:r>
          </a:p>
        </p:txBody>
      </p:sp>
    </p:spTree>
    <p:extLst>
      <p:ext uri="{BB962C8B-B14F-4D97-AF65-F5344CB8AC3E}">
        <p14:creationId xmlns="" xmlns:p14="http://schemas.microsoft.com/office/powerpoint/2010/main" val="104397039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33400"/>
            <a:ext cx="8686800" cy="1938992"/>
          </a:xfrm>
          <a:prstGeom prst="rect">
            <a:avLst/>
          </a:prstGeom>
          <a:noFill/>
        </p:spPr>
        <p:txBody>
          <a:bodyPr wrap="square" rtlCol="0">
            <a:spAutoFit/>
          </a:bodyPr>
          <a:lstStyle/>
          <a:p>
            <a:pPr marL="285750" indent="-285750">
              <a:lnSpc>
                <a:spcPct val="150000"/>
              </a:lnSpc>
              <a:buFont typeface="Wingdings" pitchFamily="2" charset="2"/>
              <a:buChar char="§"/>
            </a:pPr>
            <a:r>
              <a:rPr lang="en" sz="1600" b="1" dirty="0" smtClean="0">
                <a:latin typeface="Palatino Linotype" pitchFamily="18" charset="0"/>
              </a:rPr>
              <a:t>Visualization methods:</a:t>
            </a:r>
          </a:p>
          <a:p>
            <a:pPr marL="285750" indent="-285750">
              <a:lnSpc>
                <a:spcPct val="150000"/>
              </a:lnSpc>
              <a:buFont typeface="Wingdings" pitchFamily="2" charset="2"/>
              <a:buChar char="§"/>
            </a:pPr>
            <a:r>
              <a:rPr lang="en" sz="1600" smtClean="0">
                <a:latin typeface="Palatino Linotype" pitchFamily="18" charset="0"/>
              </a:rPr>
              <a:t>US and CT: </a:t>
            </a:r>
            <a:r>
              <a:rPr lang="en" sz="1600" dirty="0" smtClean="0">
                <a:latin typeface="Palatino Linotype" pitchFamily="18" charset="0"/>
              </a:rPr>
              <a:t>dilated bile ducts </a:t>
            </a:r>
            <a:r>
              <a:rPr lang="en" sz="1600" smtClean="0">
                <a:latin typeface="Palatino Linotype" pitchFamily="18" charset="0"/>
              </a:rPr>
              <a:t>and presence </a:t>
            </a:r>
            <a:r>
              <a:rPr lang="en" sz="1600" dirty="0" err="1" smtClean="0">
                <a:latin typeface="Palatino Linotype" pitchFamily="18" charset="0"/>
              </a:rPr>
              <a:t>of stones</a:t>
            </a:r>
            <a:endParaRPr lang="x-none" sz="1600" dirty="0" smtClean="0">
              <a:latin typeface="Palatino Linotype" pitchFamily="18" charset="0"/>
            </a:endParaRPr>
          </a:p>
          <a:p>
            <a:pPr marL="285750" indent="-285750">
              <a:lnSpc>
                <a:spcPct val="150000"/>
              </a:lnSpc>
              <a:buFont typeface="Wingdings" pitchFamily="2" charset="2"/>
              <a:buChar char="Ø"/>
            </a:pPr>
            <a:r>
              <a:rPr lang="en" sz="1600" smtClean="0">
                <a:latin typeface="Palatino Linotype" pitchFamily="18" charset="0"/>
              </a:rPr>
              <a:t>Mr. </a:t>
            </a:r>
            <a:r>
              <a:rPr lang="en" sz="1600" dirty="0" smtClean="0">
                <a:latin typeface="Palatino Linotype" pitchFamily="18" charset="0"/>
              </a:rPr>
              <a:t>CP</a:t>
            </a:r>
            <a:endParaRPr lang="x-none" sz="1600" dirty="0" smtClean="0">
              <a:latin typeface="Palatino Linotype" pitchFamily="18" charset="0"/>
            </a:endParaRPr>
          </a:p>
          <a:p>
            <a:pPr marL="285750" indent="-285750">
              <a:lnSpc>
                <a:spcPct val="150000"/>
              </a:lnSpc>
              <a:buFont typeface="Wingdings" pitchFamily="2" charset="2"/>
              <a:buChar char="Ø"/>
            </a:pPr>
            <a:r>
              <a:rPr lang="en" sz="1600" dirty="0" smtClean="0">
                <a:latin typeface="Palatino Linotype" pitchFamily="18" charset="0"/>
              </a:rPr>
              <a:t>ERCP</a:t>
            </a:r>
          </a:p>
          <a:p>
            <a:pPr marL="285750" indent="-285750">
              <a:lnSpc>
                <a:spcPct val="150000"/>
              </a:lnSpc>
              <a:buFont typeface="Wingdings" pitchFamily="2" charset="2"/>
              <a:buChar char="Ø"/>
            </a:pPr>
            <a:r>
              <a:rPr lang="en" sz="1600" dirty="0" err="1" smtClean="0">
                <a:latin typeface="Palatino Linotype" pitchFamily="18" charset="0"/>
              </a:rPr>
              <a:t>Endoscopic </a:t>
            </a:r>
            <a:r>
              <a:rPr lang="en" sz="1600" dirty="0" smtClean="0">
                <a:latin typeface="Palatino Linotype" pitchFamily="18" charset="0"/>
              </a:rPr>
              <a:t>ultrasound</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CHOLANGITIS - diagnosis and therapy</a:t>
            </a:r>
          </a:p>
        </p:txBody>
      </p:sp>
      <p:sp>
        <p:nvSpPr>
          <p:cNvPr id="4" name="Rectangle 3"/>
          <p:cNvSpPr/>
          <p:nvPr/>
        </p:nvSpPr>
        <p:spPr>
          <a:xfrm>
            <a:off x="0" y="2438400"/>
            <a:ext cx="8839200" cy="4247317"/>
          </a:xfrm>
          <a:prstGeom prst="rect">
            <a:avLst/>
          </a:prstGeom>
        </p:spPr>
        <p:txBody>
          <a:bodyPr wrap="square">
            <a:spAutoFit/>
          </a:bodyPr>
          <a:lstStyle/>
          <a:p>
            <a:pPr marL="285750" indent="-285750">
              <a:lnSpc>
                <a:spcPct val="150000"/>
              </a:lnSpc>
              <a:buFont typeface="Wingdings" pitchFamily="2" charset="2"/>
              <a:buChar char="§"/>
            </a:pPr>
            <a:r>
              <a:rPr lang="en" sz="1600" b="1" dirty="0" smtClean="0">
                <a:latin typeface="Palatino Linotype" pitchFamily="18" charset="0"/>
              </a:rPr>
              <a:t>Therapy:</a:t>
            </a:r>
          </a:p>
          <a:p>
            <a:pPr marL="285750" indent="-285750">
              <a:lnSpc>
                <a:spcPct val="150000"/>
              </a:lnSpc>
              <a:buFont typeface="Wingdings" pitchFamily="2" charset="2"/>
              <a:buChar char="§"/>
            </a:pPr>
            <a:r>
              <a:rPr lang="en" sz="1600" b="1" smtClean="0">
                <a:latin typeface="Palatino Linotype" pitchFamily="18" charset="0"/>
              </a:rPr>
              <a:t>Non-suppurative</a:t>
            </a:r>
          </a:p>
          <a:p>
            <a:pPr marL="285750" indent="-285750">
              <a:lnSpc>
                <a:spcPct val="150000"/>
              </a:lnSpc>
              <a:buFont typeface="Wingdings" pitchFamily="2" charset="2"/>
              <a:buChar char="Ø"/>
            </a:pPr>
            <a:r>
              <a:rPr lang="en" sz="1600" dirty="0" smtClean="0">
                <a:latin typeface="Palatino Linotype" pitchFamily="18" charset="0"/>
              </a:rPr>
              <a:t>Antibiotic </a:t>
            </a:r>
            <a:r>
              <a:rPr lang="en" sz="1600" smtClean="0">
                <a:latin typeface="Palatino Linotype" pitchFamily="18" charset="0"/>
              </a:rPr>
              <a:t>therapy </a:t>
            </a:r>
            <a:r>
              <a:rPr lang="en" sz="1600" dirty="0" smtClean="0">
                <a:latin typeface="Palatino Linotype" pitchFamily="18" charset="0"/>
              </a:rPr>
              <a:t>( </a:t>
            </a:r>
            <a:r>
              <a:rPr lang="en" sz="1600" smtClean="0">
                <a:latin typeface="Palatino Linotype" pitchFamily="18" charset="0"/>
              </a:rPr>
              <a:t>cfoxitin </a:t>
            </a:r>
            <a:r>
              <a:rPr lang="en" sz="1600" dirty="0" smtClean="0">
                <a:latin typeface="Palatino Linotype" pitchFamily="18" charset="0"/>
              </a:rPr>
              <a:t>; </a:t>
            </a:r>
            <a:r>
              <a:rPr lang="en" sz="1600" smtClean="0">
                <a:latin typeface="Palatino Linotype" pitchFamily="18" charset="0"/>
              </a:rPr>
              <a:t>combinations : cephalosporin </a:t>
            </a:r>
            <a:r>
              <a:rPr lang="en" sz="1600" dirty="0" smtClean="0">
                <a:latin typeface="Palatino Linotype" pitchFamily="18" charset="0"/>
              </a:rPr>
              <a:t>and </a:t>
            </a:r>
            <a:r>
              <a:rPr lang="en" sz="1600" smtClean="0">
                <a:latin typeface="Palatino Linotype" pitchFamily="18" charset="0"/>
              </a:rPr>
              <a:t>metronidazole </a:t>
            </a:r>
            <a:r>
              <a:rPr lang="en" sz="1600" dirty="0" smtClean="0">
                <a:latin typeface="Palatino Linotype" pitchFamily="18" charset="0"/>
              </a:rPr>
              <a:t>; </a:t>
            </a:r>
            <a:r>
              <a:rPr lang="en" sz="1600" smtClean="0">
                <a:latin typeface="Palatino Linotype" pitchFamily="18" charset="0"/>
              </a:rPr>
              <a:t>ampicillin </a:t>
            </a:r>
            <a:r>
              <a:rPr lang="en" sz="1600" dirty="0" smtClean="0">
                <a:latin typeface="Palatino Linotype" pitchFamily="18" charset="0"/>
              </a:rPr>
              <a:t>, gentamicin and </a:t>
            </a:r>
            <a:r>
              <a:rPr lang="en" sz="1600" smtClean="0">
                <a:latin typeface="Palatino Linotype" pitchFamily="18" charset="0"/>
              </a:rPr>
              <a:t>metronidazole )</a:t>
            </a:r>
          </a:p>
          <a:p>
            <a:pPr marL="285750" indent="-285750">
              <a:lnSpc>
                <a:spcPct val="150000"/>
              </a:lnSpc>
              <a:buFont typeface="Wingdings" pitchFamily="2" charset="2"/>
              <a:buChar char="Ø"/>
            </a:pPr>
            <a:r>
              <a:rPr lang="en" sz="1600" dirty="0" smtClean="0">
                <a:latin typeface="Palatino Linotype" pitchFamily="18" charset="0"/>
              </a:rPr>
              <a:t>Supportive measures</a:t>
            </a:r>
            <a:endParaRPr lang="x-none" sz="1600" smtClean="0">
              <a:latin typeface="Palatino Linotype" pitchFamily="18" charset="0"/>
            </a:endParaRPr>
          </a:p>
          <a:p>
            <a:pPr marL="285750" indent="-285750">
              <a:lnSpc>
                <a:spcPct val="150000"/>
              </a:lnSpc>
              <a:buFont typeface="Wingdings" pitchFamily="2" charset="2"/>
              <a:buChar char="§"/>
            </a:pPr>
            <a:r>
              <a:rPr lang="en" sz="1600" b="1" smtClean="0">
                <a:latin typeface="Palatino Linotype" pitchFamily="18" charset="0"/>
              </a:rPr>
              <a:t>Suppurative</a:t>
            </a:r>
          </a:p>
          <a:p>
            <a:pPr marL="285750" indent="-285750">
              <a:lnSpc>
                <a:spcPct val="150000"/>
              </a:lnSpc>
              <a:buFont typeface="Wingdings" pitchFamily="2" charset="2"/>
              <a:buChar char="Ø"/>
            </a:pPr>
            <a:r>
              <a:rPr lang="en" sz="1600" dirty="0" smtClean="0">
                <a:latin typeface="Palatino Linotype" pitchFamily="18" charset="0"/>
              </a:rPr>
              <a:t>State of emergency</a:t>
            </a:r>
            <a:endParaRPr lang="x-none" sz="1600" smtClean="0">
              <a:latin typeface="Palatino Linotype" pitchFamily="18" charset="0"/>
            </a:endParaRPr>
          </a:p>
          <a:p>
            <a:pPr marL="285750" indent="-285750">
              <a:lnSpc>
                <a:spcPct val="150000"/>
              </a:lnSpc>
              <a:buFont typeface="Wingdings" pitchFamily="2" charset="2"/>
              <a:buChar char="Ø"/>
            </a:pPr>
            <a:r>
              <a:rPr lang="en" sz="1600" smtClean="0">
                <a:latin typeface="Palatino Linotype" pitchFamily="18" charset="0"/>
              </a:rPr>
              <a:t>Poor success of antibiotic therapy</a:t>
            </a:r>
          </a:p>
          <a:p>
            <a:pPr marL="285750" indent="-285750">
              <a:lnSpc>
                <a:spcPct val="150000"/>
              </a:lnSpc>
              <a:buFont typeface="Wingdings" pitchFamily="2" charset="2"/>
              <a:buChar char="Ø"/>
            </a:pPr>
            <a:r>
              <a:rPr lang="en" sz="1600" dirty="0" smtClean="0">
                <a:latin typeface="Palatino Linotype" pitchFamily="18" charset="0"/>
              </a:rPr>
              <a:t>The appearance of multiple abscess collections in the liver</a:t>
            </a:r>
            <a:endParaRPr lang="x-none" sz="1600" smtClean="0">
              <a:latin typeface="Palatino Linotype" pitchFamily="18" charset="0"/>
            </a:endParaRPr>
          </a:p>
          <a:p>
            <a:pPr marL="285750" indent="-285750">
              <a:lnSpc>
                <a:spcPct val="150000"/>
              </a:lnSpc>
              <a:buFont typeface="Wingdings" pitchFamily="2" charset="2"/>
              <a:buChar char="Ø"/>
            </a:pPr>
            <a:r>
              <a:rPr lang="en" sz="1600" smtClean="0">
                <a:latin typeface="Palatino Linotype" pitchFamily="18" charset="0"/>
              </a:rPr>
              <a:t>Emergency </a:t>
            </a:r>
            <a:r>
              <a:rPr lang="en" sz="1600" dirty="0" smtClean="0">
                <a:latin typeface="Palatino Linotype" pitchFamily="18" charset="0"/>
              </a:rPr>
              <a:t>drainage of the biliary tree ( </a:t>
            </a:r>
            <a:r>
              <a:rPr lang="en" sz="1600" smtClean="0">
                <a:latin typeface="Palatino Linotype" pitchFamily="18" charset="0"/>
              </a:rPr>
              <a:t>usually by ERCP with papillotomy and drainage </a:t>
            </a:r>
            <a:r>
              <a:rPr lang="en" sz="1600" dirty="0" smtClean="0">
                <a:latin typeface="Palatino Linotype" pitchFamily="18" charset="0"/>
              </a:rPr>
              <a:t>with stone </a:t>
            </a:r>
            <a:r>
              <a:rPr lang="en" sz="1600" smtClean="0">
                <a:latin typeface="Palatino Linotype" pitchFamily="18" charset="0"/>
              </a:rPr>
              <a:t>extraction </a:t>
            </a:r>
            <a:r>
              <a:rPr lang="en" sz="1600" dirty="0" smtClean="0">
                <a:latin typeface="Palatino Linotype" pitchFamily="18" charset="0"/>
              </a:rPr>
              <a:t>)</a:t>
            </a:r>
            <a:endParaRPr lang="x-none" sz="1600" dirty="0">
              <a:latin typeface="Palatino Linotype" pitchFamily="18" charset="0"/>
            </a:endParaRPr>
          </a:p>
        </p:txBody>
      </p:sp>
    </p:spTree>
    <p:extLst>
      <p:ext uri="{BB962C8B-B14F-4D97-AF65-F5344CB8AC3E}">
        <p14:creationId xmlns="" xmlns:p14="http://schemas.microsoft.com/office/powerpoint/2010/main" val="33268873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815876"/>
            <a:ext cx="8686800" cy="4524315"/>
          </a:xfrm>
          <a:prstGeom prst="rect">
            <a:avLst/>
          </a:prstGeom>
          <a:noFill/>
        </p:spPr>
        <p:txBody>
          <a:bodyPr wrap="square" rtlCol="0">
            <a:spAutoFit/>
          </a:bodyPr>
          <a:lstStyle/>
          <a:p>
            <a:pPr marL="285750" indent="-285750">
              <a:lnSpc>
                <a:spcPct val="150000"/>
              </a:lnSpc>
              <a:buFont typeface="Wingdings" pitchFamily="2" charset="2"/>
              <a:buChar char="§"/>
            </a:pPr>
            <a:r>
              <a:rPr lang="en" sz="1600" smtClean="0">
                <a:latin typeface="Palatino Linotype" pitchFamily="18" charset="0"/>
              </a:rPr>
              <a:t>Benign </a:t>
            </a:r>
            <a:r>
              <a:rPr lang="en" sz="1600" dirty="0" err="1" smtClean="0">
                <a:latin typeface="Palatino Linotype" pitchFamily="18" charset="0"/>
              </a:rPr>
              <a:t>strictures </a:t>
            </a:r>
            <a:r>
              <a:rPr lang="en" sz="1600" dirty="0" smtClean="0">
                <a:latin typeface="Palatino Linotype" pitchFamily="18" charset="0"/>
              </a:rPr>
              <a:t>- the result of surgical injury</a:t>
            </a:r>
          </a:p>
          <a:p>
            <a:pPr marL="285750" indent="-285750">
              <a:lnSpc>
                <a:spcPct val="150000"/>
              </a:lnSpc>
              <a:buFont typeface="Wingdings" pitchFamily="2" charset="2"/>
              <a:buChar char="§"/>
            </a:pPr>
            <a:r>
              <a:rPr lang="en" sz="1600" smtClean="0">
                <a:latin typeface="Palatino Linotype" pitchFamily="18" charset="0"/>
              </a:rPr>
              <a:t>It will certainly be </a:t>
            </a:r>
            <a:r>
              <a:rPr lang="en" sz="1600" dirty="0" smtClean="0">
                <a:latin typeface="Palatino Linotype" pitchFamily="18" charset="0"/>
              </a:rPr>
              <a:t>a consequence of </a:t>
            </a:r>
            <a:r>
              <a:rPr lang="en" sz="1600" smtClean="0">
                <a:latin typeface="Palatino Linotype" pitchFamily="18" charset="0"/>
              </a:rPr>
              <a:t>surgical injury if </a:t>
            </a:r>
            <a:r>
              <a:rPr lang="en" sz="1600" dirty="0" smtClean="0">
                <a:latin typeface="Palatino Linotype" pitchFamily="18" charset="0"/>
              </a:rPr>
              <a:t>it occurs</a:t>
            </a:r>
            <a:r>
              <a:rPr lang="en" sz="1600" smtClean="0">
                <a:latin typeface="Palatino Linotype" pitchFamily="18" charset="0"/>
              </a:rPr>
              <a:t> </a:t>
            </a:r>
            <a:r>
              <a:rPr lang="en" sz="1600" dirty="0" smtClean="0">
                <a:latin typeface="Palatino Linotype" pitchFamily="18" charset="0"/>
              </a:rPr>
              <a:t>within 2 years of surgery</a:t>
            </a:r>
          </a:p>
          <a:p>
            <a:pPr marL="285750" indent="-285750">
              <a:lnSpc>
                <a:spcPct val="150000"/>
              </a:lnSpc>
              <a:buFont typeface="Wingdings" pitchFamily="2" charset="2"/>
              <a:buChar char="§"/>
            </a:pPr>
            <a:r>
              <a:rPr lang="en" sz="1600" dirty="0" smtClean="0">
                <a:latin typeface="Palatino Linotype" pitchFamily="18" charset="0"/>
              </a:rPr>
              <a:t>It is the most common consequence </a:t>
            </a:r>
            <a:r>
              <a:rPr lang="en" sz="1600" dirty="0" err="1" smtClean="0">
                <a:latin typeface="Palatino Linotype" pitchFamily="18" charset="0"/>
              </a:rPr>
              <a:t>of cholecystectomy</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They are usually present in the </a:t>
            </a:r>
            <a:r>
              <a:rPr lang="en" sz="1600" dirty="0" err="1" smtClean="0">
                <a:latin typeface="Palatino Linotype" pitchFamily="18" charset="0"/>
              </a:rPr>
              <a:t>hepatic duct</a:t>
            </a:r>
            <a:r>
              <a:rPr lang="en" sz="1600" dirty="0" smtClean="0">
                <a:latin typeface="Palatino Linotype" pitchFamily="18" charset="0"/>
              </a:rPr>
              <a:t> </a:t>
            </a:r>
            <a:r>
              <a:rPr lang="en" sz="1600" dirty="0" err="1" smtClean="0">
                <a:latin typeface="Palatino Linotype" pitchFamily="18" charset="0"/>
              </a:rPr>
              <a:t>communis </a:t>
            </a:r>
            <a:r>
              <a:rPr lang="en" sz="1600" dirty="0" smtClean="0">
                <a:latin typeface="Palatino Linotype" pitchFamily="18" charset="0"/>
              </a:rPr>
              <a:t>or in the right </a:t>
            </a:r>
            <a:r>
              <a:rPr lang="en" sz="1600" dirty="0" err="1" smtClean="0">
                <a:latin typeface="Palatino Linotype" pitchFamily="18" charset="0"/>
              </a:rPr>
              <a:t>hepatic </a:t>
            </a:r>
            <a:r>
              <a:rPr lang="en" sz="1600" dirty="0" smtClean="0">
                <a:latin typeface="Palatino Linotype" pitchFamily="18" charset="0"/>
              </a:rPr>
              <a:t>tract</a:t>
            </a:r>
          </a:p>
          <a:p>
            <a:pPr marL="285750" indent="-285750">
              <a:lnSpc>
                <a:spcPct val="150000"/>
              </a:lnSpc>
              <a:buFont typeface="Wingdings" pitchFamily="2" charset="2"/>
              <a:buChar char="§"/>
            </a:pPr>
            <a:r>
              <a:rPr lang="en" sz="1600" dirty="0" smtClean="0">
                <a:latin typeface="Palatino Linotype" pitchFamily="18" charset="0"/>
              </a:rPr>
              <a:t>Dilatation of the bile duct above the stricture </a:t>
            </a:r>
            <a:r>
              <a:rPr lang="en" sz="1600" smtClean="0">
                <a:latin typeface="Palatino Linotype" pitchFamily="18" charset="0"/>
              </a:rPr>
              <a:t>, </a:t>
            </a:r>
            <a:r>
              <a:rPr lang="en" sz="1600" dirty="0" smtClean="0">
                <a:latin typeface="Palatino Linotype" pitchFamily="18" charset="0"/>
              </a:rPr>
              <a:t>with </a:t>
            </a:r>
            <a:r>
              <a:rPr lang="en" sz="1600" smtClean="0">
                <a:latin typeface="Palatino Linotype" pitchFamily="18" charset="0"/>
              </a:rPr>
              <a:t>thickening of the </a:t>
            </a:r>
            <a:r>
              <a:rPr lang="en" sz="1600" dirty="0" smtClean="0">
                <a:latin typeface="Palatino Linotype" pitchFamily="18" charset="0"/>
              </a:rPr>
              <a:t>wall</a:t>
            </a:r>
          </a:p>
          <a:p>
            <a:pPr marL="285750" indent="-285750">
              <a:lnSpc>
                <a:spcPct val="150000"/>
              </a:lnSpc>
              <a:buFont typeface="Wingdings" pitchFamily="2" charset="2"/>
              <a:buChar char="§"/>
            </a:pPr>
            <a:r>
              <a:rPr lang="en" sz="1600" dirty="0" smtClean="0">
                <a:latin typeface="Palatino Linotype" pitchFamily="18" charset="0"/>
              </a:rPr>
              <a:t>In </a:t>
            </a:r>
            <a:r>
              <a:rPr lang="en" sz="1600" smtClean="0">
                <a:latin typeface="Palatino Linotype" pitchFamily="18" charset="0"/>
              </a:rPr>
              <a:t>the case of partial injury after surgery , anorexia, nausea, vomiting, pain, distension, ileus </a:t>
            </a:r>
            <a:r>
              <a:rPr lang="en" sz="1600" dirty="0" smtClean="0">
                <a:latin typeface="Palatino Linotype" pitchFamily="18" charset="0"/>
              </a:rPr>
              <a:t>occur.</a:t>
            </a:r>
          </a:p>
          <a:p>
            <a:pPr marL="285750" indent="-285750">
              <a:lnSpc>
                <a:spcPct val="150000"/>
              </a:lnSpc>
              <a:buFont typeface="Wingdings" pitchFamily="2" charset="2"/>
              <a:buChar char="§"/>
            </a:pPr>
            <a:r>
              <a:rPr lang="en" sz="1600" dirty="0" smtClean="0">
                <a:latin typeface="Palatino Linotype" pitchFamily="18" charset="0"/>
              </a:rPr>
              <a:t>In case of complete </a:t>
            </a:r>
            <a:r>
              <a:rPr lang="en" sz="1600" smtClean="0">
                <a:latin typeface="Palatino Linotype" pitchFamily="18" charset="0"/>
              </a:rPr>
              <a:t>obstruction - pain due to biliary peritonitis, temperature, obstructive jaundice 3-7 days after surgery</a:t>
            </a:r>
          </a:p>
          <a:p>
            <a:pPr marL="285750" indent="-285750">
              <a:lnSpc>
                <a:spcPct val="150000"/>
              </a:lnSpc>
              <a:buFont typeface="Wingdings" pitchFamily="2" charset="2"/>
              <a:buChar char="§"/>
            </a:pPr>
            <a:r>
              <a:rPr lang="en" sz="1600" smtClean="0">
                <a:latin typeface="Palatino Linotype" pitchFamily="18" charset="0"/>
              </a:rPr>
              <a:t>Biliary fistula and subhepatic abscess</a:t>
            </a:r>
          </a:p>
          <a:p>
            <a:pPr marL="285750" indent="-285750">
              <a:lnSpc>
                <a:spcPct val="150000"/>
              </a:lnSpc>
              <a:buFont typeface="Wingdings" pitchFamily="2" charset="2"/>
              <a:buChar char="§"/>
            </a:pPr>
            <a:endParaRPr lang="x-none" sz="1600" dirty="0" smtClean="0">
              <a:latin typeface="Palatino Linotype" pitchFamily="18" charset="0"/>
            </a:endParaRPr>
          </a:p>
          <a:p>
            <a:pPr>
              <a:lnSpc>
                <a:spcPct val="150000"/>
              </a:lnSpc>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BILIARN </a:t>
            </a:r>
            <a:r>
              <a:rPr lang="en" sz="2000" b="1" dirty="0" smtClean="0">
                <a:latin typeface="Palatino Linotype" pitchFamily="18" charset="0"/>
              </a:rPr>
              <a:t>E </a:t>
            </a:r>
            <a:r>
              <a:rPr lang="en" sz="2000" b="1" smtClean="0">
                <a:latin typeface="Palatino Linotype" pitchFamily="18" charset="0"/>
              </a:rPr>
              <a:t>TRAUMA AND STRICTURE</a:t>
            </a:r>
            <a:endParaRPr lang="sr-Cyrl-RS" sz="2000" b="1" dirty="0" smtClean="0">
              <a:latin typeface="Palatino Linotype" pitchFamily="18" charset="0"/>
            </a:endParaRPr>
          </a:p>
        </p:txBody>
      </p:sp>
    </p:spTree>
    <p:extLst>
      <p:ext uri="{BB962C8B-B14F-4D97-AF65-F5344CB8AC3E}">
        <p14:creationId xmlns="" xmlns:p14="http://schemas.microsoft.com/office/powerpoint/2010/main" val="241992798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701178"/>
            <a:ext cx="8458200" cy="5262979"/>
          </a:xfrm>
          <a:prstGeom prst="rect">
            <a:avLst/>
          </a:prstGeom>
          <a:noFill/>
        </p:spPr>
        <p:txBody>
          <a:bodyPr wrap="square" rtlCol="0">
            <a:spAutoFit/>
          </a:bodyPr>
          <a:lstStyle/>
          <a:p>
            <a:pPr marL="285750" indent="-285750">
              <a:lnSpc>
                <a:spcPct val="150000"/>
              </a:lnSpc>
            </a:pPr>
            <a:r>
              <a:rPr lang="en" sz="1600" b="1" dirty="0" smtClean="0">
                <a:latin typeface="Palatino Linotype" pitchFamily="18" charset="0"/>
              </a:rPr>
              <a:t>Diagnosis:</a:t>
            </a:r>
          </a:p>
          <a:p>
            <a:pPr marL="285750" indent="-285750">
              <a:lnSpc>
                <a:spcPct val="150000"/>
              </a:lnSpc>
              <a:buFont typeface="Wingdings" pitchFamily="2" charset="2"/>
              <a:buChar char="§"/>
            </a:pPr>
            <a:r>
              <a:rPr lang="en" sz="1600" smtClean="0">
                <a:latin typeface="Palatino Linotype" pitchFamily="18" charset="0"/>
              </a:rPr>
              <a:t>Intermittent </a:t>
            </a:r>
            <a:r>
              <a:rPr lang="en" sz="1600" dirty="0" smtClean="0">
                <a:latin typeface="Palatino Linotype" pitchFamily="18" charset="0"/>
              </a:rPr>
              <a:t>or </a:t>
            </a:r>
            <a:r>
              <a:rPr lang="en" sz="1600" dirty="0" err="1" smtClean="0">
                <a:latin typeface="Palatino Linotype" pitchFamily="18" charset="0"/>
              </a:rPr>
              <a:t>progressive</a:t>
            </a:r>
            <a:r>
              <a:rPr lang="en" sz="1600" dirty="0" smtClean="0">
                <a:latin typeface="Palatino Linotype" pitchFamily="18" charset="0"/>
              </a:rPr>
              <a:t> </a:t>
            </a:r>
            <a:r>
              <a:rPr lang="en" sz="1600" dirty="0" err="1" smtClean="0">
                <a:latin typeface="Palatino Linotype" pitchFamily="18" charset="0"/>
              </a:rPr>
              <a:t>cholestasis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Leukocytosis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Positive </a:t>
            </a:r>
            <a:r>
              <a:rPr lang="en" sz="1600" dirty="0" err="1" smtClean="0">
                <a:latin typeface="Palatino Linotype" pitchFamily="18" charset="0"/>
              </a:rPr>
              <a:t>blood cultures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Ultrasonography </a:t>
            </a:r>
            <a:r>
              <a:rPr lang="en" sz="1600" dirty="0" smtClean="0">
                <a:latin typeface="Palatino Linotype" pitchFamily="18" charset="0"/>
              </a:rPr>
              <a:t>- </a:t>
            </a:r>
            <a:r>
              <a:rPr lang="en" sz="1600" dirty="0" err="1" smtClean="0">
                <a:latin typeface="Palatino Linotype" pitchFamily="18" charset="0"/>
              </a:rPr>
              <a:t>dilated </a:t>
            </a:r>
            <a:r>
              <a:rPr lang="en" sz="1600" dirty="0" smtClean="0">
                <a:latin typeface="Palatino Linotype" pitchFamily="18" charset="0"/>
              </a:rPr>
              <a:t>bile ducts</a:t>
            </a:r>
          </a:p>
          <a:p>
            <a:pPr marL="285750" indent="-285750">
              <a:lnSpc>
                <a:spcPct val="150000"/>
              </a:lnSpc>
              <a:buFont typeface="Wingdings" pitchFamily="2" charset="2"/>
              <a:buChar char="§"/>
            </a:pPr>
            <a:r>
              <a:rPr lang="en" sz="1600" smtClean="0">
                <a:latin typeface="Palatino Linotype" pitchFamily="18" charset="0"/>
              </a:rPr>
              <a:t>ERCP</a:t>
            </a:r>
            <a:r>
              <a:rPr lang="en" sz="1600" dirty="0" smtClean="0">
                <a:latin typeface="Palatino Linotype" pitchFamily="18" charset="0"/>
              </a:rPr>
              <a:t> </a:t>
            </a:r>
          </a:p>
          <a:p>
            <a:pPr marL="285750" indent="-285750">
              <a:lnSpc>
                <a:spcPct val="150000"/>
              </a:lnSpc>
            </a:pPr>
            <a:r>
              <a:rPr lang="en" sz="1600" b="1" dirty="0" smtClean="0">
                <a:latin typeface="Palatino Linotype" pitchFamily="18" charset="0"/>
              </a:rPr>
              <a:t>Therapy:</a:t>
            </a:r>
            <a:endParaRPr lang="x-none" sz="1600" b="1" dirty="0" smtClean="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In case of icterus and biliary fistula - fluid and electrolyte balance</a:t>
            </a:r>
          </a:p>
          <a:p>
            <a:pPr marL="285750" indent="-285750">
              <a:lnSpc>
                <a:spcPct val="150000"/>
              </a:lnSpc>
              <a:buFont typeface="Wingdings" pitchFamily="2" charset="2"/>
              <a:buChar char="§"/>
            </a:pPr>
            <a:r>
              <a:rPr lang="en" sz="1600" smtClean="0">
                <a:latin typeface="Palatino Linotype" pitchFamily="18" charset="0"/>
              </a:rPr>
              <a:t>Antibiotics</a:t>
            </a:r>
          </a:p>
          <a:p>
            <a:pPr marL="285750" indent="-285750">
              <a:lnSpc>
                <a:spcPct val="150000"/>
              </a:lnSpc>
              <a:buFont typeface="Wingdings" pitchFamily="2" charset="2"/>
              <a:buChar char="§"/>
            </a:pPr>
            <a:r>
              <a:rPr lang="en" sz="1600" smtClean="0">
                <a:latin typeface="Palatino Linotype" pitchFamily="18" charset="0"/>
              </a:rPr>
              <a:t>Biliary catheterization and drainage endoscopically or percutaneously</a:t>
            </a:r>
          </a:p>
          <a:p>
            <a:pPr marL="285750" indent="-285750">
              <a:lnSpc>
                <a:spcPct val="150000"/>
              </a:lnSpc>
              <a:buFont typeface="Wingdings" pitchFamily="2" charset="2"/>
              <a:buChar char="§"/>
            </a:pPr>
            <a:r>
              <a:rPr lang="en" sz="1600" smtClean="0">
                <a:latin typeface="Palatino Linotype" pitchFamily="18" charset="0"/>
              </a:rPr>
              <a:t>Endoscopic-balloon dilatation and stent placement</a:t>
            </a:r>
          </a:p>
          <a:p>
            <a:pPr marL="285750" indent="-285750">
              <a:lnSpc>
                <a:spcPct val="150000"/>
              </a:lnSpc>
              <a:buFont typeface="Wingdings" pitchFamily="2" charset="2"/>
              <a:buChar char="§"/>
            </a:pPr>
            <a:r>
              <a:rPr lang="en" sz="1600" smtClean="0">
                <a:latin typeface="Palatino Linotype" pitchFamily="18" charset="0"/>
              </a:rPr>
              <a:t>Surgical therapy - in most cases, the definitive therapy for both partial and complete obstruction</a:t>
            </a:r>
          </a:p>
          <a:p>
            <a:pPr marL="285750" indent="-285750">
              <a:lnSpc>
                <a:spcPct val="150000"/>
              </a:lnSpc>
              <a:buFont typeface="Wingdings" pitchFamily="2" charset="2"/>
              <a:buChar char="§"/>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BILIARY </a:t>
            </a:r>
            <a:r>
              <a:rPr lang="en" sz="2000" b="1" dirty="0" smtClean="0">
                <a:latin typeface="Palatino Linotype" pitchFamily="18" charset="0"/>
              </a:rPr>
              <a:t>TRAUMA </a:t>
            </a:r>
            <a:r>
              <a:rPr lang="en" sz="2000" b="1" smtClean="0">
                <a:latin typeface="Palatino Linotype" pitchFamily="18" charset="0"/>
              </a:rPr>
              <a:t>AND STRICTURE </a:t>
            </a:r>
            <a:r>
              <a:rPr lang="en" sz="2000" b="1" dirty="0" smtClean="0">
                <a:latin typeface="Palatino Linotype" pitchFamily="18" charset="0"/>
              </a:rPr>
              <a:t>- diagnosis and therapy</a:t>
            </a:r>
          </a:p>
        </p:txBody>
      </p:sp>
    </p:spTree>
    <p:extLst>
      <p:ext uri="{BB962C8B-B14F-4D97-AF65-F5344CB8AC3E}">
        <p14:creationId xmlns="" xmlns:p14="http://schemas.microsoft.com/office/powerpoint/2010/main" val="217786991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305800" cy="5493812"/>
          </a:xfrm>
          <a:prstGeom prst="rect">
            <a:avLst/>
          </a:prstGeom>
          <a:noFill/>
        </p:spPr>
        <p:txBody>
          <a:bodyPr wrap="square" rtlCol="0">
            <a:spAutoFit/>
          </a:bodyPr>
          <a:lstStyle/>
          <a:p>
            <a:pPr marL="285750" indent="-285750">
              <a:lnSpc>
                <a:spcPct val="150000"/>
              </a:lnSpc>
              <a:buFont typeface="Wingdings" pitchFamily="2" charset="2"/>
              <a:buChar char="§"/>
            </a:pPr>
            <a:r>
              <a:rPr lang="en" smtClean="0">
                <a:latin typeface="Palatino Linotype" pitchFamily="18" charset="0"/>
              </a:rPr>
              <a:t>Cholangitis </a:t>
            </a:r>
            <a:r>
              <a:rPr lang="en" dirty="0" smtClean="0">
                <a:latin typeface="Palatino Linotype" pitchFamily="18" charset="0"/>
              </a:rPr>
              <a:t>rarely occurs in 15% of patients with malignant </a:t>
            </a:r>
            <a:r>
              <a:rPr lang="en" err="1" smtClean="0">
                <a:latin typeface="Palatino Linotype" pitchFamily="18" charset="0"/>
              </a:rPr>
              <a:t>biliary </a:t>
            </a:r>
            <a:r>
              <a:rPr lang="en" smtClean="0">
                <a:latin typeface="Palatino Linotype" pitchFamily="18" charset="0"/>
              </a:rPr>
              <a:t>obstruction </a:t>
            </a:r>
            <a:r>
              <a:rPr lang="en" dirty="0" err="1" smtClean="0">
                <a:latin typeface="Palatino Linotype" pitchFamily="18" charset="0"/>
              </a:rPr>
              <a:t>reflux </a:t>
            </a:r>
            <a:r>
              <a:rPr lang="en" dirty="0" smtClean="0">
                <a:latin typeface="Palatino Linotype" pitchFamily="18" charset="0"/>
              </a:rPr>
              <a:t>of bacteria from </a:t>
            </a:r>
            <a:r>
              <a:rPr lang="en" dirty="0" err="1" smtClean="0">
                <a:latin typeface="Palatino Linotype" pitchFamily="18" charset="0"/>
              </a:rPr>
              <a:t>the duodenum </a:t>
            </a:r>
            <a:r>
              <a:rPr lang="en" dirty="0" smtClean="0">
                <a:latin typeface="Palatino Linotype" pitchFamily="18" charset="0"/>
              </a:rPr>
              <a:t>into the bile ducts</a:t>
            </a:r>
          </a:p>
          <a:p>
            <a:pPr marL="285750" indent="-285750">
              <a:lnSpc>
                <a:spcPct val="150000"/>
              </a:lnSpc>
              <a:buFont typeface="Wingdings" pitchFamily="2" charset="2"/>
              <a:buChar char="§"/>
            </a:pPr>
            <a:r>
              <a:rPr lang="en" dirty="0" smtClean="0">
                <a:latin typeface="Palatino Linotype" pitchFamily="18" charset="0"/>
              </a:rPr>
              <a:t>Therapy: </a:t>
            </a:r>
            <a:r>
              <a:rPr lang="en" smtClean="0">
                <a:latin typeface="Palatino Linotype" pitchFamily="18" charset="0"/>
              </a:rPr>
              <a:t>antibiotics </a:t>
            </a:r>
            <a:r>
              <a:rPr lang="en" dirty="0" smtClean="0">
                <a:latin typeface="Palatino Linotype" pitchFamily="18" charset="0"/>
              </a:rPr>
              <a:t>,</a:t>
            </a:r>
            <a:r>
              <a:rPr lang="en" smtClean="0">
                <a:latin typeface="Palatino Linotype" pitchFamily="18" charset="0"/>
              </a:rPr>
              <a:t> </a:t>
            </a:r>
            <a:r>
              <a:rPr lang="en" dirty="0" smtClean="0">
                <a:latin typeface="Palatino Linotype" pitchFamily="18" charset="0"/>
              </a:rPr>
              <a:t>with </a:t>
            </a:r>
            <a:r>
              <a:rPr lang="en" dirty="0" err="1" smtClean="0">
                <a:latin typeface="Palatino Linotype" pitchFamily="18" charset="0"/>
              </a:rPr>
              <a:t>biliary </a:t>
            </a:r>
            <a:r>
              <a:rPr lang="en" dirty="0" smtClean="0">
                <a:latin typeface="Palatino Linotype" pitchFamily="18" charset="0"/>
              </a:rPr>
              <a:t>drainage</a:t>
            </a:r>
          </a:p>
          <a:p>
            <a:pPr>
              <a:lnSpc>
                <a:spcPct val="150000"/>
              </a:lnSpc>
            </a:pPr>
            <a:endParaRPr lang="sr-Cyrl-RS" dirty="0" smtClean="0">
              <a:latin typeface="Palatino Linotype" pitchFamily="18" charset="0"/>
            </a:endParaRPr>
          </a:p>
          <a:p>
            <a:pPr>
              <a:lnSpc>
                <a:spcPct val="150000"/>
              </a:lnSpc>
            </a:pPr>
            <a:endParaRPr lang="x-none" dirty="0">
              <a:latin typeface="Palatino Linotype" pitchFamily="18" charset="0"/>
            </a:endParaRPr>
          </a:p>
          <a:p>
            <a:pPr marL="285750" indent="-285750">
              <a:lnSpc>
                <a:spcPct val="150000"/>
              </a:lnSpc>
              <a:buFont typeface="Wingdings" pitchFamily="2" charset="2"/>
              <a:buChar char="§"/>
            </a:pPr>
            <a:endParaRPr lang="sr-Cyrl-RS" dirty="0" smtClean="0">
              <a:latin typeface="Palatino Linotype" pitchFamily="18" charset="0"/>
            </a:endParaRPr>
          </a:p>
          <a:p>
            <a:pPr marL="285750" indent="-285750">
              <a:lnSpc>
                <a:spcPct val="150000"/>
              </a:lnSpc>
              <a:buFont typeface="Wingdings" pitchFamily="2" charset="2"/>
              <a:buChar char="§"/>
            </a:pPr>
            <a:r>
              <a:rPr lang="en" smtClean="0">
                <a:latin typeface="Palatino Linotype" pitchFamily="18" charset="0"/>
              </a:rPr>
              <a:t>A rare </a:t>
            </a:r>
            <a:r>
              <a:rPr lang="en" dirty="0" smtClean="0">
                <a:latin typeface="Palatino Linotype" pitchFamily="18" charset="0"/>
              </a:rPr>
              <a:t>complication </a:t>
            </a:r>
            <a:r>
              <a:rPr lang="en" dirty="0" err="1" smtClean="0">
                <a:latin typeface="Palatino Linotype" pitchFamily="18" charset="0"/>
              </a:rPr>
              <a:t>of laterolateral</a:t>
            </a:r>
            <a:r>
              <a:rPr lang="en" dirty="0" smtClean="0">
                <a:latin typeface="Palatino Linotype" pitchFamily="18" charset="0"/>
              </a:rPr>
              <a:t> </a:t>
            </a:r>
            <a:r>
              <a:rPr lang="en" dirty="0" err="1" smtClean="0">
                <a:latin typeface="Palatino Linotype" pitchFamily="18" charset="0"/>
              </a:rPr>
              <a:t>choledochoduodenostomy</a:t>
            </a:r>
            <a:r>
              <a:rPr lang="en" dirty="0" smtClean="0">
                <a:latin typeface="Palatino Linotype" pitchFamily="18" charset="0"/>
              </a:rPr>
              <a:t> </a:t>
            </a:r>
            <a:r>
              <a:rPr lang="en" smtClean="0">
                <a:latin typeface="Palatino Linotype" pitchFamily="18" charset="0"/>
              </a:rPr>
              <a:t>with </a:t>
            </a:r>
            <a:r>
              <a:rPr lang="en" dirty="0" smtClean="0">
                <a:latin typeface="Palatino Linotype" pitchFamily="18" charset="0"/>
              </a:rPr>
              <a:t>after choledochoduodenostomy, with </a:t>
            </a:r>
            <a:r>
              <a:rPr lang="en" smtClean="0">
                <a:latin typeface="Palatino Linotype" pitchFamily="18" charset="0"/>
              </a:rPr>
              <a:t>stenosis </a:t>
            </a:r>
            <a:r>
              <a:rPr lang="en" dirty="0" err="1" smtClean="0">
                <a:latin typeface="Palatino Linotype" pitchFamily="18" charset="0"/>
              </a:rPr>
              <a:t>of the anastomosis</a:t>
            </a:r>
            <a:endParaRPr lang="x-none" dirty="0" smtClean="0">
              <a:latin typeface="Palatino Linotype" pitchFamily="18" charset="0"/>
            </a:endParaRPr>
          </a:p>
          <a:p>
            <a:pPr marL="285750" indent="-285750">
              <a:lnSpc>
                <a:spcPct val="150000"/>
              </a:lnSpc>
              <a:buFont typeface="Wingdings" pitchFamily="2" charset="2"/>
              <a:buChar char="§"/>
            </a:pPr>
            <a:r>
              <a:rPr lang="en" dirty="0" smtClean="0">
                <a:latin typeface="Palatino Linotype" pitchFamily="18" charset="0"/>
              </a:rPr>
              <a:t>Food, </a:t>
            </a:r>
            <a:r>
              <a:rPr lang="en" dirty="0" err="1" smtClean="0">
                <a:latin typeface="Palatino Linotype" pitchFamily="18" charset="0"/>
              </a:rPr>
              <a:t>stones </a:t>
            </a:r>
            <a:r>
              <a:rPr lang="en" dirty="0" smtClean="0">
                <a:latin typeface="Palatino Linotype" pitchFamily="18" charset="0"/>
              </a:rPr>
              <a:t>accumulate in </a:t>
            </a:r>
            <a:r>
              <a:rPr lang="en" dirty="0" err="1" smtClean="0">
                <a:latin typeface="Palatino Linotype" pitchFamily="18" charset="0"/>
              </a:rPr>
              <a:t>the choledochus</a:t>
            </a:r>
            <a:r>
              <a:rPr lang="en" dirty="0" smtClean="0">
                <a:latin typeface="Palatino Linotype" pitchFamily="18" charset="0"/>
              </a:rPr>
              <a:t> </a:t>
            </a:r>
            <a:r>
              <a:rPr lang="en" dirty="0" err="1" smtClean="0">
                <a:latin typeface="Palatino Linotype" pitchFamily="18" charset="0"/>
              </a:rPr>
              <a:t>distal </a:t>
            </a:r>
            <a:r>
              <a:rPr lang="en" dirty="0" smtClean="0">
                <a:latin typeface="Palatino Linotype" pitchFamily="18" charset="0"/>
              </a:rPr>
              <a:t>to </a:t>
            </a:r>
            <a:r>
              <a:rPr lang="en" dirty="0" err="1" smtClean="0">
                <a:latin typeface="Palatino Linotype" pitchFamily="18" charset="0"/>
              </a:rPr>
              <a:t>the stenosed one</a:t>
            </a:r>
            <a:r>
              <a:rPr lang="en" dirty="0" smtClean="0">
                <a:latin typeface="Palatino Linotype" pitchFamily="18" charset="0"/>
              </a:rPr>
              <a:t> </a:t>
            </a:r>
            <a:r>
              <a:rPr lang="en" dirty="0" err="1" smtClean="0">
                <a:latin typeface="Palatino Linotype" pitchFamily="18" charset="0"/>
              </a:rPr>
              <a:t>anastomoses </a:t>
            </a:r>
            <a:r>
              <a:rPr lang="en" dirty="0" smtClean="0">
                <a:latin typeface="Palatino Linotype" pitchFamily="18" charset="0"/>
              </a:rPr>
              <a:t>, and </a:t>
            </a:r>
            <a:r>
              <a:rPr lang="en" dirty="0" err="1" smtClean="0">
                <a:latin typeface="Palatino Linotype" pitchFamily="18" charset="0"/>
              </a:rPr>
              <a:t>proximally </a:t>
            </a:r>
            <a:r>
              <a:rPr lang="en" dirty="0" smtClean="0">
                <a:latin typeface="Palatino Linotype" pitchFamily="18" charset="0"/>
              </a:rPr>
              <a:t>from the papilla</a:t>
            </a:r>
          </a:p>
          <a:p>
            <a:pPr marL="285750" indent="-285750">
              <a:lnSpc>
                <a:spcPct val="150000"/>
              </a:lnSpc>
              <a:buFont typeface="Wingdings" pitchFamily="2" charset="2"/>
              <a:buChar char="§"/>
            </a:pPr>
            <a:r>
              <a:rPr lang="en" dirty="0" smtClean="0">
                <a:latin typeface="Palatino Linotype" pitchFamily="18" charset="0"/>
              </a:rPr>
              <a:t>It is treated with a combination of </a:t>
            </a:r>
            <a:r>
              <a:rPr lang="en" dirty="0" err="1" smtClean="0">
                <a:latin typeface="Palatino Linotype" pitchFamily="18" charset="0"/>
              </a:rPr>
              <a:t>endoscopic</a:t>
            </a:r>
            <a:r>
              <a:rPr lang="en" dirty="0" smtClean="0">
                <a:latin typeface="Palatino Linotype" pitchFamily="18" charset="0"/>
              </a:rPr>
              <a:t> </a:t>
            </a:r>
            <a:r>
              <a:rPr lang="en" dirty="0" err="1" smtClean="0">
                <a:latin typeface="Palatino Linotype" pitchFamily="18" charset="0"/>
              </a:rPr>
              <a:t>sphincterotomy </a:t>
            </a:r>
            <a:r>
              <a:rPr lang="en" dirty="0" smtClean="0">
                <a:latin typeface="Palatino Linotype" pitchFamily="18" charset="0"/>
              </a:rPr>
              <a:t>and balloon </a:t>
            </a:r>
            <a:r>
              <a:rPr lang="en" dirty="0" err="1" smtClean="0">
                <a:latin typeface="Palatino Linotype" pitchFamily="18" charset="0"/>
              </a:rPr>
              <a:t>dilatation</a:t>
            </a:r>
            <a:r>
              <a:rPr lang="en" dirty="0" smtClean="0">
                <a:latin typeface="Palatino Linotype" pitchFamily="18" charset="0"/>
              </a:rPr>
              <a:t> </a:t>
            </a:r>
            <a:r>
              <a:rPr lang="en" dirty="0" err="1" smtClean="0">
                <a:latin typeface="Palatino Linotype" pitchFamily="18" charset="0"/>
              </a:rPr>
              <a:t>anastomosis </a:t>
            </a:r>
            <a:r>
              <a:rPr lang="en" dirty="0" smtClean="0">
                <a:latin typeface="Palatino Linotype" pitchFamily="18" charset="0"/>
              </a:rPr>
              <a:t>with the evacuation </a:t>
            </a:r>
            <a:r>
              <a:rPr lang="en" dirty="0" err="1" smtClean="0">
                <a:latin typeface="Palatino Linotype" pitchFamily="18" charset="0"/>
              </a:rPr>
              <a:t>of retained </a:t>
            </a:r>
            <a:r>
              <a:rPr lang="en" dirty="0" smtClean="0">
                <a:latin typeface="Palatino Linotype" pitchFamily="18" charset="0"/>
              </a:rPr>
              <a:t>content and ensuring permanent and adequate drainage of that segment</a:t>
            </a:r>
            <a:endParaRPr lang="x-none"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BILIAR  NEOPLASMS</a:t>
            </a:r>
          </a:p>
        </p:txBody>
      </p:sp>
      <p:sp>
        <p:nvSpPr>
          <p:cNvPr id="4" name="Rectangle 2"/>
          <p:cNvSpPr txBox="1">
            <a:spLocks noChangeArrowheads="1"/>
          </p:cNvSpPr>
          <p:nvPr/>
        </p:nvSpPr>
        <p:spPr>
          <a:xfrm>
            <a:off x="0" y="289560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SUMP SYNDROME</a:t>
            </a:r>
            <a:endParaRPr lang="sr-Cyrl-RS" sz="2000" b="1" dirty="0" smtClean="0">
              <a:latin typeface="Palatino Linotype" pitchFamily="18" charset="0"/>
            </a:endParaRPr>
          </a:p>
        </p:txBody>
      </p:sp>
    </p:spTree>
    <p:extLst>
      <p:ext uri="{BB962C8B-B14F-4D97-AF65-F5344CB8AC3E}">
        <p14:creationId xmlns="" xmlns:p14="http://schemas.microsoft.com/office/powerpoint/2010/main" val="73813571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918110"/>
            <a:ext cx="6607899" cy="5139869"/>
          </a:xfrm>
          <a:prstGeom prst="rect">
            <a:avLst/>
          </a:prstGeom>
          <a:noFill/>
        </p:spPr>
        <p:txBody>
          <a:bodyPr wrap="none" rtlCol="0">
            <a:spAutoFit/>
          </a:bodyPr>
          <a:lstStyle/>
          <a:p>
            <a:pPr>
              <a:lnSpc>
                <a:spcPct val="150000"/>
              </a:lnSpc>
            </a:pPr>
            <a:r>
              <a:rPr lang="en" sz="1600" b="1" dirty="0" smtClean="0">
                <a:latin typeface="Palatino Linotype" pitchFamily="18" charset="0"/>
              </a:rPr>
              <a:t>CHOLEDOCHUS </a:t>
            </a:r>
            <a:r>
              <a:rPr lang="en" sz="1600" b="1" smtClean="0">
                <a:latin typeface="Palatino Linotype" pitchFamily="18" charset="0"/>
              </a:rPr>
              <a:t>CYSTS</a:t>
            </a:r>
          </a:p>
          <a:p>
            <a:pPr marL="285750" indent="-285750">
              <a:lnSpc>
                <a:spcPct val="150000"/>
              </a:lnSpc>
              <a:buFont typeface="Wingdings" pitchFamily="2" charset="2"/>
              <a:buChar char="§"/>
            </a:pPr>
            <a:r>
              <a:rPr lang="en" sz="1600" dirty="0" err="1" smtClean="0">
                <a:latin typeface="Palatino Linotype" pitchFamily="18" charset="0"/>
              </a:rPr>
              <a:t>Cystic</a:t>
            </a:r>
            <a:r>
              <a:rPr lang="en" sz="1600" dirty="0" smtClean="0">
                <a:latin typeface="Palatino Linotype" pitchFamily="18" charset="0"/>
              </a:rPr>
              <a:t> </a:t>
            </a:r>
            <a:r>
              <a:rPr lang="en" sz="1600" dirty="0" err="1" smtClean="0">
                <a:latin typeface="Palatino Linotype" pitchFamily="18" charset="0"/>
              </a:rPr>
              <a:t>dilation </a:t>
            </a:r>
            <a:r>
              <a:rPr lang="en" sz="1600" dirty="0" smtClean="0">
                <a:latin typeface="Palatino Linotype" pitchFamily="18" charset="0"/>
              </a:rPr>
              <a:t>of extra and </a:t>
            </a:r>
            <a:r>
              <a:rPr lang="en" sz="1600" dirty="0" err="1" smtClean="0">
                <a:latin typeface="Palatino Linotype" pitchFamily="18" charset="0"/>
              </a:rPr>
              <a:t>intrahepatic </a:t>
            </a:r>
            <a:r>
              <a:rPr lang="en" sz="1600" dirty="0" smtClean="0">
                <a:latin typeface="Palatino Linotype" pitchFamily="18" charset="0"/>
              </a:rPr>
              <a:t>bile ducts</a:t>
            </a:r>
          </a:p>
          <a:p>
            <a:pPr marL="285750" indent="-285750">
              <a:lnSpc>
                <a:spcPct val="150000"/>
              </a:lnSpc>
              <a:buFont typeface="Wingdings" pitchFamily="2" charset="2"/>
              <a:buChar char="§"/>
            </a:pPr>
            <a:r>
              <a:rPr lang="en" sz="1600" dirty="0" smtClean="0">
                <a:latin typeface="Palatino Linotype" pitchFamily="18" charset="0"/>
              </a:rPr>
              <a:t>More often in women</a:t>
            </a:r>
          </a:p>
          <a:p>
            <a:pPr>
              <a:lnSpc>
                <a:spcPct val="150000"/>
              </a:lnSpc>
            </a:pPr>
            <a:endParaRPr lang="x-none" sz="1600" dirty="0">
              <a:latin typeface="Palatino Linotype" pitchFamily="18" charset="0"/>
            </a:endParaRPr>
          </a:p>
          <a:p>
            <a:pPr fontAlgn="t"/>
            <a:r>
              <a:rPr lang="en" sz="1600" b="1" dirty="0" smtClean="0">
                <a:latin typeface="Palatino Linotype" pitchFamily="18" charset="0"/>
              </a:rPr>
              <a:t>CLASSIFICATION (according to </a:t>
            </a:r>
            <a:r>
              <a:rPr lang="en" sz="1600" b="1" dirty="0" err="1" smtClean="0">
                <a:latin typeface="Palatino Linotype" pitchFamily="18" charset="0"/>
              </a:rPr>
              <a:t>Todana </a:t>
            </a:r>
            <a:r>
              <a:rPr lang="en" sz="1600" b="1" smtClean="0">
                <a:latin typeface="Palatino Linotype" pitchFamily="18" charset="0"/>
              </a:rPr>
              <a:t>):</a:t>
            </a:r>
            <a:endParaRPr lang="sr-Cyrl-RS" sz="1600" b="1" dirty="0" smtClean="0">
              <a:latin typeface="Palatino Linotype" pitchFamily="18" charset="0"/>
            </a:endParaRPr>
          </a:p>
          <a:p>
            <a:pPr fontAlgn="t"/>
            <a:r>
              <a:rPr lang="en" sz="1600" b="1" smtClean="0">
                <a:latin typeface="Palatino Linotype" pitchFamily="18" charset="0"/>
              </a:rPr>
              <a:t>Type I (80-95% of patients)</a:t>
            </a:r>
            <a:endParaRPr lang="sr-Cyrl-RS" sz="1600" b="1" dirty="0" smtClean="0">
              <a:latin typeface="Palatino Linotype" pitchFamily="18" charset="0"/>
            </a:endParaRPr>
          </a:p>
          <a:p>
            <a:pPr fontAlgn="t"/>
            <a:r>
              <a:rPr lang="en" sz="1600" smtClean="0">
                <a:latin typeface="Palatino Linotype" pitchFamily="18" charset="0"/>
              </a:rPr>
              <a:t>Segmental or diffuse fusiform dilatation of the choledochus</a:t>
            </a:r>
          </a:p>
          <a:p>
            <a:pPr fontAlgn="t"/>
            <a:r>
              <a:rPr lang="en" sz="1600" b="1" smtClean="0">
                <a:latin typeface="Palatino Linotype" pitchFamily="18" charset="0"/>
              </a:rPr>
              <a:t>Type II</a:t>
            </a:r>
          </a:p>
          <a:p>
            <a:pPr fontAlgn="t"/>
            <a:r>
              <a:rPr lang="en" sz="1600" smtClean="0">
                <a:latin typeface="Palatino Linotype" pitchFamily="18" charset="0"/>
              </a:rPr>
              <a:t>A true diverticulum of the choledochus</a:t>
            </a:r>
          </a:p>
          <a:p>
            <a:pPr fontAlgn="t"/>
            <a:r>
              <a:rPr lang="en" sz="1600" b="1" smtClean="0">
                <a:latin typeface="Palatino Linotype" pitchFamily="18" charset="0"/>
              </a:rPr>
              <a:t>Type III</a:t>
            </a:r>
          </a:p>
          <a:p>
            <a:pPr fontAlgn="t"/>
            <a:r>
              <a:rPr lang="en" sz="1600" smtClean="0">
                <a:latin typeface="Palatino Linotype" pitchFamily="18" charset="0"/>
              </a:rPr>
              <a:t>Choledochocele, dilatation of the intraduodenal part of the choledochus</a:t>
            </a:r>
          </a:p>
          <a:p>
            <a:pPr fontAlgn="t"/>
            <a:r>
              <a:rPr lang="en" sz="1600" b="1" smtClean="0">
                <a:latin typeface="Palatino Linotype" pitchFamily="18" charset="0"/>
              </a:rPr>
              <a:t>Type IV</a:t>
            </a:r>
          </a:p>
          <a:p>
            <a:r>
              <a:rPr lang="en" sz="1600" smtClean="0">
                <a:latin typeface="Palatino Linotype" pitchFamily="18" charset="0"/>
              </a:rPr>
              <a:t>Type IVa – multiple intrahepatic and extrahepatic cysts</a:t>
            </a:r>
          </a:p>
          <a:p>
            <a:pPr fontAlgn="t"/>
            <a:r>
              <a:rPr lang="en" sz="1600" smtClean="0">
                <a:latin typeface="Palatino Linotype" pitchFamily="18" charset="0"/>
              </a:rPr>
              <a:t>Type IVb-multiple extrahepatic cysts</a:t>
            </a:r>
            <a:r>
              <a:rPr lang="en" sz="1600" b="1" smtClean="0">
                <a:latin typeface="Palatino Linotype" pitchFamily="18" charset="0"/>
              </a:rPr>
              <a:t> </a:t>
            </a:r>
            <a:endParaRPr lang="sr-Cyrl-RS" sz="1600" b="1" dirty="0" smtClean="0">
              <a:latin typeface="Palatino Linotype" pitchFamily="18" charset="0"/>
            </a:endParaRPr>
          </a:p>
          <a:p>
            <a:pPr fontAlgn="t"/>
            <a:r>
              <a:rPr lang="en" sz="1600" b="1" smtClean="0">
                <a:latin typeface="Palatino Linotype" pitchFamily="18" charset="0"/>
              </a:rPr>
              <a:t>Type V</a:t>
            </a:r>
            <a:r>
              <a:rPr lang="en" sz="1600" b="1" dirty="0" smtClean="0">
                <a:latin typeface="Palatino Linotype" pitchFamily="18" charset="0"/>
              </a:rPr>
              <a:t> </a:t>
            </a:r>
            <a:r>
              <a:rPr lang="en" sz="1600" smtClean="0">
                <a:latin typeface="Palatino Linotype" pitchFamily="18" charset="0"/>
              </a:rPr>
              <a:t>Caroli's disease</a:t>
            </a:r>
          </a:p>
          <a:p>
            <a:endParaRPr lang="en-US" sz="1600" dirty="0" smtClean="0"/>
          </a:p>
          <a:p>
            <a:pPr fontAlgn="t"/>
            <a:endParaRPr lang="x-none" sz="1600" smtClean="0"/>
          </a:p>
          <a:p>
            <a:pPr>
              <a:lnSpc>
                <a:spcPct val="150000"/>
              </a:lnSpc>
            </a:pPr>
            <a:endParaRPr lang="x-none" sz="1600" b="1" dirty="0">
              <a:latin typeface="Palatino Linotype" pitchFamily="18" charset="0"/>
            </a:endParaRPr>
          </a:p>
        </p:txBody>
      </p:sp>
      <p:sp>
        <p:nvSpPr>
          <p:cNvPr id="6"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CONGENITAL ABNORMALITIES OF BILE TRACTS</a:t>
            </a:r>
            <a:endParaRPr lang="sr-Cyrl-RS" sz="2000" b="1" dirty="0" smtClean="0">
              <a:latin typeface="Palatino Linotype" pitchFamily="18" charset="0"/>
            </a:endParaRPr>
          </a:p>
        </p:txBody>
      </p:sp>
    </p:spTree>
    <p:extLst>
      <p:ext uri="{BB962C8B-B14F-4D97-AF65-F5344CB8AC3E}">
        <p14:creationId xmlns="" xmlns:p14="http://schemas.microsoft.com/office/powerpoint/2010/main" val="335333916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57200"/>
            <a:ext cx="8458200" cy="5594608"/>
          </a:xfrm>
          <a:prstGeom prst="rect">
            <a:avLst/>
          </a:prstGeom>
          <a:noFill/>
        </p:spPr>
        <p:txBody>
          <a:bodyPr wrap="square" rtlCol="0">
            <a:spAutoFit/>
          </a:bodyPr>
          <a:lstStyle/>
          <a:p>
            <a:pPr>
              <a:lnSpc>
                <a:spcPct val="150000"/>
              </a:lnSpc>
            </a:pPr>
            <a:r>
              <a:rPr lang="en" sz="1600" b="1" dirty="0" smtClean="0">
                <a:latin typeface="Palatino Linotype" pitchFamily="18" charset="0"/>
              </a:rPr>
              <a:t>CLINICAL PICTURE</a:t>
            </a:r>
          </a:p>
          <a:p>
            <a:pPr marL="285750" indent="-285750">
              <a:lnSpc>
                <a:spcPct val="150000"/>
              </a:lnSpc>
              <a:buFont typeface="Wingdings" pitchFamily="2" charset="2"/>
              <a:buChar char="§"/>
            </a:pPr>
            <a:r>
              <a:rPr lang="en" sz="1600" dirty="0" err="1" smtClean="0">
                <a:latin typeface="Palatino Linotype" pitchFamily="18" charset="0"/>
              </a:rPr>
              <a:t>Trias </a:t>
            </a:r>
            <a:r>
              <a:rPr lang="en" sz="1600" dirty="0" smtClean="0">
                <a:latin typeface="Palatino Linotype" pitchFamily="18" charset="0"/>
              </a:rPr>
              <a:t>- pain in the right upper quadrant, </a:t>
            </a:r>
            <a:r>
              <a:rPr lang="en" sz="1600" dirty="0" err="1" smtClean="0">
                <a:latin typeface="Palatino Linotype" pitchFamily="18" charset="0"/>
              </a:rPr>
              <a:t>icterus </a:t>
            </a:r>
            <a:r>
              <a:rPr lang="en" sz="1600" dirty="0" smtClean="0">
                <a:latin typeface="Palatino Linotype" pitchFamily="18" charset="0"/>
              </a:rPr>
              <a:t>, </a:t>
            </a:r>
            <a:r>
              <a:rPr lang="en" sz="1600" dirty="0" err="1" smtClean="0">
                <a:latin typeface="Palatino Linotype" pitchFamily="18" charset="0"/>
              </a:rPr>
              <a:t>palpable </a:t>
            </a:r>
            <a:r>
              <a:rPr lang="en" sz="1600" dirty="0" smtClean="0">
                <a:latin typeface="Palatino Linotype" pitchFamily="18" charset="0"/>
              </a:rPr>
              <a:t>abdominal resistance</a:t>
            </a:r>
          </a:p>
          <a:p>
            <a:pPr>
              <a:lnSpc>
                <a:spcPct val="150000"/>
              </a:lnSpc>
            </a:pPr>
            <a:endParaRPr lang="x-none" sz="1600" dirty="0">
              <a:latin typeface="Palatino Linotype" pitchFamily="18" charset="0"/>
            </a:endParaRPr>
          </a:p>
          <a:p>
            <a:pPr>
              <a:lnSpc>
                <a:spcPct val="150000"/>
              </a:lnSpc>
            </a:pPr>
            <a:r>
              <a:rPr lang="en" sz="1600" b="1" dirty="0" smtClean="0">
                <a:latin typeface="Palatino Linotype" pitchFamily="18" charset="0"/>
              </a:rPr>
              <a:t>COMPLICATIONS</a:t>
            </a:r>
          </a:p>
          <a:p>
            <a:pPr marL="285750" indent="-285750">
              <a:lnSpc>
                <a:spcPct val="150000"/>
              </a:lnSpc>
              <a:buFont typeface="Wingdings" pitchFamily="2" charset="2"/>
              <a:buChar char="§"/>
            </a:pPr>
            <a:r>
              <a:rPr lang="en" sz="1600" dirty="0" err="1" smtClean="0">
                <a:latin typeface="Palatino Linotype" pitchFamily="18" charset="0"/>
              </a:rPr>
              <a:t>Stones </a:t>
            </a:r>
            <a:r>
              <a:rPr lang="en" sz="1600" dirty="0" smtClean="0">
                <a:latin typeface="Palatino Linotype" pitchFamily="18" charset="0"/>
              </a:rPr>
              <a:t>are formed inside the cysts , which, along with already existing narrowing of the bile ducts, leads to </a:t>
            </a:r>
            <a:r>
              <a:rPr lang="en" sz="1600" dirty="0" err="1" smtClean="0">
                <a:latin typeface="Palatino Linotype" pitchFamily="18" charset="0"/>
              </a:rPr>
              <a:t>cholangitis </a:t>
            </a:r>
            <a:r>
              <a:rPr lang="en" sz="1600" dirty="0" smtClean="0">
                <a:latin typeface="Palatino Linotype" pitchFamily="18" charset="0"/>
              </a:rPr>
              <a:t>and liver abscess.</a:t>
            </a:r>
          </a:p>
          <a:p>
            <a:pPr marL="285750" indent="-285750">
              <a:lnSpc>
                <a:spcPct val="150000"/>
              </a:lnSpc>
              <a:buFont typeface="Wingdings" pitchFamily="2" charset="2"/>
              <a:buChar char="§"/>
            </a:pPr>
            <a:r>
              <a:rPr lang="en" sz="1600" dirty="0" smtClean="0">
                <a:latin typeface="Palatino Linotype" pitchFamily="18" charset="0"/>
              </a:rPr>
              <a:t>Complications: </a:t>
            </a:r>
            <a:r>
              <a:rPr lang="en" sz="1600" smtClean="0">
                <a:latin typeface="Palatino Linotype" pitchFamily="18" charset="0"/>
              </a:rPr>
              <a:t>rupture of the cyst </a:t>
            </a:r>
            <a:r>
              <a:rPr lang="en" sz="1600" dirty="0" smtClean="0">
                <a:latin typeface="Palatino Linotype" pitchFamily="18" charset="0"/>
              </a:rPr>
              <a:t>causes </a:t>
            </a:r>
            <a:r>
              <a:rPr lang="en" sz="1600" smtClean="0">
                <a:latin typeface="Palatino Linotype" pitchFamily="18" charset="0"/>
              </a:rPr>
              <a:t>biliary </a:t>
            </a:r>
            <a:r>
              <a:rPr lang="en" sz="1600" dirty="0" err="1" smtClean="0">
                <a:latin typeface="Palatino Linotype" pitchFamily="18" charset="0"/>
              </a:rPr>
              <a:t>peritonitis</a:t>
            </a:r>
            <a:endParaRPr lang="x-none" sz="1600" dirty="0" smtClean="0">
              <a:latin typeface="Palatino Linotype" pitchFamily="18" charset="0"/>
            </a:endParaRPr>
          </a:p>
          <a:p>
            <a:pPr>
              <a:lnSpc>
                <a:spcPct val="150000"/>
              </a:lnSpc>
            </a:pPr>
            <a:endParaRPr lang="x-none" sz="1600" dirty="0" smtClean="0">
              <a:latin typeface="Palatino Linotype" pitchFamily="18" charset="0"/>
            </a:endParaRPr>
          </a:p>
          <a:p>
            <a:pPr>
              <a:lnSpc>
                <a:spcPct val="150000"/>
              </a:lnSpc>
            </a:pPr>
            <a:r>
              <a:rPr lang="en" sz="1600" b="1" dirty="0" smtClean="0">
                <a:latin typeface="Palatino Linotype" pitchFamily="18" charset="0"/>
              </a:rPr>
              <a:t>DIAGNOSIS</a:t>
            </a:r>
          </a:p>
          <a:p>
            <a:pPr marL="285750" indent="-285750">
              <a:lnSpc>
                <a:spcPct val="150000"/>
              </a:lnSpc>
              <a:buFont typeface="Wingdings" pitchFamily="2" charset="2"/>
              <a:buChar char="§"/>
            </a:pPr>
            <a:r>
              <a:rPr lang="en" sz="1600" dirty="0" smtClean="0">
                <a:latin typeface="Palatino Linotype" pitchFamily="18" charset="0"/>
              </a:rPr>
              <a:t>UZV</a:t>
            </a:r>
          </a:p>
          <a:p>
            <a:pPr marL="285750" indent="-285750">
              <a:lnSpc>
                <a:spcPct val="150000"/>
              </a:lnSpc>
              <a:buFont typeface="Wingdings" pitchFamily="2" charset="2"/>
              <a:buChar char="§"/>
            </a:pPr>
            <a:r>
              <a:rPr lang="en" sz="1600" dirty="0" smtClean="0">
                <a:latin typeface="Palatino Linotype" pitchFamily="18" charset="0"/>
              </a:rPr>
              <a:t>CT</a:t>
            </a:r>
          </a:p>
          <a:p>
            <a:pPr marL="285750" indent="-285750">
              <a:lnSpc>
                <a:spcPct val="150000"/>
              </a:lnSpc>
              <a:buFont typeface="Wingdings" pitchFamily="2" charset="2"/>
              <a:buChar char="§"/>
            </a:pPr>
            <a:r>
              <a:rPr lang="en" sz="1600" dirty="0" smtClean="0">
                <a:latin typeface="Palatino Linotype" pitchFamily="18" charset="0"/>
              </a:rPr>
              <a:t>MR</a:t>
            </a:r>
          </a:p>
          <a:p>
            <a:pPr marL="285750" indent="-285750">
              <a:lnSpc>
                <a:spcPct val="150000"/>
              </a:lnSpc>
              <a:buFont typeface="Wingdings" pitchFamily="2" charset="2"/>
              <a:buChar char="§"/>
            </a:pPr>
            <a:r>
              <a:rPr lang="en" sz="1600" dirty="0" smtClean="0">
                <a:latin typeface="Palatino Linotype" pitchFamily="18" charset="0"/>
              </a:rPr>
              <a:t>PTC</a:t>
            </a:r>
          </a:p>
          <a:p>
            <a:pPr marL="285750" indent="-285750">
              <a:lnSpc>
                <a:spcPct val="150000"/>
              </a:lnSpc>
              <a:buFont typeface="Wingdings" pitchFamily="2" charset="2"/>
              <a:buChar char="§"/>
            </a:pPr>
            <a:r>
              <a:rPr lang="en" sz="1600" dirty="0" smtClean="0">
                <a:latin typeface="Palatino Linotype" pitchFamily="18" charset="0"/>
              </a:rPr>
              <a:t>ERCP</a:t>
            </a:r>
            <a:endParaRPr lang="x-none" sz="1600" dirty="0">
              <a:latin typeface="Palatino Linotype" pitchFamily="18" charset="0"/>
            </a:endParaRPr>
          </a:p>
        </p:txBody>
      </p:sp>
      <p:sp>
        <p:nvSpPr>
          <p:cNvPr id="3" name="TextBox 2"/>
          <p:cNvSpPr txBox="1"/>
          <p:nvPr/>
        </p:nvSpPr>
        <p:spPr>
          <a:xfrm>
            <a:off x="3733800" y="3733800"/>
            <a:ext cx="4800600" cy="2308324"/>
          </a:xfrm>
          <a:prstGeom prst="rect">
            <a:avLst/>
          </a:prstGeom>
          <a:noFill/>
        </p:spPr>
        <p:txBody>
          <a:bodyPr wrap="square" rtlCol="0">
            <a:spAutoFit/>
          </a:bodyPr>
          <a:lstStyle/>
          <a:p>
            <a:pPr>
              <a:lnSpc>
                <a:spcPct val="150000"/>
              </a:lnSpc>
            </a:pPr>
            <a:r>
              <a:rPr lang="en" sz="1600" b="1" dirty="0" smtClean="0">
                <a:latin typeface="Palatino Linotype" pitchFamily="18" charset="0"/>
              </a:rPr>
              <a:t>THERAPY</a:t>
            </a:r>
          </a:p>
          <a:p>
            <a:pPr marL="285750" indent="-285750">
              <a:lnSpc>
                <a:spcPct val="150000"/>
              </a:lnSpc>
              <a:buFont typeface="Wingdings" pitchFamily="2" charset="2"/>
              <a:buChar char="§"/>
            </a:pPr>
            <a:r>
              <a:rPr lang="en" sz="1600" dirty="0" smtClean="0">
                <a:latin typeface="Palatino Linotype" pitchFamily="18" charset="0"/>
              </a:rPr>
              <a:t>Conservative therapy </a:t>
            </a:r>
            <a:r>
              <a:rPr lang="en" sz="1600" err="1" smtClean="0">
                <a:latin typeface="Palatino Linotype" pitchFamily="18" charset="0"/>
              </a:rPr>
              <a:t>of cholangitis</a:t>
            </a:r>
            <a:r>
              <a:rPr lang="en" sz="1600" smtClean="0">
                <a:latin typeface="Palatino Linotype" pitchFamily="18" charset="0"/>
              </a:rPr>
              <a:t> </a:t>
            </a:r>
            <a:r>
              <a:rPr lang="en" sz="1600" dirty="0" smtClean="0">
                <a:latin typeface="Palatino Linotype" pitchFamily="18" charset="0"/>
              </a:rPr>
              <a:t>( </a:t>
            </a:r>
            <a:r>
              <a:rPr lang="en" sz="1600" smtClean="0">
                <a:latin typeface="Palatino Linotype" pitchFamily="18" charset="0"/>
              </a:rPr>
              <a:t>unsatisfactory </a:t>
            </a:r>
            <a:r>
              <a:rPr lang="en" sz="1600" dirty="0" smtClean="0">
                <a:latin typeface="Palatino Linotype" pitchFamily="18" charset="0"/>
              </a:rPr>
              <a:t>)</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H </a:t>
            </a:r>
            <a:r>
              <a:rPr lang="en" sz="1600" smtClean="0">
                <a:latin typeface="Palatino Linotype" pitchFamily="18" charset="0"/>
              </a:rPr>
              <a:t>surgery </a:t>
            </a:r>
            <a:r>
              <a:rPr lang="en" sz="1600" dirty="0" smtClean="0">
                <a:latin typeface="Palatino Linotype" pitchFamily="18" charset="0"/>
              </a:rPr>
              <a:t>- the method of choice</a:t>
            </a:r>
            <a:r>
              <a:rPr lang="en" sz="1600" smtClean="0">
                <a:latin typeface="Palatino Linotype" pitchFamily="18" charset="0"/>
              </a:rPr>
              <a:t> </a:t>
            </a:r>
            <a:r>
              <a:rPr lang="en" sz="1600" dirty="0" smtClean="0">
                <a:latin typeface="Palatino Linotype" pitchFamily="18" charset="0"/>
              </a:rPr>
              <a:t>(surgical </a:t>
            </a:r>
            <a:r>
              <a:rPr lang="en" sz="1600" dirty="0" err="1" smtClean="0">
                <a:latin typeface="Palatino Linotype" pitchFamily="18" charset="0"/>
              </a:rPr>
              <a:t>excision </a:t>
            </a:r>
            <a:r>
              <a:rPr lang="en" sz="1600" dirty="0" smtClean="0">
                <a:latin typeface="Palatino Linotype" pitchFamily="18" charset="0"/>
              </a:rPr>
              <a:t>of the cyst, partial </a:t>
            </a:r>
            <a:r>
              <a:rPr lang="en" sz="1600" dirty="0" err="1" smtClean="0">
                <a:latin typeface="Palatino Linotype" pitchFamily="18" charset="0"/>
              </a:rPr>
              <a:t>resection </a:t>
            </a:r>
            <a:r>
              <a:rPr lang="en" sz="1600" dirty="0" smtClean="0">
                <a:latin typeface="Palatino Linotype" pitchFamily="18" charset="0"/>
              </a:rPr>
              <a:t>of the cyst, </a:t>
            </a:r>
            <a:r>
              <a:rPr lang="en" sz="1600" dirty="0" err="1" smtClean="0">
                <a:latin typeface="Palatino Linotype" pitchFamily="18" charset="0"/>
              </a:rPr>
              <a:t>lobectomy </a:t>
            </a:r>
            <a:r>
              <a:rPr lang="en" sz="1600" dirty="0" smtClean="0">
                <a:latin typeface="Palatino Linotype" pitchFamily="18" charset="0"/>
              </a:rPr>
              <a:t>)</a:t>
            </a: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CONGENITAL ABNORMALITIES OF BILE TRACTS</a:t>
            </a:r>
            <a:endParaRPr lang="sr-Cyrl-RS" sz="2000" b="1" dirty="0" smtClean="0">
              <a:latin typeface="Palatino Linotype" pitchFamily="18" charset="0"/>
            </a:endParaRPr>
          </a:p>
        </p:txBody>
      </p:sp>
    </p:spTree>
    <p:extLst>
      <p:ext uri="{BB962C8B-B14F-4D97-AF65-F5344CB8AC3E}">
        <p14:creationId xmlns="" xmlns:p14="http://schemas.microsoft.com/office/powerpoint/2010/main" val="353680074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804208"/>
            <a:ext cx="8077200" cy="1938992"/>
          </a:xfrm>
          <a:prstGeom prst="rect">
            <a:avLst/>
          </a:prstGeom>
          <a:noFill/>
        </p:spPr>
        <p:txBody>
          <a:bodyPr wrap="square" rtlCol="0">
            <a:spAutoFit/>
          </a:bodyPr>
          <a:lstStyle/>
          <a:p>
            <a:pPr marL="285750" indent="-285750">
              <a:lnSpc>
                <a:spcPct val="150000"/>
              </a:lnSpc>
              <a:buFont typeface="Wingdings" pitchFamily="2" charset="2"/>
              <a:buChar char="§"/>
            </a:pPr>
            <a:r>
              <a:rPr lang="en" sz="1600" smtClean="0">
                <a:latin typeface="Palatino Linotype" pitchFamily="18" charset="0"/>
              </a:rPr>
              <a:t>Bacteremia </a:t>
            </a:r>
            <a:r>
              <a:rPr lang="en" sz="1600" dirty="0" smtClean="0">
                <a:latin typeface="Palatino Linotype" pitchFamily="18" charset="0"/>
              </a:rPr>
              <a:t>, </a:t>
            </a:r>
            <a:r>
              <a:rPr lang="en" sz="1600" smtClean="0">
                <a:latin typeface="Palatino Linotype" pitchFamily="18" charset="0"/>
              </a:rPr>
              <a:t>cholangitis </a:t>
            </a:r>
            <a:r>
              <a:rPr lang="en" sz="1600" dirty="0" smtClean="0">
                <a:latin typeface="Palatino Linotype" pitchFamily="18" charset="0"/>
              </a:rPr>
              <a:t>, </a:t>
            </a:r>
            <a:r>
              <a:rPr lang="en" sz="1600" smtClean="0">
                <a:latin typeface="Palatino Linotype" pitchFamily="18" charset="0"/>
              </a:rPr>
              <a:t>biliary </a:t>
            </a:r>
            <a:r>
              <a:rPr lang="en" sz="1600" dirty="0" smtClean="0">
                <a:latin typeface="Palatino Linotype" pitchFamily="18" charset="0"/>
              </a:rPr>
              <a:t>sepsis</a:t>
            </a:r>
          </a:p>
          <a:p>
            <a:pPr marL="285750" indent="-285750">
              <a:lnSpc>
                <a:spcPct val="150000"/>
              </a:lnSpc>
              <a:buFont typeface="Wingdings" pitchFamily="2" charset="2"/>
              <a:buChar char="§"/>
            </a:pPr>
            <a:r>
              <a:rPr lang="en" sz="1600" dirty="0" smtClean="0">
                <a:latin typeface="Palatino Linotype" pitchFamily="18" charset="0"/>
              </a:rPr>
              <a:t>Often</a:t>
            </a:r>
            <a:r>
              <a:rPr lang="en" sz="1600" smtClean="0">
                <a:latin typeface="Palatino Linotype" pitchFamily="18" charset="0"/>
              </a:rPr>
              <a:t> </a:t>
            </a:r>
            <a:r>
              <a:rPr lang="en" sz="1600" dirty="0" smtClean="0">
                <a:latin typeface="Palatino Linotype" pitchFamily="18" charset="0"/>
              </a:rPr>
              <a:t>in patients with </a:t>
            </a:r>
            <a:r>
              <a:rPr lang="en" sz="1600" dirty="0" err="1" smtClean="0">
                <a:latin typeface="Palatino Linotype" pitchFamily="18" charset="0"/>
              </a:rPr>
              <a:t>valvular </a:t>
            </a:r>
            <a:r>
              <a:rPr lang="en" sz="1600" dirty="0" smtClean="0">
                <a:latin typeface="Palatino Linotype" pitchFamily="18" charset="0"/>
              </a:rPr>
              <a:t>heart defects and artificial heart </a:t>
            </a:r>
            <a:r>
              <a:rPr lang="en" sz="1600" err="1" smtClean="0">
                <a:latin typeface="Palatino Linotype" pitchFamily="18" charset="0"/>
              </a:rPr>
              <a:t>valves</a:t>
            </a:r>
            <a:r>
              <a:rPr lang="en" sz="1600" smtClean="0">
                <a:latin typeface="Palatino Linotype" pitchFamily="18" charset="0"/>
              </a:rPr>
              <a:t> </a:t>
            </a:r>
            <a:r>
              <a:rPr lang="en" sz="1600" dirty="0" smtClean="0">
                <a:latin typeface="Palatino Linotype" pitchFamily="18" charset="0"/>
              </a:rPr>
              <a:t>( </a:t>
            </a:r>
            <a:r>
              <a:rPr lang="en" sz="1600" smtClean="0">
                <a:latin typeface="Palatino Linotype" pitchFamily="18" charset="0"/>
              </a:rPr>
              <a:t>high risk of endocarditis </a:t>
            </a:r>
            <a:r>
              <a:rPr lang="en" sz="1600" dirty="0" smtClean="0">
                <a:latin typeface="Palatino Linotype" pitchFamily="18" charset="0"/>
              </a:rPr>
              <a:t>)</a:t>
            </a:r>
            <a:endParaRPr lang="x-none" sz="1600" dirty="0" smtClean="0">
              <a:latin typeface="Palatino Linotype" pitchFamily="18" charset="0"/>
            </a:endParaRPr>
          </a:p>
          <a:p>
            <a:pPr marL="285750" indent="-285750">
              <a:lnSpc>
                <a:spcPct val="150000"/>
              </a:lnSpc>
              <a:buFont typeface="Wingdings" pitchFamily="2" charset="2"/>
              <a:buChar char="§"/>
            </a:pPr>
            <a:r>
              <a:rPr lang="en" sz="1600" err="1" smtClean="0">
                <a:latin typeface="Palatino Linotype" pitchFamily="18" charset="0"/>
              </a:rPr>
              <a:t>Antibiotic </a:t>
            </a:r>
            <a:r>
              <a:rPr lang="en" sz="1600" smtClean="0">
                <a:latin typeface="Palatino Linotype" pitchFamily="18" charset="0"/>
              </a:rPr>
              <a:t>prophylaxis </a:t>
            </a:r>
            <a:r>
              <a:rPr lang="en" sz="1600" dirty="0" smtClean="0">
                <a:latin typeface="Palatino Linotype" pitchFamily="18" charset="0"/>
              </a:rPr>
              <a:t>: ( </a:t>
            </a:r>
            <a:r>
              <a:rPr lang="en" sz="1600" smtClean="0">
                <a:latin typeface="Palatino Linotype" pitchFamily="18" charset="0"/>
              </a:rPr>
              <a:t>cefotaxime </a:t>
            </a:r>
            <a:r>
              <a:rPr lang="en" sz="1600" dirty="0" smtClean="0">
                <a:latin typeface="Palatino Linotype" pitchFamily="18" charset="0"/>
              </a:rPr>
              <a:t>2 grams </a:t>
            </a:r>
            <a:r>
              <a:rPr lang="en" sz="1600" dirty="0" err="1" smtClean="0">
                <a:latin typeface="Palatino Linotype" pitchFamily="18" charset="0"/>
              </a:rPr>
              <a:t>intravenously </a:t>
            </a:r>
            <a:r>
              <a:rPr lang="en" sz="1600" dirty="0" smtClean="0">
                <a:latin typeface="Palatino Linotype" pitchFamily="18" charset="0"/>
              </a:rPr>
              <a:t>15 minutes before the procedure or </a:t>
            </a:r>
            <a:r>
              <a:rPr lang="en" sz="1600" dirty="0" err="1" smtClean="0">
                <a:latin typeface="Palatino Linotype" pitchFamily="18" charset="0"/>
              </a:rPr>
              <a:t>ciprofloxacin </a:t>
            </a:r>
            <a:r>
              <a:rPr lang="en" sz="1600" dirty="0" smtClean="0">
                <a:latin typeface="Palatino Linotype" pitchFamily="18" charset="0"/>
              </a:rPr>
              <a:t>500 </a:t>
            </a:r>
            <a:r>
              <a:rPr lang="en" sz="1600" err="1" smtClean="0">
                <a:latin typeface="Palatino Linotype" pitchFamily="18" charset="0"/>
              </a:rPr>
              <a:t>mg </a:t>
            </a:r>
            <a:r>
              <a:rPr lang="en" sz="1600" smtClean="0">
                <a:latin typeface="Palatino Linotype" pitchFamily="18" charset="0"/>
              </a:rPr>
              <a:t>intravenously </a:t>
            </a:r>
            <a:r>
              <a:rPr lang="en" sz="1600" dirty="0" smtClean="0">
                <a:latin typeface="Palatino Linotype" pitchFamily="18" charset="0"/>
              </a:rPr>
              <a:t>)</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CHOLANGITIS </a:t>
            </a:r>
            <a:r>
              <a:rPr lang="en" sz="2000" b="1" dirty="0" smtClean="0">
                <a:latin typeface="Palatino Linotype" pitchFamily="18" charset="0"/>
              </a:rPr>
              <a:t>AND </a:t>
            </a:r>
            <a:r>
              <a:rPr lang="en" sz="2000" b="1" smtClean="0">
                <a:latin typeface="Palatino Linotype" pitchFamily="18" charset="0"/>
              </a:rPr>
              <a:t>ERCP</a:t>
            </a:r>
            <a:endParaRPr lang="sr-Cyrl-RS" sz="2000" b="1" dirty="0" smtClean="0">
              <a:latin typeface="Palatino Linotype" pitchFamily="18" charset="0"/>
            </a:endParaRPr>
          </a:p>
        </p:txBody>
      </p:sp>
    </p:spTree>
    <p:extLst>
      <p:ext uri="{BB962C8B-B14F-4D97-AF65-F5344CB8AC3E}">
        <p14:creationId xmlns="" xmlns:p14="http://schemas.microsoft.com/office/powerpoint/2010/main" val="35335412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04800"/>
            <a:ext cx="9144000" cy="6124754"/>
          </a:xfrm>
          <a:prstGeom prst="rect">
            <a:avLst/>
          </a:prstGeom>
          <a:noFill/>
        </p:spPr>
        <p:txBody>
          <a:bodyPr wrap="square" rtlCol="0">
            <a:spAutoFit/>
          </a:bodyPr>
          <a:lstStyle/>
          <a:p>
            <a:endParaRPr lang="x-none" sz="1600" b="1" dirty="0">
              <a:latin typeface="Palatino Linotype" pitchFamily="18" charset="0"/>
            </a:endParaRPr>
          </a:p>
          <a:p>
            <a:pPr marL="285750" indent="-285750">
              <a:lnSpc>
                <a:spcPct val="150000"/>
              </a:lnSpc>
              <a:buFont typeface="Arial" pitchFamily="34" charset="0"/>
              <a:buChar char="•"/>
            </a:pPr>
            <a:r>
              <a:rPr lang="en" sz="1600" dirty="0">
                <a:latin typeface="Palatino Linotype" pitchFamily="18" charset="0"/>
              </a:rPr>
              <a:t>Production </a:t>
            </a:r>
            <a:r>
              <a:rPr lang="en" sz="1600" dirty="0" smtClean="0">
                <a:latin typeface="Palatino Linotype" pitchFamily="18" charset="0"/>
              </a:rPr>
              <a:t>: liver (hepatocytes) , 500-1000 ml /day (the amount of bile excreted depends on the diet)</a:t>
            </a:r>
          </a:p>
          <a:p>
            <a:pPr marL="285750" indent="-285750">
              <a:lnSpc>
                <a:spcPct val="150000"/>
              </a:lnSpc>
              <a:buFont typeface="Arial" pitchFamily="34" charset="0"/>
              <a:buChar char="•"/>
            </a:pPr>
            <a:r>
              <a:rPr lang="en" sz="1600" dirty="0">
                <a:latin typeface="Palatino Linotype" pitchFamily="18" charset="0"/>
              </a:rPr>
              <a:t>The </a:t>
            </a:r>
            <a:r>
              <a:rPr lang="en" sz="1600" dirty="0" smtClean="0">
                <a:latin typeface="Palatino Linotype" pitchFamily="18" charset="0"/>
              </a:rPr>
              <a:t>color depends on the ratio of bile pigments: bilirubin (red) and biliverdin (green).</a:t>
            </a:r>
          </a:p>
          <a:p>
            <a:pPr marL="285750" indent="-285750">
              <a:lnSpc>
                <a:spcPct val="150000"/>
              </a:lnSpc>
              <a:buFont typeface="Arial" pitchFamily="34" charset="0"/>
              <a:buChar char="•"/>
            </a:pPr>
            <a:r>
              <a:rPr lang="en" sz="1600" dirty="0">
                <a:latin typeface="Palatino Linotype" pitchFamily="18" charset="0"/>
              </a:rPr>
              <a:t>Disturbance </a:t>
            </a:r>
            <a:r>
              <a:rPr lang="en" sz="1600" dirty="0" smtClean="0">
                <a:latin typeface="Palatino Linotype" pitchFamily="18" charset="0"/>
              </a:rPr>
              <a:t>in secretion or complete cessation of bile secretion leads to disorders of fat metabolism (steatorrhea) and liposoluble vitamins (A, D , E and K).</a:t>
            </a:r>
          </a:p>
          <a:p>
            <a:pPr marL="285750" indent="-285750">
              <a:lnSpc>
                <a:spcPct val="150000"/>
              </a:lnSpc>
            </a:pPr>
            <a:r>
              <a:rPr lang="en" sz="1600" b="1" dirty="0" smtClean="0">
                <a:latin typeface="Palatino Linotype" pitchFamily="18" charset="0"/>
              </a:rPr>
              <a:t>Bile:</a:t>
            </a:r>
          </a:p>
          <a:p>
            <a:pPr marL="285750" indent="-285750">
              <a:lnSpc>
                <a:spcPct val="150000"/>
              </a:lnSpc>
              <a:buFont typeface="Arial" pitchFamily="34" charset="0"/>
              <a:buChar char="•"/>
            </a:pPr>
            <a:r>
              <a:rPr lang="en" sz="1600" b="1" dirty="0" smtClean="0">
                <a:latin typeface="Palatino Linotype" pitchFamily="18" charset="0"/>
              </a:rPr>
              <a:t>secretion </a:t>
            </a:r>
            <a:r>
              <a:rPr lang="en" sz="1600" dirty="0" smtClean="0">
                <a:latin typeface="Palatino Linotype" pitchFamily="18" charset="0"/>
              </a:rPr>
              <a:t>(contains salts of bile acids and cholesterol, which participate in fat metabolism and resorption of liposoluble vitamins)</a:t>
            </a:r>
          </a:p>
          <a:p>
            <a:pPr marL="285750" indent="-285750">
              <a:lnSpc>
                <a:spcPct val="150000"/>
              </a:lnSpc>
              <a:buFont typeface="Arial" pitchFamily="34" charset="0"/>
              <a:buChar char="•"/>
            </a:pPr>
            <a:r>
              <a:rPr lang="en" sz="1600" dirty="0" smtClean="0">
                <a:latin typeface="Palatino Linotype" pitchFamily="18" charset="0"/>
              </a:rPr>
              <a:t>fat emulsification</a:t>
            </a:r>
          </a:p>
          <a:p>
            <a:pPr marL="285750" indent="-285750">
              <a:lnSpc>
                <a:spcPct val="150000"/>
              </a:lnSpc>
              <a:buFont typeface="Arial" pitchFamily="34" charset="0"/>
              <a:buChar char="•"/>
            </a:pPr>
            <a:r>
              <a:rPr lang="en" sz="1600" dirty="0" smtClean="0">
                <a:latin typeface="Palatino Linotype" pitchFamily="18" charset="0"/>
              </a:rPr>
              <a:t>helps the absorption of digested fats</a:t>
            </a:r>
          </a:p>
          <a:p>
            <a:pPr marL="285750" indent="-285750">
              <a:lnSpc>
                <a:spcPct val="150000"/>
              </a:lnSpc>
              <a:buFont typeface="Arial" pitchFamily="34" charset="0"/>
              <a:buChar char="•"/>
            </a:pPr>
            <a:r>
              <a:rPr lang="en" sz="1600" b="1" dirty="0" smtClean="0">
                <a:latin typeface="Palatino Linotype" pitchFamily="18" charset="0"/>
              </a:rPr>
              <a:t>and excreta </a:t>
            </a:r>
            <a:r>
              <a:rPr lang="en" sz="1600" dirty="0" smtClean="0">
                <a:latin typeface="Palatino Linotype" pitchFamily="18" charset="0"/>
              </a:rPr>
              <a:t>(contains final metabolic products, bile dyes, excess cholesterol, metabolites of steroid hormones, heavy metals, drugs, poisons)</a:t>
            </a:r>
          </a:p>
          <a:p>
            <a:pPr marL="285750" indent="-285750">
              <a:lnSpc>
                <a:spcPct val="150000"/>
              </a:lnSpc>
              <a:buFont typeface="Arial" pitchFamily="34" charset="0"/>
              <a:buChar char="•"/>
            </a:pPr>
            <a:r>
              <a:rPr lang="en" sz="1600" dirty="0" smtClean="0">
                <a:latin typeface="Palatino Linotype" pitchFamily="18" charset="0"/>
              </a:rPr>
              <a:t>excretion of waste materials from the blood</a:t>
            </a:r>
            <a:endParaRPr lang="sr-Latn-CS" sz="1600" dirty="0" smtClean="0">
              <a:latin typeface="Palatino Linotype" pitchFamily="18" charset="0"/>
            </a:endParaRPr>
          </a:p>
          <a:p>
            <a:pPr>
              <a:buClr>
                <a:srgbClr val="FF0000"/>
              </a:buClr>
            </a:pPr>
            <a:endParaRPr lang="ru-RU" sz="1600" dirty="0" smtClean="0">
              <a:latin typeface="Palatino Linotype" pitchFamily="18" charset="0"/>
            </a:endParaRPr>
          </a:p>
          <a:p>
            <a:endParaRPr lang="x-none" sz="1600" b="1" dirty="0" smtClean="0">
              <a:latin typeface="Palatino Linotype" pitchFamily="18" charset="0"/>
            </a:endParaRPr>
          </a:p>
          <a:p>
            <a:endParaRPr lang="x-none" sz="1600" b="1" dirty="0">
              <a:latin typeface="Palatino Linotype" pitchFamily="18" charset="0"/>
            </a:endParaRPr>
          </a:p>
          <a:p>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Creation and function of bile</a:t>
            </a:r>
          </a:p>
        </p:txBody>
      </p:sp>
    </p:spTree>
    <p:extLst>
      <p:ext uri="{BB962C8B-B14F-4D97-AF65-F5344CB8AC3E}">
        <p14:creationId xmlns="" xmlns:p14="http://schemas.microsoft.com/office/powerpoint/2010/main" val="273943811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606653"/>
            <a:ext cx="8686800" cy="4893647"/>
          </a:xfrm>
          <a:prstGeom prst="rect">
            <a:avLst/>
          </a:prstGeom>
          <a:noFill/>
        </p:spPr>
        <p:txBody>
          <a:bodyPr wrap="square" rtlCol="0">
            <a:spAutoFit/>
          </a:bodyPr>
          <a:lstStyle/>
          <a:p>
            <a:pPr marL="285750" indent="-285750">
              <a:lnSpc>
                <a:spcPct val="150000"/>
              </a:lnSpc>
              <a:buFont typeface="Wingdings" pitchFamily="2" charset="2"/>
              <a:buChar char="§"/>
            </a:pPr>
            <a:r>
              <a:rPr lang="en" sz="1600" dirty="0" smtClean="0">
                <a:latin typeface="Palatino Linotype" pitchFamily="18" charset="0"/>
              </a:rPr>
              <a:t>Repeated</a:t>
            </a:r>
            <a:r>
              <a:rPr lang="en" sz="1600" smtClean="0">
                <a:latin typeface="Palatino Linotype" pitchFamily="18" charset="0"/>
              </a:rPr>
              <a:t> </a:t>
            </a:r>
            <a:r>
              <a:rPr lang="en" sz="1600" dirty="0" smtClean="0">
                <a:latin typeface="Palatino Linotype" pitchFamily="18" charset="0"/>
              </a:rPr>
              <a:t>attacks </a:t>
            </a:r>
            <a:r>
              <a:rPr lang="en" sz="1600" dirty="0" err="1" smtClean="0">
                <a:latin typeface="Palatino Linotype" pitchFamily="18" charset="0"/>
              </a:rPr>
              <a:t>of suppurative</a:t>
            </a:r>
            <a:r>
              <a:rPr lang="en" sz="1600" dirty="0" smtClean="0">
                <a:latin typeface="Palatino Linotype" pitchFamily="18" charset="0"/>
              </a:rPr>
              <a:t> </a:t>
            </a:r>
            <a:r>
              <a:rPr lang="en" sz="1600" dirty="0" err="1" smtClean="0">
                <a:latin typeface="Palatino Linotype" pitchFamily="18" charset="0"/>
              </a:rPr>
              <a:t>cholangitis in </a:t>
            </a:r>
            <a:r>
              <a:rPr lang="en" sz="1600" dirty="0" smtClean="0">
                <a:latin typeface="Palatino Linotype" pitchFamily="18" charset="0"/>
              </a:rPr>
              <a:t>patients with </a:t>
            </a:r>
            <a:r>
              <a:rPr lang="en" sz="1600" dirty="0" err="1" smtClean="0">
                <a:latin typeface="Palatino Linotype" pitchFamily="18" charset="0"/>
              </a:rPr>
              <a:t>dilated </a:t>
            </a:r>
            <a:r>
              <a:rPr lang="en" sz="1600" dirty="0" smtClean="0">
                <a:latin typeface="Palatino Linotype" pitchFamily="18" charset="0"/>
              </a:rPr>
              <a:t>bile </a:t>
            </a:r>
            <a:r>
              <a:rPr lang="en" sz="1600" smtClean="0">
                <a:latin typeface="Palatino Linotype" pitchFamily="18" charset="0"/>
              </a:rPr>
              <a:t>ducts </a:t>
            </a:r>
            <a:r>
              <a:rPr lang="en" sz="1600" dirty="0" smtClean="0">
                <a:latin typeface="Palatino Linotype" pitchFamily="18" charset="0"/>
              </a:rPr>
              <a:t>( </a:t>
            </a:r>
            <a:r>
              <a:rPr lang="en" sz="1600" smtClean="0">
                <a:latin typeface="Palatino Linotype" pitchFamily="18" charset="0"/>
              </a:rPr>
              <a:t>containing </a:t>
            </a:r>
            <a:r>
              <a:rPr lang="en" sz="1600" dirty="0" smtClean="0">
                <a:latin typeface="Palatino Linotype" pitchFamily="18" charset="0"/>
              </a:rPr>
              <a:t>multiple </a:t>
            </a:r>
            <a:r>
              <a:rPr lang="en" sz="1600" smtClean="0">
                <a:latin typeface="Palatino Linotype" pitchFamily="18" charset="0"/>
              </a:rPr>
              <a:t>pigment stones </a:t>
            </a:r>
            <a:r>
              <a:rPr lang="en" sz="1600" dirty="0" smtClean="0">
                <a:latin typeface="Palatino Linotype" pitchFamily="18" charset="0"/>
              </a:rPr>
              <a:t>)</a:t>
            </a:r>
            <a:r>
              <a:rPr lang="en" sz="1600" smtClean="0">
                <a:latin typeface="Palatino Linotype" pitchFamily="18" charset="0"/>
              </a:rPr>
              <a:t> </a:t>
            </a:r>
            <a:r>
              <a:rPr lang="en" sz="1600" dirty="0" smtClean="0">
                <a:latin typeface="Palatino Linotype" pitchFamily="18" charset="0"/>
              </a:rPr>
              <a:t>and with </a:t>
            </a:r>
            <a:r>
              <a:rPr lang="en" sz="1600" dirty="0" err="1" smtClean="0">
                <a:latin typeface="Palatino Linotype" pitchFamily="18" charset="0"/>
              </a:rPr>
              <a:t>a multiple</a:t>
            </a:r>
            <a:r>
              <a:rPr lang="en" sz="1600" dirty="0" smtClean="0">
                <a:latin typeface="Palatino Linotype" pitchFamily="18" charset="0"/>
              </a:rPr>
              <a:t> </a:t>
            </a:r>
            <a:r>
              <a:rPr lang="en" sz="1600" dirty="0" err="1" smtClean="0">
                <a:latin typeface="Palatino Linotype" pitchFamily="18" charset="0"/>
              </a:rPr>
              <a:t>billiard</a:t>
            </a:r>
            <a:r>
              <a:rPr lang="en" sz="1600" dirty="0" smtClean="0">
                <a:latin typeface="Palatino Linotype" pitchFamily="18" charset="0"/>
              </a:rPr>
              <a:t> </a:t>
            </a:r>
            <a:r>
              <a:rPr lang="en" sz="1600" dirty="0" err="1" smtClean="0">
                <a:latin typeface="Palatino Linotype" pitchFamily="18" charset="0"/>
              </a:rPr>
              <a:t>strictures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An endemic phenomenon</a:t>
            </a:r>
            <a:r>
              <a:rPr lang="en" sz="1600" smtClean="0">
                <a:latin typeface="Palatino Linotype" pitchFamily="18" charset="0"/>
              </a:rPr>
              <a:t> </a:t>
            </a:r>
            <a:r>
              <a:rPr lang="en" sz="1600" dirty="0" smtClean="0">
                <a:latin typeface="Palatino Linotype" pitchFamily="18" charset="0"/>
              </a:rPr>
              <a:t>in Southeast Asia</a:t>
            </a:r>
          </a:p>
          <a:p>
            <a:pPr>
              <a:lnSpc>
                <a:spcPct val="150000"/>
              </a:lnSpc>
            </a:pPr>
            <a:r>
              <a:rPr lang="en" sz="1600" b="1" dirty="0" smtClean="0">
                <a:latin typeface="Palatino Linotype" pitchFamily="18" charset="0"/>
              </a:rPr>
              <a:t>Pathology</a:t>
            </a:r>
          </a:p>
          <a:p>
            <a:pPr marL="285750" indent="-285750">
              <a:lnSpc>
                <a:spcPct val="150000"/>
              </a:lnSpc>
              <a:buFont typeface="Wingdings" pitchFamily="2" charset="2"/>
              <a:buChar char="§"/>
            </a:pPr>
            <a:r>
              <a:rPr lang="en" sz="1600" dirty="0" smtClean="0">
                <a:latin typeface="Palatino Linotype" pitchFamily="18" charset="0"/>
              </a:rPr>
              <a:t>Dilatation of extrahepatic </a:t>
            </a:r>
            <a:r>
              <a:rPr lang="en" sz="1600" smtClean="0">
                <a:latin typeface="Palatino Linotype" pitchFamily="18" charset="0"/>
              </a:rPr>
              <a:t>biliary </a:t>
            </a:r>
            <a:r>
              <a:rPr lang="en" sz="1600" dirty="0" smtClean="0">
                <a:latin typeface="Palatino Linotype" pitchFamily="18" charset="0"/>
              </a:rPr>
              <a:t>and </a:t>
            </a:r>
            <a:r>
              <a:rPr lang="en" sz="1600" smtClean="0">
                <a:latin typeface="Palatino Linotype" pitchFamily="18" charset="0"/>
              </a:rPr>
              <a:t>larger </a:t>
            </a:r>
            <a:r>
              <a:rPr lang="en" sz="1600" dirty="0" smtClean="0">
                <a:latin typeface="Palatino Linotype" pitchFamily="18" charset="0"/>
              </a:rPr>
              <a:t>intrahepatic </a:t>
            </a:r>
            <a:r>
              <a:rPr lang="en" sz="1600" smtClean="0">
                <a:latin typeface="Palatino Linotype" pitchFamily="18" charset="0"/>
              </a:rPr>
              <a:t>biliary </a:t>
            </a:r>
            <a:r>
              <a:rPr lang="en" sz="1600" dirty="0" smtClean="0">
                <a:latin typeface="Palatino Linotype" pitchFamily="18" charset="0"/>
              </a:rPr>
              <a:t>tracts </a:t>
            </a:r>
            <a:r>
              <a:rPr lang="en" sz="1600" smtClean="0">
                <a:latin typeface="Palatino Linotype" pitchFamily="18" charset="0"/>
              </a:rPr>
              <a:t>with </a:t>
            </a:r>
            <a:r>
              <a:rPr lang="en" sz="1600" dirty="0" smtClean="0">
                <a:latin typeface="Palatino Linotype" pitchFamily="18" charset="0"/>
              </a:rPr>
              <a:t>pigment </a:t>
            </a:r>
            <a:r>
              <a:rPr lang="en" sz="1600" smtClean="0">
                <a:latin typeface="Palatino Linotype" pitchFamily="18" charset="0"/>
              </a:rPr>
              <a:t>stones , </a:t>
            </a:r>
            <a:r>
              <a:rPr lang="en" sz="1600" dirty="0" smtClean="0">
                <a:latin typeface="Palatino Linotype" pitchFamily="18" charset="0"/>
              </a:rPr>
              <a:t>sludge , desquamated </a:t>
            </a:r>
            <a:r>
              <a:rPr lang="en" sz="1600" smtClean="0">
                <a:latin typeface="Palatino Linotype" pitchFamily="18" charset="0"/>
              </a:rPr>
              <a:t>epithelial </a:t>
            </a:r>
            <a:r>
              <a:rPr lang="en" sz="1600" dirty="0" smtClean="0">
                <a:latin typeface="Palatino Linotype" pitchFamily="18" charset="0"/>
              </a:rPr>
              <a:t>cells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Enlarged and </a:t>
            </a:r>
            <a:r>
              <a:rPr lang="en" sz="1600" dirty="0" err="1" smtClean="0">
                <a:latin typeface="Palatino Linotype" pitchFamily="18" charset="0"/>
              </a:rPr>
              <a:t>scarred </a:t>
            </a:r>
            <a:r>
              <a:rPr lang="en" sz="1600" dirty="0" smtClean="0">
                <a:latin typeface="Palatino Linotype" pitchFamily="18" charset="0"/>
              </a:rPr>
              <a:t>liver ( </a:t>
            </a:r>
            <a:r>
              <a:rPr lang="en" sz="1600" smtClean="0">
                <a:latin typeface="Palatino Linotype" pitchFamily="18" charset="0"/>
              </a:rPr>
              <a:t>abscesses) </a:t>
            </a:r>
            <a:r>
              <a:rPr lang="en" sz="1600" dirty="0" smtClean="0">
                <a:latin typeface="Palatino Linotype" pitchFamily="18" charset="0"/>
              </a:rPr>
              <a:t>. Biliary cirrhosis is rare</a:t>
            </a:r>
            <a:endParaRPr lang="x-none" sz="1600" dirty="0" smtClean="0">
              <a:latin typeface="Palatino Linotype" pitchFamily="18" charset="0"/>
            </a:endParaRPr>
          </a:p>
          <a:p>
            <a:pPr>
              <a:lnSpc>
                <a:spcPct val="150000"/>
              </a:lnSpc>
            </a:pPr>
            <a:r>
              <a:rPr lang="en" sz="1600" b="1" dirty="0" smtClean="0">
                <a:latin typeface="Palatino Linotype" pitchFamily="18" charset="0"/>
              </a:rPr>
              <a:t>Etiology</a:t>
            </a:r>
          </a:p>
          <a:p>
            <a:pPr marL="285750" indent="-285750">
              <a:lnSpc>
                <a:spcPct val="150000"/>
              </a:lnSpc>
              <a:buFont typeface="Wingdings" pitchFamily="2" charset="2"/>
              <a:buChar char="§"/>
            </a:pPr>
            <a:r>
              <a:rPr lang="en" sz="1600" dirty="0" err="1" smtClean="0">
                <a:latin typeface="Palatino Linotype" pitchFamily="18" charset="0"/>
              </a:rPr>
              <a:t>Pyogenic </a:t>
            </a:r>
            <a:r>
              <a:rPr lang="en" sz="1600" dirty="0" smtClean="0">
                <a:latin typeface="Palatino Linotype" pitchFamily="18" charset="0"/>
              </a:rPr>
              <a:t>infection </a:t>
            </a:r>
            <a:r>
              <a:rPr lang="en" sz="1600" dirty="0" err="1" smtClean="0">
                <a:latin typeface="Palatino Linotype" pitchFamily="18" charset="0"/>
              </a:rPr>
              <a:t>of the biliary </a:t>
            </a:r>
            <a:r>
              <a:rPr lang="en" sz="1600" dirty="0" smtClean="0">
                <a:latin typeface="Palatino Linotype" pitchFamily="18" charset="0"/>
              </a:rPr>
              <a:t>tree</a:t>
            </a:r>
          </a:p>
          <a:p>
            <a:pPr marL="285750" indent="-285750">
              <a:lnSpc>
                <a:spcPct val="150000"/>
              </a:lnSpc>
              <a:buFont typeface="Wingdings" pitchFamily="2" charset="2"/>
              <a:buChar char="§"/>
            </a:pPr>
            <a:r>
              <a:rPr lang="en" sz="1600" dirty="0" smtClean="0">
                <a:latin typeface="Palatino Linotype" pitchFamily="18" charset="0"/>
              </a:rPr>
              <a:t>In bile culture: E. Coli, </a:t>
            </a:r>
            <a:r>
              <a:rPr lang="en" sz="1600" dirty="0" err="1" smtClean="0">
                <a:latin typeface="Palatino Linotype" pitchFamily="18" charset="0"/>
              </a:rPr>
              <a:t>Klebsiella </a:t>
            </a:r>
            <a:r>
              <a:rPr lang="en" sz="1600" dirty="0" smtClean="0">
                <a:latin typeface="Palatino Linotype" pitchFamily="18" charset="0"/>
              </a:rPr>
              <a:t>, </a:t>
            </a:r>
            <a:r>
              <a:rPr lang="en" sz="1600" dirty="0" err="1" smtClean="0">
                <a:latin typeface="Palatino Linotype" pitchFamily="18" charset="0"/>
              </a:rPr>
              <a:t>Pseudomonas </a:t>
            </a:r>
            <a:r>
              <a:rPr lang="en" sz="1600" dirty="0" smtClean="0">
                <a:latin typeface="Palatino Linotype" pitchFamily="18" charset="0"/>
              </a:rPr>
              <a:t>, Proteus</a:t>
            </a:r>
          </a:p>
          <a:p>
            <a:pPr marL="285750" indent="-285750">
              <a:lnSpc>
                <a:spcPct val="150000"/>
              </a:lnSpc>
              <a:buFont typeface="Wingdings" pitchFamily="2" charset="2"/>
              <a:buChar char="§"/>
            </a:pPr>
            <a:r>
              <a:rPr lang="en" sz="1600" dirty="0" smtClean="0">
                <a:latin typeface="Palatino Linotype" pitchFamily="18" charset="0"/>
              </a:rPr>
              <a:t>Portal </a:t>
            </a:r>
            <a:r>
              <a:rPr lang="en" sz="1600" dirty="0" err="1" smtClean="0">
                <a:latin typeface="Palatino Linotype" pitchFamily="18" charset="0"/>
              </a:rPr>
              <a:t>bacteremia </a:t>
            </a:r>
            <a:r>
              <a:rPr lang="en" sz="1600" dirty="0" smtClean="0">
                <a:latin typeface="Palatino Linotype" pitchFamily="18" charset="0"/>
              </a:rPr>
              <a:t>leads to the entry of bacteria into </a:t>
            </a:r>
            <a:r>
              <a:rPr lang="en" sz="1600" dirty="0" err="1" smtClean="0">
                <a:latin typeface="Palatino Linotype" pitchFamily="18" charset="0"/>
              </a:rPr>
              <a:t>the biliary </a:t>
            </a:r>
            <a:r>
              <a:rPr lang="en" sz="1600" dirty="0" smtClean="0">
                <a:latin typeface="Palatino Linotype" pitchFamily="18" charset="0"/>
              </a:rPr>
              <a:t>tract with bile stasis and </a:t>
            </a:r>
            <a:r>
              <a:rPr lang="en" sz="1600" dirty="0" err="1" smtClean="0">
                <a:latin typeface="Palatino Linotype" pitchFamily="18" charset="0"/>
              </a:rPr>
              <a:t>ductal damage</a:t>
            </a:r>
            <a:r>
              <a:rPr lang="en" sz="1600" dirty="0" smtClean="0">
                <a:latin typeface="Palatino Linotype" pitchFamily="18" charset="0"/>
              </a:rPr>
              <a:t> </a:t>
            </a:r>
            <a:r>
              <a:rPr lang="en" sz="1600" dirty="0" err="1" smtClean="0">
                <a:latin typeface="Palatino Linotype" pitchFamily="18" charset="0"/>
              </a:rPr>
              <a:t>epithelium</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RECURRENT PYOGENIC CHOLANGITIS</a:t>
            </a:r>
            <a:endParaRPr lang="sr-Cyrl-RS" sz="2000" b="1" dirty="0" smtClean="0">
              <a:latin typeface="Palatino Linotype" pitchFamily="18" charset="0"/>
            </a:endParaRPr>
          </a:p>
        </p:txBody>
      </p:sp>
    </p:spTree>
    <p:extLst>
      <p:ext uri="{BB962C8B-B14F-4D97-AF65-F5344CB8AC3E}">
        <p14:creationId xmlns="" xmlns:p14="http://schemas.microsoft.com/office/powerpoint/2010/main" val="382601612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400" y="609600"/>
            <a:ext cx="8915400" cy="5262979"/>
          </a:xfrm>
          <a:prstGeom prst="rect">
            <a:avLst/>
          </a:prstGeom>
          <a:noFill/>
        </p:spPr>
        <p:txBody>
          <a:bodyPr wrap="square" rtlCol="0">
            <a:spAutoFit/>
          </a:bodyPr>
          <a:lstStyle/>
          <a:p>
            <a:pPr>
              <a:lnSpc>
                <a:spcPct val="150000"/>
              </a:lnSpc>
            </a:pPr>
            <a:r>
              <a:rPr lang="en" sz="1600" b="1" dirty="0" smtClean="0">
                <a:latin typeface="Palatino Linotype" pitchFamily="18" charset="0"/>
              </a:rPr>
              <a:t>Theories</a:t>
            </a:r>
            <a:r>
              <a:rPr lang="en" sz="1600" b="1" smtClean="0">
                <a:latin typeface="Palatino Linotype" pitchFamily="18" charset="0"/>
              </a:rPr>
              <a:t> </a:t>
            </a:r>
            <a:r>
              <a:rPr lang="en" sz="1600" b="1" dirty="0" smtClean="0">
                <a:latin typeface="Palatino Linotype" pitchFamily="18" charset="0"/>
              </a:rPr>
              <a:t>origin:</a:t>
            </a:r>
          </a:p>
          <a:p>
            <a:pPr marL="342900" indent="-342900">
              <a:lnSpc>
                <a:spcPct val="150000"/>
              </a:lnSpc>
              <a:buFont typeface="+mj-lt"/>
              <a:buAutoNum type="arabicPeriod"/>
            </a:pPr>
            <a:r>
              <a:rPr lang="en" sz="1600" dirty="0" err="1" smtClean="0">
                <a:latin typeface="Palatino Linotype" pitchFamily="18" charset="0"/>
              </a:rPr>
              <a:t>Parasitic </a:t>
            </a:r>
            <a:r>
              <a:rPr lang="en" sz="1600" dirty="0" smtClean="0">
                <a:latin typeface="Palatino Linotype" pitchFamily="18" charset="0"/>
              </a:rPr>
              <a:t>theory - </a:t>
            </a:r>
            <a:r>
              <a:rPr lang="en" sz="1600" dirty="0" err="1" smtClean="0">
                <a:latin typeface="Palatino Linotype" pitchFamily="18" charset="0"/>
              </a:rPr>
              <a:t>parasitic</a:t>
            </a:r>
            <a:r>
              <a:rPr lang="en" sz="1600" dirty="0" smtClean="0">
                <a:latin typeface="Palatino Linotype" pitchFamily="18" charset="0"/>
              </a:rPr>
              <a:t> </a:t>
            </a:r>
            <a:r>
              <a:rPr lang="en" sz="1600" dirty="0" err="1" smtClean="0">
                <a:latin typeface="Palatino Linotype" pitchFamily="18" charset="0"/>
              </a:rPr>
              <a:t>infestation</a:t>
            </a:r>
            <a:r>
              <a:rPr lang="en" sz="1600" dirty="0" smtClean="0">
                <a:latin typeface="Palatino Linotype" pitchFamily="18" charset="0"/>
              </a:rPr>
              <a:t> </a:t>
            </a:r>
            <a:r>
              <a:rPr lang="en" sz="1600" dirty="0" err="1" smtClean="0">
                <a:latin typeface="Palatino Linotype" pitchFamily="18" charset="0"/>
              </a:rPr>
              <a:t>biliary </a:t>
            </a:r>
            <a:r>
              <a:rPr lang="en" sz="1600" dirty="0" smtClean="0">
                <a:latin typeface="Palatino Linotype" pitchFamily="18" charset="0"/>
              </a:rPr>
              <a:t>tree with flukes ( </a:t>
            </a:r>
            <a:r>
              <a:rPr lang="en" sz="1600" dirty="0" err="1" smtClean="0">
                <a:latin typeface="Palatino Linotype" pitchFamily="18" charset="0"/>
              </a:rPr>
              <a:t>Clonorchis</a:t>
            </a:r>
            <a:r>
              <a:rPr lang="en" sz="1600" dirty="0" smtClean="0">
                <a:latin typeface="Palatino Linotype" pitchFamily="18" charset="0"/>
              </a:rPr>
              <a:t> </a:t>
            </a:r>
            <a:r>
              <a:rPr lang="en" sz="1600" dirty="0" err="1" smtClean="0">
                <a:latin typeface="Palatino Linotype" pitchFamily="18" charset="0"/>
              </a:rPr>
              <a:t>sinensia </a:t>
            </a:r>
            <a:r>
              <a:rPr lang="en" sz="1600" dirty="0" smtClean="0">
                <a:latin typeface="Palatino Linotype" pitchFamily="18" charset="0"/>
              </a:rPr>
              <a:t>) or worms ( </a:t>
            </a:r>
            <a:r>
              <a:rPr lang="en" sz="1600" dirty="0" err="1" smtClean="0">
                <a:latin typeface="Palatino Linotype" pitchFamily="18" charset="0"/>
              </a:rPr>
              <a:t>Ascaris</a:t>
            </a:r>
            <a:r>
              <a:rPr lang="en" sz="1600" dirty="0" smtClean="0">
                <a:latin typeface="Palatino Linotype" pitchFamily="18" charset="0"/>
              </a:rPr>
              <a:t> </a:t>
            </a:r>
            <a:r>
              <a:rPr lang="en" sz="1600" dirty="0" err="1" smtClean="0">
                <a:latin typeface="Palatino Linotype" pitchFamily="18" charset="0"/>
              </a:rPr>
              <a:t>lumbricoides </a:t>
            </a:r>
            <a:r>
              <a:rPr lang="en" sz="1600" dirty="0" smtClean="0">
                <a:latin typeface="Palatino Linotype" pitchFamily="18" charset="0"/>
              </a:rPr>
              <a:t>) causes initial </a:t>
            </a:r>
            <a:r>
              <a:rPr lang="en" sz="1600" dirty="0" err="1" smtClean="0">
                <a:latin typeface="Palatino Linotype" pitchFamily="18" charset="0"/>
              </a:rPr>
              <a:t>epithelial damage </a:t>
            </a:r>
            <a:r>
              <a:rPr lang="en" sz="1600" dirty="0" smtClean="0">
                <a:latin typeface="Palatino Linotype" pitchFamily="18" charset="0"/>
              </a:rPr>
              <a:t>and </a:t>
            </a:r>
            <a:r>
              <a:rPr lang="en" sz="1600" dirty="0" err="1" smtClean="0">
                <a:latin typeface="Palatino Linotype" pitchFamily="18" charset="0"/>
              </a:rPr>
              <a:t>biliary </a:t>
            </a:r>
            <a:r>
              <a:rPr lang="en" sz="1600" dirty="0" smtClean="0">
                <a:latin typeface="Palatino Linotype" pitchFamily="18" charset="0"/>
              </a:rPr>
              <a:t>obstruction</a:t>
            </a:r>
          </a:p>
          <a:p>
            <a:pPr marL="342900" indent="-342900">
              <a:lnSpc>
                <a:spcPct val="150000"/>
              </a:lnSpc>
              <a:buFont typeface="+mj-lt"/>
              <a:buAutoNum type="arabicPeriod"/>
            </a:pPr>
            <a:r>
              <a:rPr lang="en" sz="1600" err="1" smtClean="0">
                <a:latin typeface="Palatino Linotype" pitchFamily="18" charset="0"/>
              </a:rPr>
              <a:t>Malnutrition </a:t>
            </a:r>
            <a:r>
              <a:rPr lang="en" sz="1600" smtClean="0">
                <a:latin typeface="Palatino Linotype" pitchFamily="18" charset="0"/>
              </a:rPr>
              <a:t>theory-lack </a:t>
            </a:r>
            <a:r>
              <a:rPr lang="en" sz="1600" dirty="0" smtClean="0">
                <a:latin typeface="Palatino Linotype" pitchFamily="18" charset="0"/>
              </a:rPr>
              <a:t>of ac</a:t>
            </a:r>
            <a:r>
              <a:rPr lang="en" sz="1600" smtClean="0">
                <a:latin typeface="Palatino Linotype" pitchFamily="18" charset="0"/>
              </a:rPr>
              <a:t> </a:t>
            </a:r>
            <a:r>
              <a:rPr lang="en" sz="1600" dirty="0" smtClean="0">
                <a:latin typeface="Palatino Linotype" pitchFamily="18" charset="0"/>
              </a:rPr>
              <a:t>protein </a:t>
            </a:r>
            <a:r>
              <a:rPr lang="en" sz="1600" smtClean="0">
                <a:latin typeface="Palatino Linotype" pitchFamily="18" charset="0"/>
              </a:rPr>
              <a:t>in the diet</a:t>
            </a:r>
            <a:r>
              <a:rPr lang="en" sz="1600" dirty="0" smtClean="0">
                <a:latin typeface="Palatino Linotype" pitchFamily="18" charset="0"/>
              </a:rPr>
              <a:t> </a:t>
            </a:r>
            <a:r>
              <a:rPr lang="en" sz="1600" smtClean="0">
                <a:latin typeface="Palatino Linotype" pitchFamily="18" charset="0"/>
              </a:rPr>
              <a:t>results in </a:t>
            </a:r>
            <a:r>
              <a:rPr lang="en" sz="1600" dirty="0" smtClean="0">
                <a:latin typeface="Palatino Linotype" pitchFamily="18" charset="0"/>
              </a:rPr>
              <a:t>a deficit of bile </a:t>
            </a:r>
            <a:r>
              <a:rPr lang="en" sz="1600" dirty="0" err="1" smtClean="0">
                <a:latin typeface="Palatino Linotype" pitchFamily="18" charset="0"/>
              </a:rPr>
              <a:t>glucurolactone </a:t>
            </a:r>
            <a:r>
              <a:rPr lang="en" sz="1600" dirty="0" smtClean="0">
                <a:latin typeface="Palatino Linotype" pitchFamily="18" charset="0"/>
              </a:rPr>
              <a:t>, </a:t>
            </a:r>
            <a:r>
              <a:rPr lang="en" sz="1600" dirty="0" err="1" smtClean="0">
                <a:latin typeface="Palatino Linotype" pitchFamily="18" charset="0"/>
              </a:rPr>
              <a:t>an inhibitor</a:t>
            </a:r>
            <a:r>
              <a:rPr lang="en" sz="1600" dirty="0" smtClean="0">
                <a:latin typeface="Palatino Linotype" pitchFamily="18" charset="0"/>
              </a:rPr>
              <a:t> </a:t>
            </a:r>
            <a:r>
              <a:rPr lang="en" sz="1600" smtClean="0">
                <a:latin typeface="Palatino Linotype" pitchFamily="18" charset="0"/>
              </a:rPr>
              <a:t>beta-glucuronidase enzyme </a:t>
            </a:r>
            <a:r>
              <a:rPr lang="en" sz="1600" dirty="0" smtClean="0">
                <a:latin typeface="Palatino Linotype" pitchFamily="18" charset="0"/>
              </a:rPr>
              <a:t>. </a:t>
            </a:r>
            <a:r>
              <a:rPr lang="en" sz="1600" smtClean="0">
                <a:latin typeface="Palatino Linotype" pitchFamily="18" charset="0"/>
              </a:rPr>
              <a:t>Beta </a:t>
            </a:r>
            <a:r>
              <a:rPr lang="en" sz="1600" dirty="0" err="1" smtClean="0">
                <a:latin typeface="Palatino Linotype" pitchFamily="18" charset="0"/>
              </a:rPr>
              <a:t>glucuronidase</a:t>
            </a:r>
            <a:r>
              <a:rPr lang="en" sz="1600" dirty="0" smtClean="0">
                <a:latin typeface="Palatino Linotype" pitchFamily="18" charset="0"/>
              </a:rPr>
              <a:t> </a:t>
            </a:r>
            <a:r>
              <a:rPr lang="en" sz="1600" dirty="0" err="1" smtClean="0">
                <a:latin typeface="Palatino Linotype" pitchFamily="18" charset="0"/>
              </a:rPr>
              <a:t>deconjugates </a:t>
            </a:r>
            <a:r>
              <a:rPr lang="en" sz="1600" dirty="0" smtClean="0">
                <a:latin typeface="Palatino Linotype" pitchFamily="18" charset="0"/>
              </a:rPr>
              <a:t>bile </a:t>
            </a:r>
            <a:r>
              <a:rPr lang="en" sz="1600" smtClean="0">
                <a:latin typeface="Palatino Linotype" pitchFamily="18" charset="0"/>
              </a:rPr>
              <a:t>-soluble </a:t>
            </a:r>
            <a:r>
              <a:rPr lang="en" sz="1600" dirty="0" err="1" smtClean="0">
                <a:latin typeface="Palatino Linotype" pitchFamily="18" charset="0"/>
              </a:rPr>
              <a:t>bilirubin</a:t>
            </a:r>
            <a:r>
              <a:rPr lang="en" sz="1600" dirty="0" smtClean="0">
                <a:latin typeface="Palatino Linotype" pitchFamily="18" charset="0"/>
              </a:rPr>
              <a:t> </a:t>
            </a:r>
            <a:r>
              <a:rPr lang="en" sz="1600" dirty="0" err="1" smtClean="0">
                <a:latin typeface="Palatino Linotype" pitchFamily="18" charset="0"/>
              </a:rPr>
              <a:t>glucuronides </a:t>
            </a:r>
            <a:r>
              <a:rPr lang="en" sz="1600" dirty="0" smtClean="0">
                <a:latin typeface="Palatino Linotype" pitchFamily="18" charset="0"/>
              </a:rPr>
              <a:t>and leads to </a:t>
            </a:r>
            <a:r>
              <a:rPr lang="en" sz="1600" dirty="0" err="1" smtClean="0">
                <a:latin typeface="Palatino Linotype" pitchFamily="18" charset="0"/>
              </a:rPr>
              <a:t>precipitation</a:t>
            </a:r>
            <a:r>
              <a:rPr lang="en" sz="1600" dirty="0" smtClean="0">
                <a:latin typeface="Palatino Linotype" pitchFamily="18" charset="0"/>
              </a:rPr>
              <a:t> </a:t>
            </a:r>
            <a:r>
              <a:rPr lang="en" sz="1600" dirty="0" err="1" smtClean="0">
                <a:latin typeface="Palatino Linotype" pitchFamily="18" charset="0"/>
              </a:rPr>
              <a:t>unconjugated</a:t>
            </a:r>
            <a:r>
              <a:rPr lang="en" sz="1600" dirty="0" smtClean="0">
                <a:latin typeface="Palatino Linotype" pitchFamily="18" charset="0"/>
              </a:rPr>
              <a:t> </a:t>
            </a:r>
            <a:r>
              <a:rPr lang="en" sz="1600" dirty="0" err="1" smtClean="0">
                <a:latin typeface="Palatino Linotype" pitchFamily="18" charset="0"/>
              </a:rPr>
              <a:t>bilirubin </a:t>
            </a:r>
            <a:r>
              <a:rPr lang="en" sz="1600" dirty="0" smtClean="0">
                <a:latin typeface="Palatino Linotype" pitchFamily="18" charset="0"/>
              </a:rPr>
              <a:t>with calcium and </a:t>
            </a:r>
            <a:r>
              <a:rPr lang="en" sz="1600" dirty="0" err="1" smtClean="0">
                <a:latin typeface="Palatino Linotype" pitchFamily="18" charset="0"/>
              </a:rPr>
              <a:t>calcium salts</a:t>
            </a:r>
            <a:r>
              <a:rPr lang="en" sz="1600" dirty="0" smtClean="0">
                <a:latin typeface="Palatino Linotype" pitchFamily="18" charset="0"/>
              </a:rPr>
              <a:t> </a:t>
            </a:r>
            <a:r>
              <a:rPr lang="en" sz="1600" dirty="0" err="1" smtClean="0">
                <a:latin typeface="Palatino Linotype" pitchFamily="18" charset="0"/>
              </a:rPr>
              <a:t>bilirubinates </a:t>
            </a:r>
            <a:r>
              <a:rPr lang="en" sz="1600" dirty="0" smtClean="0">
                <a:latin typeface="Palatino Linotype" pitchFamily="18" charset="0"/>
              </a:rPr>
              <a:t>, which are the main components of pigment stones</a:t>
            </a:r>
          </a:p>
          <a:p>
            <a:pPr>
              <a:lnSpc>
                <a:spcPct val="150000"/>
              </a:lnSpc>
            </a:pPr>
            <a:endParaRPr lang="x-none" sz="1600" dirty="0">
              <a:latin typeface="Palatino Linotype" pitchFamily="18" charset="0"/>
            </a:endParaRPr>
          </a:p>
          <a:p>
            <a:pPr>
              <a:lnSpc>
                <a:spcPct val="150000"/>
              </a:lnSpc>
            </a:pPr>
            <a:r>
              <a:rPr lang="en" sz="1600" b="1" smtClean="0">
                <a:latin typeface="Palatino Linotype" pitchFamily="18" charset="0"/>
              </a:rPr>
              <a:t>CLINICAL PICTURE</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Appearance</a:t>
            </a:r>
            <a:r>
              <a:rPr lang="en" sz="1600" smtClean="0">
                <a:latin typeface="Palatino Linotype" pitchFamily="18" charset="0"/>
              </a:rPr>
              <a:t> </a:t>
            </a:r>
            <a:r>
              <a:rPr lang="en" sz="1600" dirty="0" err="1" smtClean="0">
                <a:latin typeface="Palatino Linotype" pitchFamily="18" charset="0"/>
              </a:rPr>
              <a:t>cholangitis </a:t>
            </a:r>
            <a:r>
              <a:rPr lang="en" sz="1600" dirty="0" smtClean="0">
                <a:latin typeface="Palatino Linotype" pitchFamily="18" charset="0"/>
              </a:rPr>
              <a:t>with </a:t>
            </a:r>
            <a:r>
              <a:rPr lang="en" sz="1600" err="1" smtClean="0">
                <a:latin typeface="Palatino Linotype" pitchFamily="18" charset="0"/>
              </a:rPr>
              <a:t>Charcot </a:t>
            </a:r>
            <a:r>
              <a:rPr lang="en" sz="1600" smtClean="0">
                <a:latin typeface="Palatino Linotype" pitchFamily="18" charset="0"/>
              </a:rPr>
              <a:t>trias </a:t>
            </a:r>
            <a:r>
              <a:rPr lang="en" sz="1600" dirty="0" smtClean="0">
                <a:latin typeface="Palatino Linotype" pitchFamily="18" charset="0"/>
              </a:rPr>
              <a:t>(pain, icterus, temperature)</a:t>
            </a:r>
            <a:r>
              <a:rPr lang="en" sz="1600" smtClean="0">
                <a:latin typeface="Palatino Linotype" pitchFamily="18" charset="0"/>
              </a:rPr>
              <a:t> </a:t>
            </a:r>
            <a:r>
              <a:rPr lang="en" sz="1600" dirty="0" smtClean="0">
                <a:latin typeface="Palatino Linotype" pitchFamily="18" charset="0"/>
              </a:rPr>
              <a:t>several </a:t>
            </a:r>
            <a:r>
              <a:rPr lang="en" sz="1600" smtClean="0">
                <a:latin typeface="Palatino Linotype" pitchFamily="18" charset="0"/>
              </a:rPr>
              <a:t>times a year</a:t>
            </a:r>
            <a:r>
              <a:rPr lang="en" sz="1600" dirty="0" smtClean="0">
                <a:latin typeface="Palatino Linotype" pitchFamily="18" charset="0"/>
              </a:rPr>
              <a:t> </a:t>
            </a:r>
          </a:p>
          <a:p>
            <a:pPr marL="285750" indent="-285750">
              <a:lnSpc>
                <a:spcPct val="150000"/>
              </a:lnSpc>
              <a:buFont typeface="Wingdings" pitchFamily="2" charset="2"/>
              <a:buChar char="§"/>
            </a:pPr>
            <a:r>
              <a:rPr lang="en" sz="1600" dirty="0" smtClean="0">
                <a:latin typeface="Palatino Linotype" pitchFamily="18" charset="0"/>
              </a:rPr>
              <a:t>Complications: sepsis, bile duct rupture, fistualization...</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RECURRENT PYOGENIC CHOLANGITIS </a:t>
            </a:r>
            <a:r>
              <a:rPr lang="en" sz="2000" b="1" dirty="0" smtClean="0">
                <a:latin typeface="Palatino Linotype" pitchFamily="18" charset="0"/>
              </a:rPr>
              <a:t>etiology and clinical picture</a:t>
            </a:r>
          </a:p>
        </p:txBody>
      </p:sp>
    </p:spTree>
    <p:extLst>
      <p:ext uri="{BB962C8B-B14F-4D97-AF65-F5344CB8AC3E}">
        <p14:creationId xmlns="" xmlns:p14="http://schemas.microsoft.com/office/powerpoint/2010/main" val="165128409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716340"/>
            <a:ext cx="8458200" cy="1569660"/>
          </a:xfrm>
          <a:prstGeom prst="rect">
            <a:avLst/>
          </a:prstGeom>
          <a:noFill/>
        </p:spPr>
        <p:txBody>
          <a:bodyPr wrap="square" rtlCol="0">
            <a:spAutoFit/>
          </a:bodyPr>
          <a:lstStyle/>
          <a:p>
            <a:pPr marL="285750" indent="-285750">
              <a:lnSpc>
                <a:spcPct val="150000"/>
              </a:lnSpc>
              <a:buFont typeface="Wingdings" pitchFamily="2" charset="2"/>
              <a:buChar char="§"/>
            </a:pPr>
            <a:r>
              <a:rPr lang="en" sz="1600" dirty="0" smtClean="0">
                <a:latin typeface="Palatino Linotype" pitchFamily="18" charset="0"/>
              </a:rPr>
              <a:t>Multiple </a:t>
            </a:r>
            <a:r>
              <a:rPr lang="en" sz="1600" smtClean="0">
                <a:latin typeface="Palatino Linotype" pitchFamily="18" charset="0"/>
              </a:rPr>
              <a:t>chronic </a:t>
            </a:r>
            <a:r>
              <a:rPr lang="en" sz="1600" dirty="0" err="1" smtClean="0">
                <a:latin typeface="Palatino Linotype" pitchFamily="18" charset="0"/>
              </a:rPr>
              <a:t>hepatobiliary </a:t>
            </a:r>
            <a:r>
              <a:rPr lang="en" sz="1600" dirty="0" smtClean="0">
                <a:latin typeface="Palatino Linotype" pitchFamily="18" charset="0"/>
              </a:rPr>
              <a:t>diseases with diffuse inflammation </a:t>
            </a:r>
            <a:r>
              <a:rPr lang="en" sz="1600" dirty="0" err="1" smtClean="0">
                <a:latin typeface="Palatino Linotype" pitchFamily="18" charset="0"/>
              </a:rPr>
              <a:t>of the biliary </a:t>
            </a:r>
            <a:r>
              <a:rPr lang="en" sz="1600" dirty="0" smtClean="0">
                <a:latin typeface="Palatino Linotype" pitchFamily="18" charset="0"/>
              </a:rPr>
              <a:t>tract </a:t>
            </a:r>
            <a:r>
              <a:rPr lang="en" sz="1600" dirty="0" err="1" smtClean="0">
                <a:latin typeface="Palatino Linotype" pitchFamily="18" charset="0"/>
              </a:rPr>
              <a:t>resulting in </a:t>
            </a:r>
            <a:r>
              <a:rPr lang="en" sz="1600" dirty="0" smtClean="0">
                <a:latin typeface="Palatino Linotype" pitchFamily="18" charset="0"/>
              </a:rPr>
              <a:t>irregular </a:t>
            </a:r>
            <a:r>
              <a:rPr lang="en" sz="1600" dirty="0" err="1" smtClean="0">
                <a:latin typeface="Palatino Linotype" pitchFamily="18" charset="0"/>
              </a:rPr>
              <a:t>multiple</a:t>
            </a:r>
            <a:r>
              <a:rPr lang="en" sz="1600" dirty="0" smtClean="0">
                <a:latin typeface="Palatino Linotype" pitchFamily="18" charset="0"/>
              </a:rPr>
              <a:t> </a:t>
            </a:r>
            <a:r>
              <a:rPr lang="en" sz="1600" dirty="0" err="1" smtClean="0">
                <a:latin typeface="Palatino Linotype" pitchFamily="18" charset="0"/>
              </a:rPr>
              <a:t>strictures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are characterized by </a:t>
            </a:r>
            <a:r>
              <a:rPr lang="en" sz="1600" smtClean="0">
                <a:latin typeface="Palatino Linotype" pitchFamily="18" charset="0"/>
              </a:rPr>
              <a:t>progressive obliteration </a:t>
            </a:r>
            <a:r>
              <a:rPr lang="en" sz="1600" dirty="0" smtClean="0">
                <a:latin typeface="Palatino Linotype" pitchFamily="18" charset="0"/>
              </a:rPr>
              <a:t>bile ducts </a:t>
            </a:r>
            <a:r>
              <a:rPr lang="en" sz="1600" smtClean="0">
                <a:latin typeface="Palatino Linotype" pitchFamily="18" charset="0"/>
              </a:rPr>
              <a:t>, </a:t>
            </a:r>
            <a:r>
              <a:rPr lang="en" sz="1600" dirty="0" smtClean="0">
                <a:latin typeface="Palatino Linotype" pitchFamily="18" charset="0"/>
              </a:rPr>
              <a:t>biliary </a:t>
            </a:r>
            <a:r>
              <a:rPr lang="en" sz="1600" smtClean="0">
                <a:latin typeface="Palatino Linotype" pitchFamily="18" charset="0"/>
              </a:rPr>
              <a:t>cirrhosis , </a:t>
            </a:r>
            <a:r>
              <a:rPr lang="en" sz="1600" dirty="0" smtClean="0">
                <a:latin typeface="Palatino Linotype" pitchFamily="18" charset="0"/>
              </a:rPr>
              <a:t>insufficiency</a:t>
            </a:r>
            <a:r>
              <a:rPr lang="en" sz="1600" smtClean="0">
                <a:latin typeface="Palatino Linotype" pitchFamily="18" charset="0"/>
              </a:rPr>
              <a:t> </a:t>
            </a:r>
            <a:r>
              <a:rPr lang="en" sz="1600" dirty="0" smtClean="0">
                <a:latin typeface="Palatino Linotype" pitchFamily="18" charset="0"/>
              </a:rPr>
              <a:t>liver</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SCLEROSING CHOLANGITIS</a:t>
            </a:r>
            <a:endParaRPr lang="sr-Cyrl-RS" sz="2000" b="1" dirty="0" smtClean="0">
              <a:latin typeface="Palatino Linotype" pitchFamily="18" charset="0"/>
            </a:endParaRPr>
          </a:p>
        </p:txBody>
      </p:sp>
    </p:spTree>
    <p:extLst>
      <p:ext uri="{BB962C8B-B14F-4D97-AF65-F5344CB8AC3E}">
        <p14:creationId xmlns="" xmlns:p14="http://schemas.microsoft.com/office/powerpoint/2010/main" val="129374372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990600"/>
            <a:ext cx="8839200" cy="5562600"/>
          </a:xfrm>
        </p:spPr>
        <p:txBody>
          <a:bodyPr>
            <a:normAutofit fontScale="47500" lnSpcReduction="20000"/>
          </a:bodyPr>
          <a:lstStyle/>
          <a:p>
            <a:pPr fontAlgn="t">
              <a:buNone/>
            </a:pPr>
            <a:r>
              <a:rPr lang="en" sz="3400" b="1" smtClean="0">
                <a:solidFill>
                  <a:srgbClr val="FF0000"/>
                </a:solidFill>
                <a:latin typeface="Palatino Linotype" pitchFamily="18" charset="0"/>
              </a:rPr>
              <a:t>Primary sclerosing cholangitis</a:t>
            </a:r>
          </a:p>
          <a:p>
            <a:pPr fontAlgn="t"/>
            <a:r>
              <a:rPr lang="en" smtClean="0">
                <a:latin typeface="Palatino Linotype" pitchFamily="18" charset="0"/>
              </a:rPr>
              <a:t>Isolated disease</a:t>
            </a:r>
            <a:endParaRPr lang="en-US" dirty="0" smtClean="0">
              <a:latin typeface="Palatino Linotype" pitchFamily="18" charset="0"/>
            </a:endParaRPr>
          </a:p>
          <a:p>
            <a:pPr fontAlgn="t"/>
            <a:r>
              <a:rPr lang="en" smtClean="0">
                <a:latin typeface="Palatino Linotype" pitchFamily="18" charset="0"/>
              </a:rPr>
              <a:t>Associated with IBD </a:t>
            </a:r>
            <a:r>
              <a:rPr lang="en" dirty="0" smtClean="0">
                <a:latin typeface="Palatino Linotype" pitchFamily="18" charset="0"/>
              </a:rPr>
              <a:t>( ulcerative colitis)</a:t>
            </a:r>
            <a:endParaRPr lang="en-US" dirty="0" smtClean="0">
              <a:latin typeface="Palatino Linotype" pitchFamily="18" charset="0"/>
            </a:endParaRPr>
          </a:p>
          <a:p>
            <a:pPr fontAlgn="t"/>
            <a:r>
              <a:rPr lang="en" smtClean="0">
                <a:latin typeface="Palatino Linotype" pitchFamily="18" charset="0"/>
              </a:rPr>
              <a:t>Associated with systemic idiopathic fibrosis</a:t>
            </a:r>
          </a:p>
          <a:p>
            <a:pPr fontAlgn="t"/>
            <a:r>
              <a:rPr lang="en" smtClean="0">
                <a:latin typeface="Palatino Linotype" pitchFamily="18" charset="0"/>
              </a:rPr>
              <a:t>Associated with autoimmune diseases </a:t>
            </a:r>
            <a:r>
              <a:rPr lang="en" dirty="0" smtClean="0">
                <a:latin typeface="Palatino Linotype" pitchFamily="18" charset="0"/>
              </a:rPr>
              <a:t>( SLE, PSS, DM type I, AIHA, Sjogren's syndrome, RA...)</a:t>
            </a:r>
          </a:p>
          <a:p>
            <a:pPr fontAlgn="t">
              <a:buNone/>
            </a:pPr>
            <a:endParaRPr lang="x-none" smtClean="0">
              <a:latin typeface="Palatino Linotype" pitchFamily="18" charset="0"/>
            </a:endParaRPr>
          </a:p>
          <a:p>
            <a:pPr fontAlgn="t">
              <a:buNone/>
            </a:pPr>
            <a:r>
              <a:rPr lang="en" sz="3400" b="1" smtClean="0">
                <a:latin typeface="Palatino Linotype" pitchFamily="18" charset="0"/>
              </a:rPr>
              <a:t>Alloimmune type</a:t>
            </a:r>
          </a:p>
          <a:p>
            <a:pPr fontAlgn="t"/>
            <a:r>
              <a:rPr lang="en" smtClean="0">
                <a:latin typeface="Palatino Linotype" pitchFamily="18" charset="0"/>
              </a:rPr>
              <a:t>Rejection of the transplanted liver</a:t>
            </a:r>
            <a:endParaRPr lang="sr-Cyrl-RS" dirty="0" smtClean="0">
              <a:latin typeface="Palatino Linotype" pitchFamily="18" charset="0"/>
            </a:endParaRPr>
          </a:p>
          <a:p>
            <a:pPr fontAlgn="t"/>
            <a:endParaRPr lang="x-none" smtClean="0">
              <a:latin typeface="Palatino Linotype" pitchFamily="18" charset="0"/>
            </a:endParaRPr>
          </a:p>
          <a:p>
            <a:pPr fontAlgn="t">
              <a:buNone/>
            </a:pPr>
            <a:r>
              <a:rPr lang="en" sz="3400" b="1" smtClean="0">
                <a:latin typeface="Palatino Linotype" pitchFamily="18" charset="0"/>
              </a:rPr>
              <a:t>Infiltrative diseases</a:t>
            </a:r>
          </a:p>
          <a:p>
            <a:pPr fontAlgn="t"/>
            <a:r>
              <a:rPr lang="en" smtClean="0">
                <a:latin typeface="Palatino Linotype" pitchFamily="18" charset="0"/>
              </a:rPr>
              <a:t>Sarcoidosis, systemic mastocytosis, hypereosinophilic syndrome, histiocytosis</a:t>
            </a:r>
            <a:endParaRPr lang="sr-Cyrl-RS" dirty="0" smtClean="0">
              <a:latin typeface="Palatino Linotype" pitchFamily="18" charset="0"/>
            </a:endParaRPr>
          </a:p>
          <a:p>
            <a:pPr fontAlgn="t"/>
            <a:endParaRPr lang="x-none" smtClean="0">
              <a:latin typeface="Palatino Linotype" pitchFamily="18" charset="0"/>
            </a:endParaRPr>
          </a:p>
          <a:p>
            <a:pPr fontAlgn="t">
              <a:buNone/>
            </a:pPr>
            <a:r>
              <a:rPr lang="en" sz="3400" b="1" smtClean="0">
                <a:latin typeface="Palatino Linotype" pitchFamily="18" charset="0"/>
              </a:rPr>
              <a:t>Immunodeficiency</a:t>
            </a:r>
          </a:p>
          <a:p>
            <a:pPr fontAlgn="t"/>
            <a:r>
              <a:rPr lang="en" smtClean="0">
                <a:latin typeface="Palatino Linotype" pitchFamily="18" charset="0"/>
              </a:rPr>
              <a:t>Congenital</a:t>
            </a:r>
          </a:p>
          <a:p>
            <a:pPr fontAlgn="t"/>
            <a:r>
              <a:rPr lang="en" smtClean="0">
                <a:latin typeface="Palatino Linotype" pitchFamily="18" charset="0"/>
              </a:rPr>
              <a:t>Acquired</a:t>
            </a:r>
            <a:endParaRPr lang="sr-Cyrl-RS" dirty="0" smtClean="0">
              <a:latin typeface="Palatino Linotype" pitchFamily="18" charset="0"/>
            </a:endParaRPr>
          </a:p>
          <a:p>
            <a:pPr fontAlgn="t"/>
            <a:endParaRPr lang="en-US" dirty="0" smtClean="0">
              <a:latin typeface="Palatino Linotype" pitchFamily="18" charset="0"/>
            </a:endParaRPr>
          </a:p>
          <a:p>
            <a:pPr fontAlgn="t">
              <a:buNone/>
            </a:pPr>
            <a:r>
              <a:rPr lang="en" sz="3400" b="1" smtClean="0">
                <a:latin typeface="Palatino Linotype" pitchFamily="18" charset="0"/>
              </a:rPr>
              <a:t>Secondary sclerosing cholangitis</a:t>
            </a:r>
          </a:p>
          <a:p>
            <a:pPr fontAlgn="base"/>
            <a:r>
              <a:rPr lang="en" smtClean="0">
                <a:latin typeface="Palatino Linotype" pitchFamily="18" charset="0"/>
              </a:rPr>
              <a:t>Obstructive cholangitis: choledocholithiasis, strictures</a:t>
            </a:r>
          </a:p>
          <a:p>
            <a:pPr fontAlgn="t"/>
            <a:r>
              <a:rPr lang="en" smtClean="0">
                <a:latin typeface="Palatino Linotype" pitchFamily="18" charset="0"/>
              </a:rPr>
              <a:t>Fungal infections, congenital diseases (Caroli's disease)</a:t>
            </a:r>
            <a:endParaRPr lang="en-US" dirty="0" smtClean="0">
              <a:latin typeface="Palatino Linotype" pitchFamily="18" charset="0"/>
            </a:endParaRPr>
          </a:p>
          <a:p>
            <a:pPr fontAlgn="t"/>
            <a:r>
              <a:rPr lang="en" smtClean="0">
                <a:latin typeface="Palatino Linotype" pitchFamily="18" charset="0"/>
              </a:rPr>
              <a:t>Toxic</a:t>
            </a:r>
            <a:endParaRPr lang="en-US" dirty="0" smtClean="0">
              <a:latin typeface="Palatino Linotype" pitchFamily="18" charset="0"/>
            </a:endParaRPr>
          </a:p>
          <a:p>
            <a:pPr fontAlgn="base"/>
            <a:r>
              <a:rPr lang="en" smtClean="0">
                <a:latin typeface="Palatino Linotype" pitchFamily="18" charset="0"/>
              </a:rPr>
              <a:t>Ischemic: vascular trauma, toxic vasculitis</a:t>
            </a:r>
          </a:p>
          <a:p>
            <a:pPr fontAlgn="t"/>
            <a:r>
              <a:rPr lang="en" smtClean="0">
                <a:latin typeface="Palatino Linotype" pitchFamily="18" charset="0"/>
              </a:rPr>
              <a:t>Neoplasm: HCC, CCC, metastases, lymphomas</a:t>
            </a:r>
          </a:p>
          <a:p>
            <a:pPr fontAlgn="t"/>
            <a:endParaRPr lang="x-none" smtClean="0"/>
          </a:p>
          <a:p>
            <a:endParaRPr lang="en-US" dirty="0"/>
          </a:p>
        </p:txBody>
      </p:sp>
      <p:sp>
        <p:nvSpPr>
          <p:cNvPr id="5" name="Rectangle 2"/>
          <p:cNvSpPr txBox="1">
            <a:spLocks noGrp="1" noChangeArrowheads="1"/>
          </p:cNvSpPr>
          <p:nvPr>
            <p:ph type="title"/>
          </p:nvPr>
        </p:nvSpPr>
        <p:spPr>
          <a:xfrm>
            <a:off x="0" y="0"/>
            <a:ext cx="9144000" cy="944562"/>
          </a:xfrm>
          <a:prstGeom prst="rect">
            <a:avLst/>
          </a:prstGeom>
          <a:solidFill>
            <a:schemeClr val="bg1"/>
          </a:solidFill>
        </p:spPr>
        <p:txBody>
          <a:bodyPr/>
          <a:lstStyle/>
          <a:p>
            <a:pPr lvl="0" algn="ctr">
              <a:spcBef>
                <a:spcPct val="0"/>
              </a:spcBef>
            </a:pPr>
            <a:r>
              <a:rPr lang="en" sz="2000" b="1" smtClean="0">
                <a:latin typeface="Palatino Linotype" pitchFamily="18" charset="0"/>
              </a:rPr>
              <a:t>SCLEROSING CHOLANGITIS </a:t>
            </a:r>
            <a:r>
              <a:rPr lang="en" sz="2000" b="1" dirty="0" smtClean="0">
                <a:latin typeface="Palatino Linotype" pitchFamily="18" charset="0"/>
              </a:rPr>
              <a:t>- Classification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o.quizlet.com/VfegnPaKelQHID7SgXMFGA_m.jpg"/>
          <p:cNvPicPr/>
          <p:nvPr/>
        </p:nvPicPr>
        <p:blipFill>
          <a:blip r:embed="rId2" cstate="print">
            <a:extLst>
              <a:ext uri="{28A0092B-C50C-407E-A947-70E740481C1C}">
                <a14:useLocalDpi xmlns="" xmlns:a14="http://schemas.microsoft.com/office/drawing/2010/main" val="0"/>
              </a:ext>
            </a:extLst>
          </a:blip>
          <a:srcRect t="6250"/>
          <a:stretch>
            <a:fillRect/>
          </a:stretch>
        </p:blipFill>
        <p:spPr bwMode="auto">
          <a:xfrm>
            <a:off x="793431" y="4343400"/>
            <a:ext cx="2940369" cy="2286000"/>
          </a:xfrm>
          <a:prstGeom prst="rect">
            <a:avLst/>
          </a:prstGeom>
          <a:noFill/>
          <a:ln>
            <a:noFill/>
          </a:ln>
        </p:spPr>
      </p:pic>
      <p:pic>
        <p:nvPicPr>
          <p:cNvPr id="4" name="Picture 3" descr="http://rsna.org/uploadedImages/RSNA/Content/News/2014/05May/RG%202014%20May-June_Katab_fmt.jpeg"/>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876800" y="4267200"/>
            <a:ext cx="3428999" cy="2362200"/>
          </a:xfrm>
          <a:prstGeom prst="rect">
            <a:avLst/>
          </a:prstGeom>
          <a:noFill/>
          <a:ln>
            <a:noFill/>
          </a:ln>
        </p:spPr>
      </p:pic>
      <p:pic>
        <p:nvPicPr>
          <p:cNvPr id="5" name="Picture 4" descr="http://openi.nlm.nih.gov/imgs/512/365/2880347/2880347_ijgm-3-143f4.png"/>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486401" y="838200"/>
            <a:ext cx="3428999" cy="2590800"/>
          </a:xfrm>
          <a:prstGeom prst="rect">
            <a:avLst/>
          </a:prstGeom>
          <a:noFill/>
          <a:ln>
            <a:noFill/>
          </a:ln>
        </p:spPr>
      </p:pic>
      <p:sp>
        <p:nvSpPr>
          <p:cNvPr id="6" name="Rounded Rectangle 5"/>
          <p:cNvSpPr/>
          <p:nvPr/>
        </p:nvSpPr>
        <p:spPr>
          <a:xfrm>
            <a:off x="183830" y="131444"/>
            <a:ext cx="5835970" cy="55435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b="1" dirty="0" smtClean="0">
                <a:solidFill>
                  <a:schemeClr val="tx1"/>
                </a:solidFill>
                <a:latin typeface="Palatino Linotype" pitchFamily="18" charset="0"/>
              </a:rPr>
              <a:t>PRIMARY SCLEROSING CHOLANGITIS</a:t>
            </a:r>
            <a:endParaRPr lang="x-none" b="1" dirty="0">
              <a:solidFill>
                <a:schemeClr val="tx1"/>
              </a:solidFill>
              <a:latin typeface="Palatino Linotype" pitchFamily="18" charset="0"/>
            </a:endParaRPr>
          </a:p>
        </p:txBody>
      </p:sp>
      <p:sp>
        <p:nvSpPr>
          <p:cNvPr id="9" name="Rounded Rectangle 8"/>
          <p:cNvSpPr/>
          <p:nvPr/>
        </p:nvSpPr>
        <p:spPr>
          <a:xfrm>
            <a:off x="228600" y="3636644"/>
            <a:ext cx="3992246" cy="55435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b="1" dirty="0" smtClean="0">
                <a:solidFill>
                  <a:schemeClr val="tx1"/>
                </a:solidFill>
                <a:latin typeface="Palatino Linotype" pitchFamily="18" charset="0"/>
              </a:rPr>
              <a:t>STRICTURE OF BILE TRACTS</a:t>
            </a:r>
            <a:endParaRPr lang="x-none" b="1" dirty="0">
              <a:solidFill>
                <a:schemeClr val="tx1"/>
              </a:solidFill>
              <a:latin typeface="Palatino Linotype" pitchFamily="18" charset="0"/>
            </a:endParaRPr>
          </a:p>
        </p:txBody>
      </p:sp>
      <p:pic>
        <p:nvPicPr>
          <p:cNvPr id="14338" name="Picture 2" descr="https://cdn.prod-carehubs.net/n1/802899ec472ea3d8/uploads/2017/09/a-medical-illustration-of-primary-sclerosing-cholangitis-original.jpg"/>
          <p:cNvPicPr>
            <a:picLocks noChangeAspect="1" noChangeArrowheads="1"/>
          </p:cNvPicPr>
          <p:nvPr/>
        </p:nvPicPr>
        <p:blipFill>
          <a:blip r:embed="rId5" cstate="print"/>
          <a:srcRect l="62545" t="2589" r="1091" b="1618"/>
          <a:stretch>
            <a:fillRect/>
          </a:stretch>
        </p:blipFill>
        <p:spPr bwMode="auto">
          <a:xfrm>
            <a:off x="381000" y="762000"/>
            <a:ext cx="1905000" cy="2819400"/>
          </a:xfrm>
          <a:prstGeom prst="rect">
            <a:avLst/>
          </a:prstGeom>
          <a:noFill/>
        </p:spPr>
      </p:pic>
      <p:pic>
        <p:nvPicPr>
          <p:cNvPr id="14340" name="Picture 4" descr="https://u7g4p4x3.stackpathcdn.com/wp-content/uploads/2019/06/cholangitis.jpg"/>
          <p:cNvPicPr>
            <a:picLocks noChangeAspect="1" noChangeArrowheads="1"/>
          </p:cNvPicPr>
          <p:nvPr/>
        </p:nvPicPr>
        <p:blipFill>
          <a:blip r:embed="rId6" cstate="print"/>
          <a:srcRect l="2667" t="3200" r="6667" b="800"/>
          <a:stretch>
            <a:fillRect/>
          </a:stretch>
        </p:blipFill>
        <p:spPr bwMode="auto">
          <a:xfrm>
            <a:off x="2514600" y="990600"/>
            <a:ext cx="2590800" cy="2286000"/>
          </a:xfrm>
          <a:prstGeom prst="rect">
            <a:avLst/>
          </a:prstGeom>
          <a:noFill/>
        </p:spPr>
      </p:pic>
      <p:sp>
        <p:nvSpPr>
          <p:cNvPr id="10" name="TextBox 9"/>
          <p:cNvSpPr txBox="1"/>
          <p:nvPr/>
        </p:nvSpPr>
        <p:spPr>
          <a:xfrm>
            <a:off x="381000" y="6047601"/>
            <a:ext cx="1295400" cy="276999"/>
          </a:xfrm>
          <a:prstGeom prst="rect">
            <a:avLst/>
          </a:prstGeom>
          <a:solidFill>
            <a:schemeClr val="bg1"/>
          </a:solidFill>
        </p:spPr>
        <p:txBody>
          <a:bodyPr wrap="square" rtlCol="0">
            <a:spAutoFit/>
          </a:bodyPr>
          <a:lstStyle/>
          <a:p>
            <a:r>
              <a:rPr lang="en" sz="1200" dirty="0" smtClean="0">
                <a:latin typeface="Palatino Linotype" pitchFamily="18" charset="0"/>
              </a:rPr>
              <a:t>diverticulum</a:t>
            </a:r>
            <a:endParaRPr lang="en-US" sz="1200" dirty="0">
              <a:latin typeface="Palatino Linotype" pitchFamily="18" charset="0"/>
            </a:endParaRPr>
          </a:p>
        </p:txBody>
      </p:sp>
      <p:sp>
        <p:nvSpPr>
          <p:cNvPr id="11" name="TextBox 10"/>
          <p:cNvSpPr txBox="1"/>
          <p:nvPr/>
        </p:nvSpPr>
        <p:spPr>
          <a:xfrm>
            <a:off x="2895600" y="5105400"/>
            <a:ext cx="1295400" cy="276999"/>
          </a:xfrm>
          <a:prstGeom prst="rect">
            <a:avLst/>
          </a:prstGeom>
          <a:solidFill>
            <a:schemeClr val="bg1"/>
          </a:solidFill>
        </p:spPr>
        <p:txBody>
          <a:bodyPr wrap="square" rtlCol="0">
            <a:spAutoFit/>
          </a:bodyPr>
          <a:lstStyle/>
          <a:p>
            <a:r>
              <a:rPr lang="en" sz="1200" dirty="0" smtClean="0">
                <a:latin typeface="Palatino Linotype" pitchFamily="18" charset="0"/>
              </a:rPr>
              <a:t>dilatation</a:t>
            </a:r>
            <a:endParaRPr lang="en-US" sz="1200" dirty="0">
              <a:latin typeface="Palatino Linotype" pitchFamily="18" charset="0"/>
            </a:endParaRPr>
          </a:p>
        </p:txBody>
      </p:sp>
      <p:sp>
        <p:nvSpPr>
          <p:cNvPr id="12" name="TextBox 11"/>
          <p:cNvSpPr txBox="1"/>
          <p:nvPr/>
        </p:nvSpPr>
        <p:spPr>
          <a:xfrm>
            <a:off x="2971800" y="5715000"/>
            <a:ext cx="1295400" cy="276999"/>
          </a:xfrm>
          <a:prstGeom prst="rect">
            <a:avLst/>
          </a:prstGeom>
          <a:solidFill>
            <a:schemeClr val="bg1"/>
          </a:solidFill>
        </p:spPr>
        <p:txBody>
          <a:bodyPr wrap="square" rtlCol="0">
            <a:spAutoFit/>
          </a:bodyPr>
          <a:lstStyle/>
          <a:p>
            <a:r>
              <a:rPr lang="en" sz="1200" dirty="0" smtClean="0">
                <a:latin typeface="Palatino Linotype" pitchFamily="18" charset="0"/>
              </a:rPr>
              <a:t>stricture</a:t>
            </a:r>
            <a:endParaRPr lang="en-US" sz="1200" dirty="0">
              <a:latin typeface="Palatino Linotype" pitchFamily="18" charset="0"/>
            </a:endParaRPr>
          </a:p>
        </p:txBody>
      </p:sp>
    </p:spTree>
    <p:extLst>
      <p:ext uri="{BB962C8B-B14F-4D97-AF65-F5344CB8AC3E}">
        <p14:creationId xmlns="" xmlns:p14="http://schemas.microsoft.com/office/powerpoint/2010/main" val="335070954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143000"/>
          </a:xfrm>
          <a:solidFill>
            <a:schemeClr val="bg1"/>
          </a:solidFill>
        </p:spPr>
        <p:txBody>
          <a:bodyPr>
            <a:noAutofit/>
          </a:bodyPr>
          <a:lstStyle/>
          <a:p>
            <a:r>
              <a:rPr lang="en" sz="3600" b="1" dirty="0" smtClean="0">
                <a:latin typeface="Palatino Linotype" pitchFamily="18" charset="0"/>
              </a:rPr>
              <a:t>TUMORS OF THE GALLBLADDER AND </a:t>
            </a:r>
            <a:r>
              <a:rPr lang="ru-RU" sz="3600" b="1" dirty="0" smtClean="0">
                <a:latin typeface="Palatino Linotype" pitchFamily="18" charset="0"/>
              </a:rPr>
              <a:t/>
            </a:r>
            <a:br>
              <a:rPr lang="ru-RU" sz="3600" b="1" dirty="0" smtClean="0">
                <a:latin typeface="Palatino Linotype" pitchFamily="18" charset="0"/>
              </a:rPr>
            </a:br>
            <a:r>
              <a:rPr lang="en" sz="3600" b="1" dirty="0" smtClean="0">
                <a:latin typeface="Palatino Linotype" pitchFamily="18" charset="0"/>
              </a:rPr>
              <a:t>BILE TRACTS</a:t>
            </a:r>
            <a:endParaRPr lang="sr-Cyrl-RS" sz="3600" b="1" i="1" dirty="0" smtClean="0">
              <a:latin typeface="Palatino Linotype" pitchFamily="18" charset="0"/>
            </a:endParaRPr>
          </a:p>
        </p:txBody>
      </p:sp>
      <p:sp>
        <p:nvSpPr>
          <p:cNvPr id="4" name="TextBox 3"/>
          <p:cNvSpPr txBox="1"/>
          <p:nvPr/>
        </p:nvSpPr>
        <p:spPr>
          <a:xfrm>
            <a:off x="2057400" y="6400800"/>
            <a:ext cx="7010400" cy="461665"/>
          </a:xfrm>
          <a:prstGeom prst="rect">
            <a:avLst/>
          </a:prstGeom>
          <a:noFill/>
        </p:spPr>
        <p:txBody>
          <a:bodyPr wrap="square" rtlCol="0">
            <a:spAutoFit/>
          </a:bodyPr>
          <a:lstStyle/>
          <a:p>
            <a:r>
              <a:rPr lang="en" sz="1200" dirty="0" smtClean="0">
                <a:solidFill>
                  <a:schemeClr val="bg1"/>
                </a:solidFill>
                <a:latin typeface="Palatino Linotype" pitchFamily="18" charset="0"/>
              </a:rPr>
              <a:t>Downloaded from</a:t>
            </a:r>
          </a:p>
          <a:p>
            <a:r>
              <a:rPr lang="en" sz="1200" dirty="0" smtClean="0">
                <a:solidFill>
                  <a:schemeClr val="bg1"/>
                </a:solidFill>
                <a:latin typeface="Palatino Linotype" pitchFamily="18" charset="0"/>
              </a:rPr>
              <a:t>https://www.onhealth.com/content/1/inflammatory_bowel_disease</a:t>
            </a:r>
            <a:endParaRPr lang="en-US" sz="1200" dirty="0">
              <a:solidFill>
                <a:schemeClr val="bg1"/>
              </a:solidFill>
              <a:latin typeface="Palatino Linotype" pitchFamily="18" charset="0"/>
            </a:endParaRPr>
          </a:p>
        </p:txBody>
      </p:sp>
      <p:pic>
        <p:nvPicPr>
          <p:cNvPr id="2050" name="Picture 2" descr="C:\Users\Ivan Jovanovic\Desktop\Vatercastent2.jpg"/>
          <p:cNvPicPr>
            <a:picLocks noChangeAspect="1" noChangeArrowheads="1"/>
          </p:cNvPicPr>
          <p:nvPr/>
        </p:nvPicPr>
        <p:blipFill>
          <a:blip r:embed="rId2" cstate="print"/>
          <a:srcRect l="27500" t="2809" r="8000" b="5056"/>
          <a:stretch>
            <a:fillRect/>
          </a:stretch>
        </p:blipFill>
        <p:spPr bwMode="auto">
          <a:xfrm>
            <a:off x="4572001" y="1143000"/>
            <a:ext cx="4572000" cy="5715000"/>
          </a:xfrm>
          <a:prstGeom prst="rect">
            <a:avLst/>
          </a:prstGeom>
          <a:noFill/>
        </p:spPr>
      </p:pic>
      <p:pic>
        <p:nvPicPr>
          <p:cNvPr id="2051" name="Picture 3" descr="C:\Users\Ivan Jovanovic\Desktop\AdenomaVater1.jpg"/>
          <p:cNvPicPr>
            <a:picLocks noChangeAspect="1" noChangeArrowheads="1"/>
          </p:cNvPicPr>
          <p:nvPr/>
        </p:nvPicPr>
        <p:blipFill>
          <a:blip r:embed="rId3" cstate="print"/>
          <a:srcRect l="27500" t="4000" r="8000" b="4000"/>
          <a:stretch>
            <a:fillRect/>
          </a:stretch>
        </p:blipFill>
        <p:spPr bwMode="auto">
          <a:xfrm>
            <a:off x="0" y="1143000"/>
            <a:ext cx="4572000" cy="5715000"/>
          </a:xfrm>
          <a:prstGeom prst="rect">
            <a:avLst/>
          </a:prstGeom>
          <a:noFill/>
        </p:spPr>
      </p:pic>
      <p:sp>
        <p:nvSpPr>
          <p:cNvPr id="6" name="TextBox 5"/>
          <p:cNvSpPr txBox="1"/>
          <p:nvPr/>
        </p:nvSpPr>
        <p:spPr>
          <a:xfrm>
            <a:off x="0" y="6396335"/>
            <a:ext cx="5791202" cy="461665"/>
          </a:xfrm>
          <a:prstGeom prst="rect">
            <a:avLst/>
          </a:prstGeom>
          <a:noFill/>
        </p:spPr>
        <p:txBody>
          <a:bodyPr wrap="square" rtlCol="0">
            <a:spAutoFit/>
          </a:bodyPr>
          <a:lstStyle/>
          <a:p>
            <a:r>
              <a:rPr lang="en" sz="1200" dirty="0" smtClean="0">
                <a:solidFill>
                  <a:schemeClr val="bg1"/>
                </a:solidFill>
                <a:latin typeface="Palatino Linotype" pitchFamily="18" charset="0"/>
              </a:rPr>
              <a:t>Downloaded from:</a:t>
            </a:r>
          </a:p>
          <a:p>
            <a:r>
              <a:rPr lang="en" sz="1200" dirty="0" smtClean="0">
                <a:solidFill>
                  <a:schemeClr val="bg1"/>
                </a:solidFill>
                <a:latin typeface="Palatino Linotype" pitchFamily="18" charset="0"/>
              </a:rPr>
              <a:t>https://www.gastrointestinalatlas.com/english/biliary_neoplasia.html /</a:t>
            </a:r>
            <a:endParaRPr lang="en-US" sz="1200" dirty="0">
              <a:solidFill>
                <a:schemeClr val="bg1"/>
              </a:solidFill>
              <a:latin typeface="Palatino Linotype"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487501"/>
            <a:ext cx="8915400" cy="4770537"/>
          </a:xfrm>
          <a:prstGeom prst="rect">
            <a:avLst/>
          </a:prstGeom>
        </p:spPr>
        <p:txBody>
          <a:bodyPr wrap="square">
            <a:spAutoFit/>
          </a:bodyPr>
          <a:lstStyle/>
          <a:p>
            <a:pPr eaLnBrk="0" hangingPunct="0">
              <a:lnSpc>
                <a:spcPct val="150000"/>
              </a:lnSpc>
            </a:pPr>
            <a:r>
              <a:rPr lang="en" sz="1600" b="1" dirty="0" smtClean="0">
                <a:latin typeface="Palatino Linotype" pitchFamily="18" charset="0"/>
                <a:cs typeface="Times New Roman" pitchFamily="18" charset="0"/>
              </a:rPr>
              <a:t>T fatigue </a:t>
            </a:r>
            <a:r>
              <a:rPr lang="en" sz="1600" b="1" dirty="0" err="1" smtClean="0">
                <a:latin typeface="Palatino Linotype" pitchFamily="18" charset="0"/>
                <a:cs typeface="Times New Roman" pitchFamily="18" charset="0"/>
              </a:rPr>
              <a:t>and </a:t>
            </a:r>
            <a:r>
              <a:rPr lang="en" sz="1600" b="1" dirty="0" smtClean="0">
                <a:latin typeface="Palatino Linotype" pitchFamily="18" charset="0"/>
                <a:cs typeface="Times New Roman" pitchFamily="18" charset="0"/>
              </a:rPr>
              <a:t>arising from tissues:</a:t>
            </a:r>
          </a:p>
          <a:p>
            <a:pPr marL="285750" indent="-285750" eaLnBrk="0" hangingPunct="0">
              <a:lnSpc>
                <a:spcPct val="150000"/>
              </a:lnSpc>
              <a:buFont typeface="Arial" pitchFamily="34" charset="0"/>
              <a:buChar char="•"/>
            </a:pPr>
            <a:r>
              <a:rPr lang="en" sz="1600" dirty="0" smtClean="0">
                <a:latin typeface="Palatino Linotype" pitchFamily="18" charset="0"/>
                <a:cs typeface="Times New Roman" pitchFamily="18" charset="0"/>
              </a:rPr>
              <a:t>Gallbladder</a:t>
            </a:r>
          </a:p>
          <a:p>
            <a:pPr marL="285750" indent="-285750" eaLnBrk="0" hangingPunct="0">
              <a:lnSpc>
                <a:spcPct val="150000"/>
              </a:lnSpc>
              <a:buFont typeface="Arial" pitchFamily="34" charset="0"/>
              <a:buChar char="•"/>
            </a:pPr>
            <a:r>
              <a:rPr lang="en" sz="1600" dirty="0" smtClean="0">
                <a:latin typeface="Palatino Linotype" pitchFamily="18" charset="0"/>
                <a:cs typeface="Times New Roman" pitchFamily="18" charset="0"/>
              </a:rPr>
              <a:t>Bile ducts</a:t>
            </a:r>
          </a:p>
          <a:p>
            <a:pPr marL="285750" indent="-285750" eaLnBrk="0" hangingPunct="0">
              <a:lnSpc>
                <a:spcPct val="150000"/>
              </a:lnSpc>
              <a:buFont typeface="Arial" pitchFamily="34" charset="0"/>
              <a:buChar char="•"/>
            </a:pPr>
            <a:r>
              <a:rPr lang="en" sz="1600" smtClean="0">
                <a:latin typeface="Palatino Linotype" pitchFamily="18" charset="0"/>
                <a:cs typeface="Times New Roman" pitchFamily="18" charset="0"/>
              </a:rPr>
              <a:t>Vater's papillae</a:t>
            </a:r>
            <a:endParaRPr lang="sr-Cyrl-RS" sz="1600" dirty="0" smtClean="0">
              <a:latin typeface="Palatino Linotype" pitchFamily="18" charset="0"/>
              <a:cs typeface="Times New Roman" pitchFamily="18" charset="0"/>
            </a:endParaRPr>
          </a:p>
          <a:p>
            <a:pPr marL="285750" indent="-285750" eaLnBrk="0" hangingPunct="0">
              <a:lnSpc>
                <a:spcPct val="150000"/>
              </a:lnSpc>
              <a:buFont typeface="Arial" pitchFamily="34" charset="0"/>
              <a:buChar char="•"/>
            </a:pPr>
            <a:r>
              <a:rPr lang="en" sz="1600" dirty="0" smtClean="0">
                <a:latin typeface="Palatino Linotype" pitchFamily="18" charset="0"/>
                <a:cs typeface="Times New Roman" pitchFamily="18" charset="0"/>
              </a:rPr>
              <a:t>more often </a:t>
            </a:r>
            <a:r>
              <a:rPr lang="en" sz="1600" smtClean="0">
                <a:latin typeface="Palatino Linotype" pitchFamily="18" charset="0"/>
                <a:cs typeface="Times New Roman" pitchFamily="18" charset="0"/>
              </a:rPr>
              <a:t>malignant</a:t>
            </a:r>
          </a:p>
          <a:p>
            <a:pPr marL="285750" indent="-285750" eaLnBrk="0" hangingPunct="0">
              <a:lnSpc>
                <a:spcPct val="150000"/>
              </a:lnSpc>
              <a:buFont typeface="Arial" pitchFamily="34" charset="0"/>
              <a:buChar char="•"/>
            </a:pPr>
            <a:r>
              <a:rPr lang="en" sz="1600" dirty="0" smtClean="0">
                <a:latin typeface="Palatino Linotype" pitchFamily="18" charset="0"/>
                <a:cs typeface="Times New Roman" pitchFamily="18" charset="0"/>
              </a:rPr>
              <a:t>Asymptomatic at first</a:t>
            </a:r>
          </a:p>
          <a:p>
            <a:pPr marL="285750" indent="-285750" eaLnBrk="0" hangingPunct="0">
              <a:lnSpc>
                <a:spcPct val="150000"/>
              </a:lnSpc>
              <a:buFont typeface="Arial" pitchFamily="34" charset="0"/>
              <a:buChar char="•"/>
            </a:pPr>
            <a:r>
              <a:rPr lang="en" sz="1600" dirty="0" smtClean="0">
                <a:latin typeface="Palatino Linotype" pitchFamily="18" charset="0"/>
                <a:cs typeface="Times New Roman" pitchFamily="18" charset="0"/>
              </a:rPr>
              <a:t>Clinical </a:t>
            </a:r>
            <a:r>
              <a:rPr lang="en" sz="1600" smtClean="0">
                <a:latin typeface="Palatino Linotype" pitchFamily="18" charset="0"/>
                <a:cs typeface="Times New Roman" pitchFamily="18" charset="0"/>
              </a:rPr>
              <a:t>manifestations </a:t>
            </a:r>
            <a:r>
              <a:rPr lang="en" sz="1600" dirty="0" smtClean="0">
                <a:latin typeface="Palatino Linotype" pitchFamily="18" charset="0"/>
                <a:cs typeface="Times New Roman" pitchFamily="18" charset="0"/>
              </a:rPr>
              <a:t>: consequence of </a:t>
            </a:r>
            <a:r>
              <a:rPr lang="en" sz="1600" smtClean="0">
                <a:latin typeface="Palatino Linotype" pitchFamily="18" charset="0"/>
                <a:cs typeface="Times New Roman" pitchFamily="18" charset="0"/>
              </a:rPr>
              <a:t>obstruction of the biliary tree</a:t>
            </a:r>
            <a:endParaRPr lang="sr-Cyrl-RS" sz="1600" dirty="0" smtClean="0">
              <a:latin typeface="Palatino Linotype" pitchFamily="18" charset="0"/>
              <a:cs typeface="Times New Roman" pitchFamily="18" charset="0"/>
            </a:endParaRPr>
          </a:p>
          <a:p>
            <a:pPr marL="285750" indent="-285750" eaLnBrk="0" hangingPunct="0">
              <a:lnSpc>
                <a:spcPct val="150000"/>
              </a:lnSpc>
            </a:pPr>
            <a:r>
              <a:rPr lang="en" sz="1600" dirty="0" smtClean="0">
                <a:latin typeface="Palatino Linotype" pitchFamily="18" charset="0"/>
                <a:cs typeface="Times New Roman" pitchFamily="18" charset="0"/>
              </a:rPr>
              <a:t>      </a:t>
            </a:r>
          </a:p>
          <a:p>
            <a:r>
              <a:rPr lang="en" sz="1600" b="1" dirty="0" smtClean="0">
                <a:latin typeface="Palatino Linotype" pitchFamily="18" charset="0"/>
                <a:cs typeface="Times New Roman" pitchFamily="18" charset="0"/>
              </a:rPr>
              <a:t>Benign </a:t>
            </a:r>
            <a:r>
              <a:rPr lang="en" sz="1600" b="1" dirty="0" smtClean="0">
                <a:latin typeface="Palatino Linotype" pitchFamily="18" charset="0"/>
              </a:rPr>
              <a:t>Malignant</a:t>
            </a:r>
            <a:r>
              <a:rPr lang="en" sz="1600" b="1" smtClean="0">
                <a:latin typeface="Palatino Linotype" pitchFamily="18" charset="0"/>
              </a:rPr>
              <a:t> </a:t>
            </a:r>
            <a:endParaRPr lang="sr-Cyrl-RS" sz="1600" b="1" dirty="0" smtClean="0">
              <a:latin typeface="Palatino Linotype" pitchFamily="18" charset="0"/>
            </a:endParaRPr>
          </a:p>
          <a:p>
            <a:r>
              <a:rPr lang="en" sz="1600" dirty="0" smtClean="0">
                <a:latin typeface="Palatino Linotype" pitchFamily="18" charset="0"/>
              </a:rPr>
              <a:t>Cysts d. Cholangiocarcinoma of choledochus</a:t>
            </a:r>
          </a:p>
          <a:p>
            <a:r>
              <a:rPr lang="en" sz="1600" dirty="0" smtClean="0">
                <a:latin typeface="Palatino Linotype" pitchFamily="18" charset="0"/>
              </a:rPr>
              <a:t>Hepatobiliary adenomas, cystadenomas Adenocarcinoma of the gallbladder</a:t>
            </a:r>
          </a:p>
          <a:p>
            <a:r>
              <a:rPr lang="en" sz="1600" dirty="0" smtClean="0">
                <a:latin typeface="Palatino Linotype" pitchFamily="18" charset="0"/>
              </a:rPr>
              <a:t>Papillomas, adenomas, cholesterol polyps Adenocarcinoma of Vater's papilla</a:t>
            </a:r>
          </a:p>
          <a:p>
            <a:r>
              <a:rPr lang="en" sz="1600" dirty="0" smtClean="0">
                <a:latin typeface="Palatino Linotype" pitchFamily="18" charset="0"/>
              </a:rPr>
              <a:t>gallbladder</a:t>
            </a:r>
          </a:p>
          <a:p>
            <a:endParaRPr lang="x-none" sz="1600" smtClean="0">
              <a:latin typeface="Palatino Linotype" pitchFamily="18" charset="0"/>
            </a:endParaRPr>
          </a:p>
          <a:p>
            <a:pPr marL="285750" indent="-285750" algn="ctr" eaLnBrk="0" hangingPunct="0">
              <a:buFont typeface="Arial" pitchFamily="34" charset="0"/>
              <a:buChar char="•"/>
            </a:pPr>
            <a:endParaRPr lang="en-US" sz="1600" dirty="0">
              <a:latin typeface="Palatino Linotype" pitchFamily="18" charset="0"/>
              <a:cs typeface="Times New Roman"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algn="ctr" eaLnBrk="0" hangingPunct="0"/>
            <a:r>
              <a:rPr lang="en" sz="2000" b="1" dirty="0" smtClean="0">
                <a:latin typeface="Palatino Linotype" pitchFamily="18" charset="0"/>
                <a:cs typeface="Times New Roman" pitchFamily="18" charset="0"/>
              </a:rPr>
              <a:t>TUMORS OF THE BILIARY TRACT</a:t>
            </a:r>
          </a:p>
        </p:txBody>
      </p:sp>
    </p:spTree>
    <p:extLst>
      <p:ext uri="{BB962C8B-B14F-4D97-AF65-F5344CB8AC3E}">
        <p14:creationId xmlns="" xmlns:p14="http://schemas.microsoft.com/office/powerpoint/2010/main" val="99935989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57200"/>
            <a:ext cx="8839200" cy="5770811"/>
          </a:xfrm>
          <a:prstGeom prst="rect">
            <a:avLst/>
          </a:prstGeom>
          <a:noFill/>
        </p:spPr>
        <p:txBody>
          <a:bodyPr wrap="square" rtlCol="0">
            <a:spAutoFit/>
          </a:bodyPr>
          <a:lstStyle/>
          <a:p>
            <a:pPr>
              <a:lnSpc>
                <a:spcPct val="150000"/>
              </a:lnSpc>
            </a:pPr>
            <a:endParaRPr lang="x-none" sz="1600" b="1" dirty="0" smtClean="0">
              <a:solidFill>
                <a:srgbClr val="FF0000"/>
              </a:solidFill>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Rare, as an accidental find</a:t>
            </a:r>
          </a:p>
          <a:p>
            <a:pPr marL="285750" indent="-285750">
              <a:lnSpc>
                <a:spcPct val="150000"/>
              </a:lnSpc>
              <a:buFont typeface="Arial" pitchFamily="34" charset="0"/>
              <a:buChar char="•"/>
            </a:pPr>
            <a:r>
              <a:rPr lang="en" sz="1600" dirty="0" smtClean="0">
                <a:latin typeface="Palatino Linotype" pitchFamily="18" charset="0"/>
              </a:rPr>
              <a:t>More often in women , older age</a:t>
            </a:r>
            <a:endParaRPr lang="x-none" sz="1600" dirty="0" smtClean="0">
              <a:latin typeface="Palatino Linotype" pitchFamily="18" charset="0"/>
            </a:endParaRPr>
          </a:p>
          <a:p>
            <a:pPr marL="285750" indent="-285750">
              <a:lnSpc>
                <a:spcPct val="150000"/>
              </a:lnSpc>
              <a:buFont typeface="Arial" pitchFamily="34" charset="0"/>
              <a:buChar char="•"/>
            </a:pPr>
            <a:endParaRPr lang="x-none" sz="1600" dirty="0" smtClean="0">
              <a:latin typeface="Palatino Linotype" pitchFamily="18" charset="0"/>
            </a:endParaRPr>
          </a:p>
          <a:p>
            <a:pPr>
              <a:lnSpc>
                <a:spcPct val="150000"/>
              </a:lnSpc>
            </a:pPr>
            <a:r>
              <a:rPr lang="en" sz="1600" b="1" dirty="0" smtClean="0">
                <a:latin typeface="Palatino Linotype" pitchFamily="18" charset="0"/>
              </a:rPr>
              <a:t>Risk factors:</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chronic cholecystitis</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porcelain gall bladder</a:t>
            </a:r>
          </a:p>
          <a:p>
            <a:pPr marL="285750" indent="-285750">
              <a:lnSpc>
                <a:spcPct val="150000"/>
              </a:lnSpc>
              <a:buFont typeface="Arial" pitchFamily="34" charset="0"/>
              <a:buChar char="•"/>
            </a:pPr>
            <a:r>
              <a:rPr lang="en" sz="1600" dirty="0" err="1">
                <a:latin typeface="Palatino Linotype" pitchFamily="18" charset="0"/>
                <a:cs typeface="Times New Roman" pitchFamily="18" charset="0"/>
              </a:rPr>
              <a:t>papillary </a:t>
            </a:r>
            <a:r>
              <a:rPr lang="en" sz="1600" dirty="0" err="1" smtClean="0">
                <a:latin typeface="Palatino Linotype" pitchFamily="18" charset="0"/>
                <a:cs typeface="Times New Roman" pitchFamily="18" charset="0"/>
              </a:rPr>
              <a:t>_</a:t>
            </a:r>
            <a:r>
              <a:rPr lang="en" sz="1600" dirty="0" smtClean="0">
                <a:latin typeface="Palatino Linotype" pitchFamily="18" charset="0"/>
                <a:cs typeface="Times New Roman" pitchFamily="18" charset="0"/>
              </a:rPr>
              <a:t> </a:t>
            </a:r>
            <a:r>
              <a:rPr lang="en" sz="1600" dirty="0" err="1" smtClean="0">
                <a:latin typeface="Palatino Linotype" pitchFamily="18" charset="0"/>
                <a:cs typeface="Times New Roman" pitchFamily="18" charset="0"/>
              </a:rPr>
              <a:t>adenomas</a:t>
            </a:r>
            <a:r>
              <a:rPr lang="en" sz="1600" dirty="0">
                <a:latin typeface="Palatino Linotype" pitchFamily="18" charset="0"/>
                <a:cs typeface="Times New Roman" pitchFamily="18" charset="0"/>
              </a:rPr>
              <a:t> </a:t>
            </a:r>
            <a:r>
              <a:rPr lang="en" sz="1600" dirty="0" smtClean="0">
                <a:latin typeface="Palatino Linotype" pitchFamily="18" charset="0"/>
                <a:cs typeface="Times New Roman" pitchFamily="18" charset="0"/>
              </a:rPr>
              <a:t>&gt;15mm</a:t>
            </a:r>
            <a:endParaRPr lang="sr-Cyrl-CS" sz="1600" dirty="0" smtClean="0">
              <a:latin typeface="Palatino Linotype" pitchFamily="18" charset="0"/>
              <a:cs typeface="Times New Roman" pitchFamily="18" charset="0"/>
            </a:endParaRP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female gender (4h more common)</a:t>
            </a:r>
          </a:p>
          <a:p>
            <a:pPr marL="285750" indent="-285750">
              <a:lnSpc>
                <a:spcPct val="150000"/>
              </a:lnSpc>
              <a:buFont typeface="Arial" pitchFamily="34" charset="0"/>
              <a:buChar char="•"/>
            </a:pPr>
            <a:r>
              <a:rPr lang="en" sz="1600" dirty="0" err="1">
                <a:latin typeface="Palatino Linotype" pitchFamily="18" charset="0"/>
                <a:cs typeface="Times New Roman" pitchFamily="18" charset="0"/>
              </a:rPr>
              <a:t>pyogenic </a:t>
            </a:r>
            <a:r>
              <a:rPr lang="en" sz="1600" dirty="0" smtClean="0">
                <a:latin typeface="Palatino Linotype" pitchFamily="18" charset="0"/>
                <a:cs typeface="Times New Roman" pitchFamily="18" charset="0"/>
              </a:rPr>
              <a:t>and </a:t>
            </a:r>
            <a:r>
              <a:rPr lang="en" sz="1600" dirty="0" err="1" smtClean="0">
                <a:latin typeface="Palatino Linotype" pitchFamily="18" charset="0"/>
                <a:cs typeface="Times New Roman" pitchFamily="18" charset="0"/>
              </a:rPr>
              <a:t>parasitic </a:t>
            </a:r>
            <a:r>
              <a:rPr lang="en" sz="1600" dirty="0" smtClean="0">
                <a:latin typeface="Palatino Linotype" pitchFamily="18" charset="0"/>
                <a:cs typeface="Times New Roman" pitchFamily="18" charset="0"/>
              </a:rPr>
              <a:t>infections </a:t>
            </a:r>
            <a:r>
              <a:rPr lang="en" sz="1600" dirty="0" err="1" smtClean="0">
                <a:latin typeface="Palatino Linotype" pitchFamily="18" charset="0"/>
                <a:cs typeface="Times New Roman" pitchFamily="18" charset="0"/>
              </a:rPr>
              <a:t>_</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IBD (ulcerative colitis): 10 times more common tumors of the extrahepatic bile ducts</a:t>
            </a:r>
          </a:p>
          <a:p>
            <a:pPr>
              <a:lnSpc>
                <a:spcPct val="150000"/>
              </a:lnSpc>
            </a:pPr>
            <a:endParaRPr lang="sr-Cyrl-CS" sz="1600" dirty="0" smtClean="0">
              <a:latin typeface="Palatino Linotype" pitchFamily="18" charset="0"/>
              <a:cs typeface="Times New Roman" pitchFamily="18" charset="0"/>
            </a:endParaRPr>
          </a:p>
          <a:p>
            <a:pPr>
              <a:lnSpc>
                <a:spcPct val="150000"/>
              </a:lnSpc>
            </a:pPr>
            <a:r>
              <a:rPr lang="en" sz="1600" b="1" dirty="0" smtClean="0">
                <a:latin typeface="Palatino Linotype" pitchFamily="18" charset="0"/>
              </a:rPr>
              <a:t>Pathohistological findings :</a:t>
            </a:r>
            <a:endParaRPr lang="x-none"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90% </a:t>
            </a:r>
            <a:r>
              <a:rPr lang="en" sz="1600" dirty="0" err="1" smtClean="0">
                <a:latin typeface="Palatino Linotype" pitchFamily="18" charset="0"/>
              </a:rPr>
              <a:t>adenocarcinomas</a:t>
            </a:r>
            <a:endParaRPr lang="x-none"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5% </a:t>
            </a:r>
            <a:r>
              <a:rPr lang="en" sz="1600" dirty="0" err="1" smtClean="0">
                <a:latin typeface="Palatino Linotype" pitchFamily="18" charset="0"/>
              </a:rPr>
              <a:t>papillary</a:t>
            </a:r>
            <a:r>
              <a:rPr lang="en" sz="1600" dirty="0" smtClean="0">
                <a:latin typeface="Palatino Linotype" pitchFamily="18" charset="0"/>
              </a:rPr>
              <a:t> </a:t>
            </a:r>
            <a:r>
              <a:rPr lang="en" sz="1600" dirty="0" err="1" smtClean="0">
                <a:latin typeface="Palatino Linotype" pitchFamily="18" charset="0"/>
              </a:rPr>
              <a:t>adenocarcinomas</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algn="ctr" eaLnBrk="0" hangingPunct="0"/>
            <a:r>
              <a:rPr lang="en" sz="2000" b="1" dirty="0" smtClean="0">
                <a:latin typeface="Palatino Linotype" pitchFamily="18" charset="0"/>
                <a:cs typeface="Times New Roman" pitchFamily="18" charset="0"/>
              </a:rPr>
              <a:t>GALL BLADDER CANCER</a:t>
            </a:r>
          </a:p>
        </p:txBody>
      </p:sp>
    </p:spTree>
    <p:extLst>
      <p:ext uri="{BB962C8B-B14F-4D97-AF65-F5344CB8AC3E}">
        <p14:creationId xmlns="" xmlns:p14="http://schemas.microsoft.com/office/powerpoint/2010/main" val="327593784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513060"/>
            <a:ext cx="8686800" cy="5632311"/>
          </a:xfrm>
          <a:prstGeom prst="rect">
            <a:avLst/>
          </a:prstGeom>
          <a:noFill/>
        </p:spPr>
        <p:txBody>
          <a:bodyPr wrap="square" rtlCol="0">
            <a:spAutoFit/>
          </a:bodyPr>
          <a:lstStyle/>
          <a:p>
            <a:pPr>
              <a:lnSpc>
                <a:spcPct val="150000"/>
              </a:lnSpc>
            </a:pPr>
            <a:r>
              <a:rPr lang="en" sz="1600" b="1" dirty="0" err="1" smtClean="0">
                <a:latin typeface="Palatino Linotype" pitchFamily="18" charset="0"/>
              </a:rPr>
              <a:t>Localization </a:t>
            </a:r>
            <a:r>
              <a:rPr lang="en" sz="1600" b="1" dirty="0" smtClean="0">
                <a:latin typeface="Palatino Linotype" pitchFamily="18" charset="0"/>
              </a:rPr>
              <a:t>:</a:t>
            </a:r>
          </a:p>
          <a:p>
            <a:pPr marL="285750" indent="-285750">
              <a:lnSpc>
                <a:spcPct val="150000"/>
              </a:lnSpc>
              <a:buFont typeface="Arial" pitchFamily="34" charset="0"/>
              <a:buChar char="•"/>
            </a:pPr>
            <a:r>
              <a:rPr lang="en" sz="1600" dirty="0" smtClean="0">
                <a:latin typeface="Palatino Linotype" pitchFamily="18" charset="0"/>
              </a:rPr>
              <a:t>return back)</a:t>
            </a:r>
          </a:p>
          <a:p>
            <a:pPr marL="285750" indent="-285750">
              <a:lnSpc>
                <a:spcPct val="150000"/>
              </a:lnSpc>
              <a:buFont typeface="Arial" pitchFamily="34" charset="0"/>
              <a:buChar char="•"/>
            </a:pPr>
            <a:r>
              <a:rPr lang="en" sz="1600" dirty="0" err="1">
                <a:latin typeface="Palatino Linotype" pitchFamily="18" charset="0"/>
              </a:rPr>
              <a:t>fundus </a:t>
            </a:r>
            <a:r>
              <a:rPr lang="en" sz="1600" dirty="0" err="1" smtClean="0">
                <a:latin typeface="Palatino Linotype" pitchFamily="18" charset="0"/>
              </a:rPr>
              <a:t>( </a:t>
            </a:r>
            <a:r>
              <a:rPr lang="en" sz="1600" dirty="0" smtClean="0">
                <a:latin typeface="Palatino Linotype" pitchFamily="18" charset="0"/>
              </a:rPr>
              <a:t>II)</a:t>
            </a:r>
          </a:p>
          <a:p>
            <a:pPr marL="285750" indent="-285750">
              <a:lnSpc>
                <a:spcPct val="150000"/>
              </a:lnSpc>
              <a:buFont typeface="Arial" pitchFamily="34" charset="0"/>
              <a:buChar char="•"/>
            </a:pPr>
            <a:r>
              <a:rPr lang="en" sz="1600" dirty="0" err="1">
                <a:latin typeface="Palatino Linotype" pitchFamily="18" charset="0"/>
              </a:rPr>
              <a:t>c </a:t>
            </a:r>
            <a:r>
              <a:rPr lang="en" sz="1600" dirty="0" err="1" smtClean="0">
                <a:latin typeface="Palatino Linotype" pitchFamily="18" charset="0"/>
              </a:rPr>
              <a:t>istic </a:t>
            </a:r>
            <a:r>
              <a:rPr lang="en" sz="1600" dirty="0" smtClean="0">
                <a:latin typeface="Palatino Linotype" pitchFamily="18" charset="0"/>
              </a:rPr>
              <a:t>canal (III)</a:t>
            </a:r>
          </a:p>
          <a:p>
            <a:pPr marL="285750" indent="-285750">
              <a:lnSpc>
                <a:spcPct val="150000"/>
              </a:lnSpc>
              <a:buFont typeface="Arial" pitchFamily="34" charset="0"/>
              <a:buChar char="•"/>
            </a:pPr>
            <a:endParaRPr lang="x-none" sz="1600" dirty="0">
              <a:latin typeface="Palatino Linotype" pitchFamily="18" charset="0"/>
            </a:endParaRPr>
          </a:p>
          <a:p>
            <a:pPr>
              <a:lnSpc>
                <a:spcPct val="150000"/>
              </a:lnSpc>
            </a:pPr>
            <a:r>
              <a:rPr lang="en" sz="1600" b="1" dirty="0" smtClean="0">
                <a:latin typeface="Palatino Linotype" pitchFamily="18" charset="0"/>
              </a:rPr>
              <a:t>Tumor spread:</a:t>
            </a:r>
          </a:p>
          <a:p>
            <a:pPr marL="285750" indent="-285750">
              <a:lnSpc>
                <a:spcPct val="150000"/>
              </a:lnSpc>
              <a:buFont typeface="Arial" pitchFamily="34" charset="0"/>
              <a:buChar char="•"/>
            </a:pPr>
            <a:r>
              <a:rPr lang="en" sz="1600" dirty="0">
                <a:latin typeface="Palatino Linotype" pitchFamily="18" charset="0"/>
              </a:rPr>
              <a:t>spreading </a:t>
            </a:r>
            <a:r>
              <a:rPr lang="en" sz="1600" dirty="0" smtClean="0">
                <a:latin typeface="Palatino Linotype" pitchFamily="18" charset="0"/>
              </a:rPr>
              <a:t>along the wall and local infiltration (entire gallbladder )</a:t>
            </a:r>
          </a:p>
          <a:p>
            <a:pPr marL="285750" indent="-285750">
              <a:lnSpc>
                <a:spcPct val="150000"/>
              </a:lnSpc>
              <a:buFont typeface="Arial" pitchFamily="34" charset="0"/>
              <a:buChar char="•"/>
            </a:pPr>
            <a:r>
              <a:rPr lang="en" sz="1600" dirty="0">
                <a:latin typeface="Palatino Linotype" pitchFamily="18" charset="0"/>
              </a:rPr>
              <a:t>l </a:t>
            </a:r>
            <a:r>
              <a:rPr lang="en" sz="1600" dirty="0" smtClean="0">
                <a:latin typeface="Palatino Linotype" pitchFamily="18" charset="0"/>
              </a:rPr>
              <a:t>ocal invasion in the liver</a:t>
            </a:r>
          </a:p>
          <a:p>
            <a:pPr marL="285750" indent="-285750">
              <a:lnSpc>
                <a:spcPct val="150000"/>
              </a:lnSpc>
              <a:buFont typeface="Arial" pitchFamily="34" charset="0"/>
              <a:buChar char="•"/>
            </a:pPr>
            <a:r>
              <a:rPr lang="en" sz="1600" dirty="0">
                <a:latin typeface="Palatino Linotype" pitchFamily="18" charset="0"/>
              </a:rPr>
              <a:t>in </a:t>
            </a:r>
            <a:r>
              <a:rPr lang="en" sz="1600" dirty="0" smtClean="0">
                <a:latin typeface="Palatino Linotype" pitchFamily="18" charset="0"/>
              </a:rPr>
              <a:t>further metastases through the lymphatic and </a:t>
            </a:r>
            <a:r>
              <a:rPr lang="en" sz="1600" dirty="0" err="1" smtClean="0">
                <a:latin typeface="Palatino Linotype" pitchFamily="18" charset="0"/>
              </a:rPr>
              <a:t>portal </a:t>
            </a:r>
            <a:r>
              <a:rPr lang="en" sz="1600" dirty="0" smtClean="0">
                <a:latin typeface="Palatino Linotype" pitchFamily="18" charset="0"/>
              </a:rPr>
              <a:t>blood flow</a:t>
            </a:r>
          </a:p>
          <a:p>
            <a:pPr>
              <a:lnSpc>
                <a:spcPct val="150000"/>
              </a:lnSpc>
            </a:pPr>
            <a:endParaRPr lang="x-none" sz="1600" dirty="0">
              <a:latin typeface="Palatino Linotype" pitchFamily="18" charset="0"/>
            </a:endParaRPr>
          </a:p>
          <a:p>
            <a:pPr>
              <a:lnSpc>
                <a:spcPct val="150000"/>
              </a:lnSpc>
            </a:pPr>
            <a:r>
              <a:rPr lang="en" sz="1600" b="1" dirty="0" smtClean="0">
                <a:latin typeface="Palatino Linotype" pitchFamily="18" charset="0"/>
                <a:cs typeface="Times New Roman" pitchFamily="18" charset="0"/>
              </a:rPr>
              <a:t>Symptoms:</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constant dull pain below DRL, loss of TM, weakness, malaise, nausea, vomiting, jaundice, palpable tumor mass</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It is detected late, when symptoms appear, metastases are usually present</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It is often discovered accidentally during cholecystectomy</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algn="ctr" eaLnBrk="0" hangingPunct="0"/>
            <a:r>
              <a:rPr lang="en" sz="2000" b="1" dirty="0" smtClean="0">
                <a:latin typeface="Palatino Linotype" pitchFamily="18" charset="0"/>
                <a:cs typeface="Times New Roman" pitchFamily="18" charset="0"/>
              </a:rPr>
              <a:t>GALL BLADDER CANCER</a:t>
            </a:r>
          </a:p>
        </p:txBody>
      </p:sp>
    </p:spTree>
    <p:extLst>
      <p:ext uri="{BB962C8B-B14F-4D97-AF65-F5344CB8AC3E}">
        <p14:creationId xmlns="" xmlns:p14="http://schemas.microsoft.com/office/powerpoint/2010/main" val="193499483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87782"/>
            <a:ext cx="8763000" cy="5262979"/>
          </a:xfrm>
          <a:prstGeom prst="rect">
            <a:avLst/>
          </a:prstGeom>
          <a:noFill/>
        </p:spPr>
        <p:txBody>
          <a:bodyPr wrap="square" rtlCol="0">
            <a:spAutoFit/>
          </a:bodyPr>
          <a:lstStyle/>
          <a:p>
            <a:pPr>
              <a:lnSpc>
                <a:spcPct val="150000"/>
              </a:lnSpc>
            </a:pPr>
            <a:r>
              <a:rPr lang="en" sz="1600" b="1" dirty="0" smtClean="0">
                <a:latin typeface="Palatino Linotype" pitchFamily="18" charset="0"/>
                <a:cs typeface="Times New Roman" pitchFamily="18" charset="0"/>
              </a:rPr>
              <a:t>Diagnosis:</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Anamnesis</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Physical examination</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Lab analysis:</a:t>
            </a:r>
            <a:r>
              <a:rPr lang="en" sz="1600" dirty="0" smtClean="0">
                <a:latin typeface="Palatino Linotype" pitchFamily="18" charset="0"/>
              </a:rPr>
              <a:t> disturbed hepatogram ( ↑ALP ) , increased values of tumor markers ↑ S A19-9 and S EA (non-specific)</a:t>
            </a:r>
            <a:endParaRPr lang="sr-Cyrl-CS" sz="1600" dirty="0" smtClean="0">
              <a:latin typeface="Palatino Linotype" pitchFamily="18" charset="0"/>
              <a:cs typeface="Times New Roman" pitchFamily="18" charset="0"/>
            </a:endParaRP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ECHO of the abdomen (limited thickening of the gallbladder wall, </a:t>
            </a:r>
            <a:r>
              <a:rPr lang="en" sz="1600" dirty="0" err="1" smtClean="0">
                <a:latin typeface="Palatino Linotype" pitchFamily="18" charset="0"/>
                <a:cs typeface="Times New Roman" pitchFamily="18" charset="0"/>
              </a:rPr>
              <a:t>non-calcified</a:t>
            </a:r>
            <a:r>
              <a:rPr lang="en" sz="1600" dirty="0" smtClean="0">
                <a:latin typeface="Palatino Linotype" pitchFamily="18" charset="0"/>
                <a:cs typeface="Times New Roman" pitchFamily="18" charset="0"/>
              </a:rPr>
              <a:t> </a:t>
            </a:r>
            <a:r>
              <a:rPr lang="en" sz="1600" dirty="0" err="1" smtClean="0">
                <a:latin typeface="Palatino Linotype" pitchFamily="18" charset="0"/>
                <a:cs typeface="Times New Roman" pitchFamily="18" charset="0"/>
              </a:rPr>
              <a:t>nodular </a:t>
            </a:r>
            <a:r>
              <a:rPr lang="en" sz="1600" dirty="0" smtClean="0">
                <a:latin typeface="Palatino Linotype" pitchFamily="18" charset="0"/>
                <a:cs typeface="Times New Roman" pitchFamily="18" charset="0"/>
              </a:rPr>
              <a:t>shadow and </a:t>
            </a:r>
            <a:r>
              <a:rPr lang="en" sz="1600" dirty="0" err="1" smtClean="0">
                <a:latin typeface="Palatino Linotype" pitchFamily="18" charset="0"/>
                <a:cs typeface="Times New Roman" pitchFamily="18" charset="0"/>
              </a:rPr>
              <a:t>polypoid </a:t>
            </a:r>
            <a:r>
              <a:rPr lang="en" sz="1600" dirty="0" smtClean="0">
                <a:latin typeface="Palatino Linotype" pitchFamily="18" charset="0"/>
                <a:cs typeface="Times New Roman" pitchFamily="18" charset="0"/>
              </a:rPr>
              <a:t>structures that do not change position by changing the position of the patient)</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CT</a:t>
            </a:r>
          </a:p>
          <a:p>
            <a:pPr>
              <a:lnSpc>
                <a:spcPct val="150000"/>
              </a:lnSpc>
            </a:pPr>
            <a:endParaRPr lang="sr-Cyrl-CS" sz="1600" dirty="0">
              <a:latin typeface="Palatino Linotype" pitchFamily="18" charset="0"/>
              <a:cs typeface="Times New Roman" pitchFamily="18" charset="0"/>
            </a:endParaRPr>
          </a:p>
          <a:p>
            <a:pPr>
              <a:lnSpc>
                <a:spcPct val="150000"/>
              </a:lnSpc>
            </a:pPr>
            <a:r>
              <a:rPr lang="en" sz="1600" b="1" dirty="0" smtClean="0">
                <a:latin typeface="Palatino Linotype" pitchFamily="18" charset="0"/>
                <a:cs typeface="Times New Roman" pitchFamily="18" charset="0"/>
              </a:rPr>
              <a:t>Therapy:</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Surgical (cholecystectomy, regional lymphadenectomy, possibly liver resection)</a:t>
            </a:r>
          </a:p>
          <a:p>
            <a:pPr marL="285750" indent="-285750">
              <a:lnSpc>
                <a:spcPct val="150000"/>
              </a:lnSpc>
              <a:buFont typeface="Arial" pitchFamily="34" charset="0"/>
              <a:buChar char="•"/>
            </a:pPr>
            <a:r>
              <a:rPr lang="en" sz="1600" dirty="0" smtClean="0">
                <a:latin typeface="Palatino Linotype" pitchFamily="18" charset="0"/>
                <a:cs typeface="Times New Roman" pitchFamily="18" charset="0"/>
              </a:rPr>
              <a:t>Radiotherapy and chemotherapy, without significant success</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algn="ctr" eaLnBrk="0" hangingPunct="0"/>
            <a:r>
              <a:rPr lang="en" sz="2000" b="1" dirty="0" smtClean="0">
                <a:latin typeface="Palatino Linotype" pitchFamily="18" charset="0"/>
                <a:cs typeface="Times New Roman" pitchFamily="18" charset="0"/>
              </a:rPr>
              <a:t>GALL BLADDER CANCER</a:t>
            </a:r>
          </a:p>
        </p:txBody>
      </p:sp>
    </p:spTree>
    <p:extLst>
      <p:ext uri="{BB962C8B-B14F-4D97-AF65-F5344CB8AC3E}">
        <p14:creationId xmlns="" xmlns:p14="http://schemas.microsoft.com/office/powerpoint/2010/main" val="1314134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610374"/>
            <a:ext cx="8686800" cy="4524315"/>
          </a:xfrm>
          <a:prstGeom prst="rect">
            <a:avLst/>
          </a:prstGeom>
          <a:noFill/>
        </p:spPr>
        <p:txBody>
          <a:bodyPr wrap="square" rtlCol="0">
            <a:spAutoFit/>
          </a:bodyPr>
          <a:lstStyle/>
          <a:p>
            <a:endParaRPr lang="x-none" sz="1600" b="1" smtClean="0">
              <a:latin typeface="Palatino Linotype" pitchFamily="18" charset="0"/>
            </a:endParaRPr>
          </a:p>
          <a:p>
            <a:pPr>
              <a:lnSpc>
                <a:spcPct val="150000"/>
              </a:lnSpc>
              <a:buClr>
                <a:srgbClr val="FF0000"/>
              </a:buClr>
              <a:defRPr/>
            </a:pPr>
            <a:r>
              <a:rPr lang="en" sz="1600" dirty="0" smtClean="0">
                <a:latin typeface="Palatino Linotype" pitchFamily="18" charset="0"/>
              </a:rPr>
              <a:t>It occurs in </a:t>
            </a:r>
            <a:r>
              <a:rPr lang="en" sz="1600" b="1" dirty="0" smtClean="0">
                <a:latin typeface="Palatino Linotype" pitchFamily="18" charset="0"/>
              </a:rPr>
              <a:t>10% </a:t>
            </a:r>
            <a:r>
              <a:rPr lang="en" sz="1600" dirty="0" smtClean="0">
                <a:latin typeface="Palatino Linotype" pitchFamily="18" charset="0"/>
              </a:rPr>
              <a:t>of the total population</a:t>
            </a:r>
          </a:p>
          <a:p>
            <a:pPr>
              <a:lnSpc>
                <a:spcPct val="150000"/>
              </a:lnSpc>
              <a:buClr>
                <a:srgbClr val="FF0000"/>
              </a:buClr>
              <a:defRPr/>
            </a:pPr>
            <a:endParaRPr lang="ru-RU" sz="1600" b="1" dirty="0" smtClean="0">
              <a:latin typeface="Palatino Linotype" pitchFamily="18" charset="0"/>
            </a:endParaRPr>
          </a:p>
          <a:p>
            <a:pPr>
              <a:lnSpc>
                <a:spcPct val="150000"/>
              </a:lnSpc>
              <a:buClr>
                <a:srgbClr val="FF0000"/>
              </a:buClr>
              <a:defRPr/>
            </a:pPr>
            <a:r>
              <a:rPr lang="en" sz="1600" b="1" dirty="0" smtClean="0">
                <a:latin typeface="Palatino Linotype" pitchFamily="18" charset="0"/>
              </a:rPr>
              <a:t>1. Abnormal composition of bile</a:t>
            </a:r>
          </a:p>
          <a:p>
            <a:pPr marL="457200" indent="-457200">
              <a:lnSpc>
                <a:spcPct val="150000"/>
              </a:lnSpc>
              <a:buFont typeface="Arial" pitchFamily="34" charset="0"/>
              <a:buChar char="•"/>
              <a:defRPr/>
            </a:pPr>
            <a:r>
              <a:rPr lang="en" sz="1600" dirty="0" smtClean="0">
                <a:latin typeface="Palatino Linotype" pitchFamily="18" charset="0"/>
              </a:rPr>
              <a:t>excessive extraction of water from bile</a:t>
            </a:r>
          </a:p>
          <a:p>
            <a:pPr marL="457200" indent="-457200">
              <a:lnSpc>
                <a:spcPct val="150000"/>
              </a:lnSpc>
              <a:buFont typeface="Arial" pitchFamily="34" charset="0"/>
              <a:buChar char="•"/>
              <a:defRPr/>
            </a:pPr>
            <a:r>
              <a:rPr lang="en" sz="1600" dirty="0" smtClean="0">
                <a:latin typeface="Palatino Linotype" pitchFamily="18" charset="0"/>
              </a:rPr>
              <a:t>excessive extraction of bile salts from the bile</a:t>
            </a:r>
          </a:p>
          <a:p>
            <a:pPr>
              <a:lnSpc>
                <a:spcPct val="150000"/>
              </a:lnSpc>
              <a:defRPr/>
            </a:pPr>
            <a:endParaRPr lang="ru-RU" sz="1600" dirty="0" smtClean="0">
              <a:latin typeface="Palatino Linotype" pitchFamily="18" charset="0"/>
            </a:endParaRPr>
          </a:p>
          <a:p>
            <a:pPr>
              <a:lnSpc>
                <a:spcPct val="150000"/>
              </a:lnSpc>
              <a:buClr>
                <a:srgbClr val="FF0000"/>
              </a:buClr>
              <a:defRPr/>
            </a:pPr>
            <a:r>
              <a:rPr lang="en" sz="1600" b="1" dirty="0" smtClean="0">
                <a:latin typeface="Palatino Linotype" pitchFamily="18" charset="0"/>
              </a:rPr>
              <a:t>2. Billiard track</a:t>
            </a:r>
          </a:p>
          <a:p>
            <a:pPr>
              <a:lnSpc>
                <a:spcPct val="150000"/>
              </a:lnSpc>
              <a:defRPr/>
            </a:pPr>
            <a:endParaRPr lang="ru-RU" sz="1600" dirty="0" smtClean="0">
              <a:latin typeface="Palatino Linotype" pitchFamily="18" charset="0"/>
            </a:endParaRPr>
          </a:p>
          <a:p>
            <a:pPr>
              <a:lnSpc>
                <a:spcPct val="150000"/>
              </a:lnSpc>
              <a:buClr>
                <a:srgbClr val="FF0000"/>
              </a:buClr>
              <a:defRPr/>
            </a:pPr>
            <a:r>
              <a:rPr lang="en" sz="1600" b="1" dirty="0" smtClean="0">
                <a:latin typeface="Palatino Linotype" pitchFamily="18" charset="0"/>
              </a:rPr>
              <a:t>3. Inflammation of the gallbladder</a:t>
            </a:r>
            <a:endParaRPr lang="sr-Latn-CS" sz="1600" b="1" dirty="0" smtClean="0">
              <a:latin typeface="Palatino Linotype" pitchFamily="18" charset="0"/>
            </a:endParaRPr>
          </a:p>
          <a:p>
            <a:pPr>
              <a:lnSpc>
                <a:spcPct val="150000"/>
              </a:lnSpc>
            </a:pPr>
            <a:endParaRPr lang="x-none" sz="1600" smtClean="0">
              <a:latin typeface="Palatino Linotype" pitchFamily="18" charset="0"/>
            </a:endParaRPr>
          </a:p>
          <a:p>
            <a:endParaRPr lang="x-none" sz="1600" b="1" smtClean="0">
              <a:latin typeface="Palatino Linotype" pitchFamily="18" charset="0"/>
            </a:endParaRPr>
          </a:p>
          <a:p>
            <a:endParaRPr lang="x-none" sz="1600" b="1"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Formation of stones </a:t>
            </a:r>
            <a:r>
              <a:rPr lang="en" sz="2000" b="1" dirty="0" smtClean="0">
                <a:latin typeface="Palatino Linotype" pitchFamily="18" charset="0"/>
              </a:rPr>
              <a:t>- epidemiology and causes</a:t>
            </a:r>
          </a:p>
        </p:txBody>
      </p:sp>
      <p:pic>
        <p:nvPicPr>
          <p:cNvPr id="4" name="Picture 2" descr="https://img.webmd.com/dtmcms/live/webmd/consumer_assets/site_images/articles/health_tools/guide_to_your_gallbladder_slideshow/493ss_medical_images_rf_gallstones_illustration.jpg"/>
          <p:cNvPicPr>
            <a:picLocks noChangeAspect="1" noChangeArrowheads="1"/>
          </p:cNvPicPr>
          <p:nvPr/>
        </p:nvPicPr>
        <p:blipFill>
          <a:blip r:embed="rId2" cstate="print"/>
          <a:srcRect l="9128" r="6491"/>
          <a:stretch>
            <a:fillRect/>
          </a:stretch>
        </p:blipFill>
        <p:spPr bwMode="auto">
          <a:xfrm>
            <a:off x="5181599" y="1752600"/>
            <a:ext cx="3974227" cy="3200400"/>
          </a:xfrm>
          <a:prstGeom prst="rect">
            <a:avLst/>
          </a:prstGeom>
          <a:noFill/>
        </p:spPr>
      </p:pic>
    </p:spTree>
    <p:extLst>
      <p:ext uri="{BB962C8B-B14F-4D97-AF65-F5344CB8AC3E}">
        <p14:creationId xmlns="" xmlns:p14="http://schemas.microsoft.com/office/powerpoint/2010/main" val="123963427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143000"/>
          </a:xfrm>
          <a:solidFill>
            <a:schemeClr val="bg1"/>
          </a:solidFill>
        </p:spPr>
        <p:txBody>
          <a:bodyPr>
            <a:noAutofit/>
          </a:bodyPr>
          <a:lstStyle/>
          <a:p>
            <a:r>
              <a:rPr lang="en" sz="3600" b="1" dirty="0" smtClean="0">
                <a:latin typeface="Palatino Linotype" pitchFamily="18" charset="0"/>
              </a:rPr>
              <a:t>Carcinoma of papilla </a:t>
            </a:r>
            <a:r>
              <a:rPr lang="en" sz="3600" b="1" dirty="0" err="1" smtClean="0">
                <a:latin typeface="Palatino Linotype" pitchFamily="18" charset="0"/>
              </a:rPr>
              <a:t>Vateri</a:t>
            </a:r>
            <a:endParaRPr lang="sr-Cyrl-RS" sz="3600" b="1" i="1" dirty="0" smtClean="0">
              <a:latin typeface="Palatino Linotype" pitchFamily="18" charset="0"/>
            </a:endParaRPr>
          </a:p>
        </p:txBody>
      </p:sp>
      <p:sp>
        <p:nvSpPr>
          <p:cNvPr id="4" name="TextBox 3"/>
          <p:cNvSpPr txBox="1"/>
          <p:nvPr/>
        </p:nvSpPr>
        <p:spPr>
          <a:xfrm>
            <a:off x="2057400" y="6400800"/>
            <a:ext cx="7010400" cy="461665"/>
          </a:xfrm>
          <a:prstGeom prst="rect">
            <a:avLst/>
          </a:prstGeom>
          <a:noFill/>
        </p:spPr>
        <p:txBody>
          <a:bodyPr wrap="square" rtlCol="0">
            <a:spAutoFit/>
          </a:bodyPr>
          <a:lstStyle/>
          <a:p>
            <a:r>
              <a:rPr lang="en" sz="1200" dirty="0" smtClean="0">
                <a:solidFill>
                  <a:schemeClr val="bg1"/>
                </a:solidFill>
                <a:latin typeface="Palatino Linotype" pitchFamily="18" charset="0"/>
              </a:rPr>
              <a:t>Downloaded from</a:t>
            </a:r>
          </a:p>
          <a:p>
            <a:r>
              <a:rPr lang="en" sz="1200" dirty="0" smtClean="0">
                <a:solidFill>
                  <a:schemeClr val="bg1"/>
                </a:solidFill>
                <a:latin typeface="Palatino Linotype" pitchFamily="18" charset="0"/>
              </a:rPr>
              <a:t>https://www.onhealth.com/content/1/inflammatory_bowel_disease</a:t>
            </a:r>
            <a:endParaRPr lang="en-US" sz="1200" dirty="0">
              <a:solidFill>
                <a:schemeClr val="bg1"/>
              </a:solidFill>
              <a:latin typeface="Palatino Linotype" pitchFamily="18" charset="0"/>
            </a:endParaRPr>
          </a:p>
        </p:txBody>
      </p:sp>
      <p:pic>
        <p:nvPicPr>
          <p:cNvPr id="1026" name="Picture 2" descr="C:\Users\Ivan Jovanovic\Desktop\maxresdefault (1).jpg"/>
          <p:cNvPicPr>
            <a:picLocks noChangeAspect="1" noChangeArrowheads="1"/>
          </p:cNvPicPr>
          <p:nvPr/>
        </p:nvPicPr>
        <p:blipFill>
          <a:blip r:embed="rId2" cstate="print"/>
          <a:srcRect l="28750" t="20000" r="625" b="3333"/>
          <a:stretch>
            <a:fillRect/>
          </a:stretch>
        </p:blipFill>
        <p:spPr bwMode="auto">
          <a:xfrm>
            <a:off x="228600" y="1371600"/>
            <a:ext cx="8610600" cy="5257800"/>
          </a:xfrm>
          <a:prstGeom prst="rect">
            <a:avLst/>
          </a:prstGeom>
          <a:noFill/>
        </p:spPr>
      </p:pic>
      <p:pic>
        <p:nvPicPr>
          <p:cNvPr id="8194" name="Picture 2" descr="Endoscopic view of an ampullary carcinoma. "/>
          <p:cNvPicPr>
            <a:picLocks noChangeAspect="1" noChangeArrowheads="1"/>
          </p:cNvPicPr>
          <p:nvPr/>
        </p:nvPicPr>
        <p:blipFill>
          <a:blip r:embed="rId3" cstate="print"/>
          <a:srcRect/>
          <a:stretch>
            <a:fillRect/>
          </a:stretch>
        </p:blipFill>
        <p:spPr bwMode="auto">
          <a:xfrm>
            <a:off x="4876800" y="1524000"/>
            <a:ext cx="3952875" cy="4572000"/>
          </a:xfrm>
          <a:prstGeom prst="rect">
            <a:avLst/>
          </a:prstGeom>
          <a:noFill/>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572155"/>
            <a:ext cx="8763000" cy="5632311"/>
          </a:xfrm>
          <a:prstGeom prst="rect">
            <a:avLst/>
          </a:prstGeom>
          <a:noFill/>
        </p:spPr>
        <p:txBody>
          <a:bodyPr wrap="square" rtlCol="0">
            <a:spAutoFit/>
          </a:bodyPr>
          <a:lstStyle/>
          <a:p>
            <a:pPr marL="285750" indent="-285750">
              <a:lnSpc>
                <a:spcPct val="150000"/>
              </a:lnSpc>
              <a:buFont typeface="Arial" pitchFamily="34" charset="0"/>
              <a:buChar char="•"/>
            </a:pPr>
            <a:r>
              <a:rPr lang="en" sz="1600" dirty="0" smtClean="0">
                <a:latin typeface="Palatino Linotype" pitchFamily="18" charset="0"/>
              </a:rPr>
              <a:t>Malignant tumor of the last few centimeters of the choledochus duct (in the part that passes through the wall of the duodenum and the ampullary papilla, in most patients Wirsung's duct and the choledochus duct join in the area of the papilla and form a common channel)</a:t>
            </a:r>
            <a:endParaRPr lang="sr-Cyrl-R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most often adenocarcinoma</a:t>
            </a:r>
          </a:p>
          <a:p>
            <a:pPr marL="285750" indent="-285750">
              <a:lnSpc>
                <a:spcPct val="150000"/>
              </a:lnSpc>
              <a:buFont typeface="Arial" pitchFamily="34" charset="0"/>
              <a:buChar char="•"/>
            </a:pPr>
            <a:r>
              <a:rPr lang="en" sz="1600" dirty="0" smtClean="0">
                <a:latin typeface="Palatino Linotype" pitchFamily="18" charset="0"/>
              </a:rPr>
              <a:t>rare tumor,</a:t>
            </a:r>
          </a:p>
          <a:p>
            <a:pPr>
              <a:lnSpc>
                <a:spcPct val="150000"/>
              </a:lnSpc>
            </a:pPr>
            <a:r>
              <a:rPr lang="en" sz="1600" b="1" dirty="0" smtClean="0">
                <a:latin typeface="Palatino Linotype" pitchFamily="18" charset="0"/>
              </a:rPr>
              <a:t>Clinical picture:</a:t>
            </a:r>
          </a:p>
          <a:p>
            <a:pPr marL="285750" indent="-285750">
              <a:lnSpc>
                <a:spcPct val="150000"/>
              </a:lnSpc>
              <a:buFont typeface="Arial" pitchFamily="34" charset="0"/>
              <a:buChar char="•"/>
            </a:pPr>
            <a:r>
              <a:rPr lang="en" sz="1600" b="1" dirty="0" smtClean="0">
                <a:latin typeface="Palatino Linotype" pitchFamily="18" charset="0"/>
              </a:rPr>
              <a:t>Painless jaundice - leading symptom</a:t>
            </a:r>
          </a:p>
          <a:p>
            <a:pPr marL="285750" indent="-285750">
              <a:lnSpc>
                <a:spcPct val="150000"/>
              </a:lnSpc>
              <a:buFont typeface="Arial" pitchFamily="34" charset="0"/>
              <a:buChar char="•"/>
            </a:pPr>
            <a:r>
              <a:rPr lang="en" sz="1600" dirty="0" smtClean="0">
                <a:latin typeface="Palatino Linotype" pitchFamily="18" charset="0"/>
              </a:rPr>
              <a:t>Lack of appetite and weight loss</a:t>
            </a:r>
          </a:p>
          <a:p>
            <a:pPr marL="285750" indent="-285750">
              <a:lnSpc>
                <a:spcPct val="150000"/>
              </a:lnSpc>
              <a:buFont typeface="Arial" pitchFamily="34" charset="0"/>
              <a:buChar char="•"/>
            </a:pPr>
            <a:r>
              <a:rPr lang="en" sz="1600" dirty="0" smtClean="0">
                <a:latin typeface="Palatino Linotype" pitchFamily="18" charset="0"/>
              </a:rPr>
              <a:t>Nausea and vomiting</a:t>
            </a:r>
          </a:p>
          <a:p>
            <a:pPr marL="285750" indent="-285750">
              <a:lnSpc>
                <a:spcPct val="150000"/>
              </a:lnSpc>
              <a:buFont typeface="Arial" pitchFamily="34" charset="0"/>
              <a:buChar char="•"/>
            </a:pPr>
            <a:r>
              <a:rPr lang="en" sz="1600" dirty="0" smtClean="0">
                <a:latin typeface="Palatino Linotype" pitchFamily="18" charset="0"/>
              </a:rPr>
              <a:t>Diarrhea ( </a:t>
            </a:r>
            <a:r>
              <a:rPr lang="en" sz="1600" dirty="0" err="1" smtClean="0">
                <a:latin typeface="Palatino Linotype" pitchFamily="18" charset="0"/>
              </a:rPr>
              <a:t>pancreatic </a:t>
            </a:r>
            <a:r>
              <a:rPr lang="en" sz="1600" dirty="0" smtClean="0">
                <a:latin typeface="Palatino Linotype" pitchFamily="18" charset="0"/>
              </a:rPr>
              <a:t>duct obstruction, </a:t>
            </a:r>
            <a:r>
              <a:rPr lang="en" sz="1600" dirty="0" err="1" smtClean="0">
                <a:latin typeface="Palatino Linotype" pitchFamily="18" charset="0"/>
              </a:rPr>
              <a:t>lipase deficiency </a:t>
            </a:r>
            <a:r>
              <a:rPr lang="en" sz="1600" dirty="0" smtClean="0">
                <a:latin typeface="Palatino Linotype" pitchFamily="18" charset="0"/>
              </a:rPr>
              <a:t>)</a:t>
            </a:r>
          </a:p>
          <a:p>
            <a:pPr marL="285750" indent="-285750">
              <a:lnSpc>
                <a:spcPct val="150000"/>
              </a:lnSpc>
              <a:buFont typeface="Arial" pitchFamily="34" charset="0"/>
              <a:buChar char="•"/>
            </a:pPr>
            <a:r>
              <a:rPr lang="en" sz="1600" dirty="0" smtClean="0">
                <a:latin typeface="Palatino Linotype" pitchFamily="18" charset="0"/>
              </a:rPr>
              <a:t>Episodes of elevated temperature ( </a:t>
            </a:r>
            <a:r>
              <a:rPr lang="en" sz="1600" dirty="0" err="1" smtClean="0">
                <a:latin typeface="Palatino Linotype" pitchFamily="18" charset="0"/>
              </a:rPr>
              <a:t>cholangitis </a:t>
            </a:r>
            <a:r>
              <a:rPr lang="en" sz="1600" dirty="0">
                <a:latin typeface="Palatino Linotype" pitchFamily="18" charset="0"/>
              </a:rPr>
              <a:t>)</a:t>
            </a:r>
            <a:endParaRPr lang="x-none" sz="1600" dirty="0" smtClean="0">
              <a:latin typeface="Palatino Linotype" pitchFamily="18" charset="0"/>
            </a:endParaRPr>
          </a:p>
          <a:p>
            <a:pPr>
              <a:lnSpc>
                <a:spcPct val="150000"/>
              </a:lnSpc>
            </a:pPr>
            <a:r>
              <a:rPr lang="en" sz="1600" b="1" dirty="0" smtClean="0">
                <a:latin typeface="Palatino Linotype" pitchFamily="18" charset="0"/>
              </a:rPr>
              <a:t>Physical examination:</a:t>
            </a:r>
          </a:p>
          <a:p>
            <a:pPr marL="285750" indent="-285750">
              <a:lnSpc>
                <a:spcPct val="150000"/>
              </a:lnSpc>
              <a:buFont typeface="Arial" pitchFamily="34" charset="0"/>
              <a:buChar char="•"/>
            </a:pPr>
            <a:r>
              <a:rPr lang="en" sz="1600" dirty="0" smtClean="0">
                <a:latin typeface="Palatino Linotype" pitchFamily="18" charset="0"/>
              </a:rPr>
              <a:t>Courvoisjer's sign (in enlarged, ballooning gallbladder )</a:t>
            </a:r>
            <a:endParaRPr lang="x-none" sz="1600" dirty="0" smtClean="0">
              <a:latin typeface="Palatino Linotype" pitchFamily="18" charset="0"/>
            </a:endParaRPr>
          </a:p>
          <a:p>
            <a:pPr>
              <a:lnSpc>
                <a:spcPct val="150000"/>
              </a:lnSpc>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algn="ctr" eaLnBrk="0" hangingPunct="0"/>
            <a:r>
              <a:rPr lang="en" sz="2000" b="1" dirty="0" smtClean="0">
                <a:latin typeface="Palatino Linotype" pitchFamily="18" charset="0"/>
                <a:cs typeface="Times New Roman" pitchFamily="18" charset="0"/>
              </a:rPr>
              <a:t>Carcinoma of papilla </a:t>
            </a:r>
            <a:r>
              <a:rPr lang="en" sz="2000" b="1" dirty="0" err="1" smtClean="0">
                <a:latin typeface="Palatino Linotype" pitchFamily="18" charset="0"/>
                <a:cs typeface="Times New Roman" pitchFamily="18" charset="0"/>
              </a:rPr>
              <a:t>Vateri</a:t>
            </a:r>
            <a:endParaRPr lang="sr-Cyrl-CS" sz="2000" b="1" dirty="0" smtClean="0">
              <a:latin typeface="Palatino Linotype" pitchFamily="18" charset="0"/>
              <a:cs typeface="Times New Roman" pitchFamily="18" charset="0"/>
            </a:endParaRPr>
          </a:p>
        </p:txBody>
      </p:sp>
    </p:spTree>
    <p:extLst>
      <p:ext uri="{BB962C8B-B14F-4D97-AF65-F5344CB8AC3E}">
        <p14:creationId xmlns="" xmlns:p14="http://schemas.microsoft.com/office/powerpoint/2010/main" val="217545615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62000"/>
            <a:ext cx="8686800" cy="6001643"/>
          </a:xfrm>
          <a:prstGeom prst="rect">
            <a:avLst/>
          </a:prstGeom>
          <a:noFill/>
        </p:spPr>
        <p:txBody>
          <a:bodyPr wrap="square" rtlCol="0">
            <a:spAutoFit/>
          </a:bodyPr>
          <a:lstStyle/>
          <a:p>
            <a:pPr>
              <a:lnSpc>
                <a:spcPct val="150000"/>
              </a:lnSpc>
            </a:pPr>
            <a:r>
              <a:rPr lang="en" sz="1600" b="1" dirty="0" smtClean="0">
                <a:latin typeface="Palatino Linotype" pitchFamily="18" charset="0"/>
              </a:rPr>
              <a:t>Diagnosis:</a:t>
            </a:r>
          </a:p>
          <a:p>
            <a:pPr marL="285750" indent="-285750">
              <a:lnSpc>
                <a:spcPct val="150000"/>
              </a:lnSpc>
              <a:buFont typeface="Arial" pitchFamily="34" charset="0"/>
              <a:buChar char="•"/>
            </a:pPr>
            <a:r>
              <a:rPr lang="en" sz="1600" dirty="0" smtClean="0">
                <a:latin typeface="Palatino Linotype" pitchFamily="18" charset="0"/>
              </a:rPr>
              <a:t>EHO of the abdomen ( </a:t>
            </a:r>
            <a:r>
              <a:rPr lang="en" sz="1600" dirty="0" err="1" smtClean="0">
                <a:latin typeface="Palatino Linotype" pitchFamily="18" charset="0"/>
              </a:rPr>
              <a:t>dilation of the choledochus </a:t>
            </a:r>
            <a:r>
              <a:rPr lang="en" sz="1600" dirty="0" smtClean="0">
                <a:latin typeface="Palatino Linotype" pitchFamily="18" charset="0"/>
              </a:rPr>
              <a:t>duct and </a:t>
            </a:r>
            <a:r>
              <a:rPr lang="en" sz="1600" dirty="0" err="1" smtClean="0">
                <a:latin typeface="Palatino Linotype" pitchFamily="18" charset="0"/>
              </a:rPr>
              <a:t>pancreatic </a:t>
            </a:r>
            <a:r>
              <a:rPr lang="en" sz="1600" dirty="0" smtClean="0">
                <a:latin typeface="Palatino Linotype" pitchFamily="18" charset="0"/>
              </a:rPr>
              <a:t>duct-obstruction) and CT of the abdomen</a:t>
            </a:r>
          </a:p>
          <a:p>
            <a:pPr marL="285750" indent="-285750">
              <a:lnSpc>
                <a:spcPct val="150000"/>
              </a:lnSpc>
              <a:buFont typeface="Arial" pitchFamily="34" charset="0"/>
              <a:buChar char="•"/>
            </a:pPr>
            <a:r>
              <a:rPr lang="en" sz="1600" dirty="0" err="1" smtClean="0">
                <a:latin typeface="Palatino Linotype" pitchFamily="18" charset="0"/>
              </a:rPr>
              <a:t>Angiography</a:t>
            </a:r>
            <a:endParaRPr lang="x-none"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Esophagogastroduodenoscopy</a:t>
            </a:r>
            <a:endParaRPr lang="sr-Cyrl-R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ERCP</a:t>
            </a:r>
          </a:p>
          <a:p>
            <a:pPr>
              <a:lnSpc>
                <a:spcPct val="150000"/>
              </a:lnSpc>
            </a:pPr>
            <a:r>
              <a:rPr lang="en" sz="1600" b="1" dirty="0" smtClean="0">
                <a:latin typeface="Palatino Linotype" pitchFamily="18" charset="0"/>
              </a:rPr>
              <a:t>Markers of bad prognosis :</a:t>
            </a:r>
          </a:p>
          <a:p>
            <a:pPr marL="285750" indent="-285750">
              <a:lnSpc>
                <a:spcPct val="150000"/>
              </a:lnSpc>
              <a:buFont typeface="Arial" pitchFamily="34" charset="0"/>
              <a:buChar char="•"/>
            </a:pPr>
            <a:r>
              <a:rPr lang="en" sz="1600" dirty="0" smtClean="0">
                <a:latin typeface="Palatino Linotype" pitchFamily="18" charset="0"/>
              </a:rPr>
              <a:t>Large tumors ( &gt;25 mm) , presence of metastases in local lymph nodes, invasion of the pancreatic head</a:t>
            </a:r>
          </a:p>
          <a:p>
            <a:pPr>
              <a:lnSpc>
                <a:spcPct val="150000"/>
              </a:lnSpc>
            </a:pPr>
            <a:r>
              <a:rPr lang="en" sz="1600" b="1" dirty="0" smtClean="0">
                <a:latin typeface="Palatino Linotype" pitchFamily="18" charset="0"/>
              </a:rPr>
              <a:t>Therapy :</a:t>
            </a:r>
            <a:endParaRPr lang="x-none" sz="1600" b="1"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Surgery ( </a:t>
            </a:r>
            <a:r>
              <a:rPr lang="en" sz="1600" dirty="0" err="1" smtClean="0">
                <a:latin typeface="Palatino Linotype" pitchFamily="18" charset="0"/>
              </a:rPr>
              <a:t>Whipple </a:t>
            </a:r>
            <a:r>
              <a:rPr lang="en" sz="1600" dirty="0" smtClean="0">
                <a:latin typeface="Palatino Linotype" pitchFamily="18" charset="0"/>
              </a:rPr>
              <a:t>'s operation - </a:t>
            </a:r>
            <a:r>
              <a:rPr lang="en" sz="1600" dirty="0" err="1" smtClean="0">
                <a:latin typeface="Palatino Linotype" pitchFamily="18" charset="0"/>
              </a:rPr>
              <a:t>resection</a:t>
            </a:r>
            <a:r>
              <a:rPr lang="en" sz="1600" dirty="0" smtClean="0">
                <a:latin typeface="Palatino Linotype" pitchFamily="18" charset="0"/>
              </a:rPr>
              <a:t> </a:t>
            </a:r>
            <a:r>
              <a:rPr lang="en" sz="1600" dirty="0" err="1" smtClean="0">
                <a:latin typeface="Palatino Linotype" pitchFamily="18" charset="0"/>
              </a:rPr>
              <a:t>antrum </a:t>
            </a:r>
            <a:r>
              <a:rPr lang="en" sz="1600" dirty="0" smtClean="0">
                <a:latin typeface="Palatino Linotype" pitchFamily="18" charset="0"/>
              </a:rPr>
              <a:t>, duodenum, upper part of </a:t>
            </a:r>
            <a:r>
              <a:rPr lang="en" sz="1600" dirty="0" err="1" smtClean="0">
                <a:latin typeface="Palatino Linotype" pitchFamily="18" charset="0"/>
              </a:rPr>
              <a:t>jejunum </a:t>
            </a:r>
            <a:r>
              <a:rPr lang="en" sz="1600" dirty="0" smtClean="0">
                <a:latin typeface="Palatino Linotype" pitchFamily="18" charset="0"/>
              </a:rPr>
              <a:t>, gallbladder, </a:t>
            </a:r>
            <a:r>
              <a:rPr lang="en" sz="1600" dirty="0" err="1" smtClean="0">
                <a:latin typeface="Palatino Linotype" pitchFamily="18" charset="0"/>
              </a:rPr>
              <a:t>distal </a:t>
            </a:r>
            <a:r>
              <a:rPr lang="en" sz="1600" dirty="0" smtClean="0">
                <a:latin typeface="Palatino Linotype" pitchFamily="18" charset="0"/>
              </a:rPr>
              <a:t>part of </a:t>
            </a:r>
            <a:r>
              <a:rPr lang="en" sz="1600" dirty="0" err="1" smtClean="0">
                <a:latin typeface="Palatino Linotype" pitchFamily="18" charset="0"/>
              </a:rPr>
              <a:t>choledochus </a:t>
            </a:r>
            <a:r>
              <a:rPr lang="en" sz="1600" dirty="0" smtClean="0">
                <a:latin typeface="Palatino Linotype" pitchFamily="18" charset="0"/>
              </a:rPr>
              <a:t>, head and neck of pancreas with associated lymph nodes)</a:t>
            </a:r>
          </a:p>
          <a:p>
            <a:pPr marL="285750" indent="-285750">
              <a:lnSpc>
                <a:spcPct val="150000"/>
              </a:lnSpc>
              <a:buFont typeface="Arial" pitchFamily="34" charset="0"/>
              <a:buChar char="•"/>
            </a:pPr>
            <a:r>
              <a:rPr lang="en" sz="1600" dirty="0" smtClean="0">
                <a:latin typeface="Palatino Linotype" pitchFamily="18" charset="0"/>
              </a:rPr>
              <a:t>Palliative therapy in the presence of liver or distant metastases (endoscopic placement of endoprostheses or surgical creation of biliary and digestive bypass )</a:t>
            </a:r>
            <a:endParaRPr lang="x-none" sz="1600" dirty="0" smtClean="0">
              <a:latin typeface="Palatino Linotype" pitchFamily="18" charset="0"/>
            </a:endParaRPr>
          </a:p>
          <a:p>
            <a:pPr marL="285750" indent="-285750">
              <a:lnSpc>
                <a:spcPct val="150000"/>
              </a:lnSpc>
              <a:buFont typeface="Arial" pitchFamily="34" charset="0"/>
              <a:buChar char="•"/>
            </a:pPr>
            <a:r>
              <a:rPr lang="en" sz="1600" dirty="0" err="1" smtClean="0">
                <a:latin typeface="Palatino Linotype" pitchFamily="18" charset="0"/>
              </a:rPr>
              <a:t>Chemo </a:t>
            </a:r>
            <a:r>
              <a:rPr lang="en" sz="1600" dirty="0" smtClean="0">
                <a:latin typeface="Palatino Linotype" pitchFamily="18" charset="0"/>
              </a:rPr>
              <a:t>and radio therapy</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algn="ctr" eaLnBrk="0" hangingPunct="0"/>
            <a:r>
              <a:rPr lang="en" sz="2000" b="1" dirty="0" smtClean="0">
                <a:latin typeface="Palatino Linotype" pitchFamily="18" charset="0"/>
                <a:cs typeface="Times New Roman" pitchFamily="18" charset="0"/>
              </a:rPr>
              <a:t>Carcinoma of papilla </a:t>
            </a:r>
            <a:r>
              <a:rPr lang="en" sz="2000" b="1" dirty="0" err="1" smtClean="0">
                <a:latin typeface="Palatino Linotype" pitchFamily="18" charset="0"/>
                <a:cs typeface="Times New Roman" pitchFamily="18" charset="0"/>
              </a:rPr>
              <a:t>Vateri</a:t>
            </a:r>
            <a:endParaRPr lang="sr-Cyrl-CS" sz="2000" b="1" dirty="0" smtClean="0">
              <a:latin typeface="Palatino Linotype" pitchFamily="18" charset="0"/>
              <a:cs typeface="Times New Roman" pitchFamily="18" charset="0"/>
            </a:endParaRPr>
          </a:p>
        </p:txBody>
      </p:sp>
    </p:spTree>
    <p:extLst>
      <p:ext uri="{BB962C8B-B14F-4D97-AF65-F5344CB8AC3E}">
        <p14:creationId xmlns="" xmlns:p14="http://schemas.microsoft.com/office/powerpoint/2010/main" val="262662396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828800"/>
          </a:xfrm>
          <a:solidFill>
            <a:schemeClr val="bg1"/>
          </a:solidFill>
        </p:spPr>
        <p:txBody>
          <a:bodyPr>
            <a:noAutofit/>
          </a:bodyPr>
          <a:lstStyle/>
          <a:p>
            <a:r>
              <a:rPr lang="en" sz="3200" b="1" dirty="0" smtClean="0">
                <a:latin typeface="Palatino Linotype" pitchFamily="18" charset="0"/>
              </a:rPr>
              <a:t>OTHER DISEASES OF THE BILIARY TRACT </a:t>
            </a:r>
            <a:r>
              <a:rPr lang="en-US" sz="3200" b="1" dirty="0" smtClean="0">
                <a:latin typeface="Palatino Linotype" pitchFamily="18" charset="0"/>
              </a:rPr>
              <a:t/>
            </a:r>
            <a:br>
              <a:rPr lang="en-US" sz="3200" b="1" dirty="0" smtClean="0">
                <a:latin typeface="Palatino Linotype" pitchFamily="18" charset="0"/>
              </a:rPr>
            </a:br>
            <a:r>
              <a:rPr lang="en" sz="3200" b="1" dirty="0" smtClean="0">
                <a:latin typeface="Palatino Linotype" pitchFamily="18" charset="0"/>
              </a:rPr>
              <a:t>Biliary composition motility disorder</a:t>
            </a:r>
            <a:endParaRPr lang="sr-Cyrl-RS" sz="3600" b="1" i="1" dirty="0" smtClean="0">
              <a:latin typeface="Palatino Linotype" pitchFamily="18" charset="0"/>
            </a:endParaRPr>
          </a:p>
        </p:txBody>
      </p:sp>
      <p:sp>
        <p:nvSpPr>
          <p:cNvPr id="4" name="TextBox 3"/>
          <p:cNvSpPr txBox="1"/>
          <p:nvPr/>
        </p:nvSpPr>
        <p:spPr>
          <a:xfrm>
            <a:off x="2057400" y="6400800"/>
            <a:ext cx="7010400" cy="461665"/>
          </a:xfrm>
          <a:prstGeom prst="rect">
            <a:avLst/>
          </a:prstGeom>
          <a:noFill/>
        </p:spPr>
        <p:txBody>
          <a:bodyPr wrap="square" rtlCol="0">
            <a:spAutoFit/>
          </a:bodyPr>
          <a:lstStyle/>
          <a:p>
            <a:r>
              <a:rPr lang="en" sz="1200" dirty="0" smtClean="0">
                <a:solidFill>
                  <a:schemeClr val="bg1"/>
                </a:solidFill>
                <a:latin typeface="Palatino Linotype" pitchFamily="18" charset="0"/>
              </a:rPr>
              <a:t>Downloaded from</a:t>
            </a:r>
          </a:p>
          <a:p>
            <a:r>
              <a:rPr lang="en" sz="1200" dirty="0" smtClean="0">
                <a:solidFill>
                  <a:schemeClr val="bg1"/>
                </a:solidFill>
                <a:latin typeface="Palatino Linotype" pitchFamily="18" charset="0"/>
              </a:rPr>
              <a:t>https://www.onhealth.com/content/1/inflammatory_bowel_disease</a:t>
            </a:r>
            <a:endParaRPr lang="en-US" sz="1200" dirty="0">
              <a:solidFill>
                <a:schemeClr val="bg1"/>
              </a:solidFill>
              <a:latin typeface="Palatino Linotype" pitchFamily="18" charset="0"/>
            </a:endParaRPr>
          </a:p>
        </p:txBody>
      </p:sp>
      <p:pic>
        <p:nvPicPr>
          <p:cNvPr id="5122" name="Picture 2" descr="https://cdn-prod.medicalnewstoday.com/content/images/articles/311/311357/an-image-of-the-liver-and-gallbladder.jpg"/>
          <p:cNvPicPr>
            <a:picLocks noChangeAspect="1" noChangeArrowheads="1"/>
          </p:cNvPicPr>
          <p:nvPr/>
        </p:nvPicPr>
        <p:blipFill>
          <a:blip r:embed="rId2" cstate="print"/>
          <a:srcRect t="11940" b="8955"/>
          <a:stretch>
            <a:fillRect/>
          </a:stretch>
        </p:blipFill>
        <p:spPr bwMode="auto">
          <a:xfrm>
            <a:off x="1295400" y="1985264"/>
            <a:ext cx="6692660" cy="4729480"/>
          </a:xfrm>
          <a:prstGeom prst="rect">
            <a:avLst/>
          </a:prstGeom>
          <a:noFill/>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 y="693003"/>
            <a:ext cx="8915400" cy="3754874"/>
          </a:xfrm>
          <a:prstGeom prst="rect">
            <a:avLst/>
          </a:prstGeom>
          <a:noFill/>
        </p:spPr>
        <p:txBody>
          <a:bodyPr wrap="square" rtlCol="0">
            <a:spAutoFit/>
          </a:bodyPr>
          <a:lstStyle/>
          <a:p>
            <a:pPr marL="285750" indent="-285750">
              <a:lnSpc>
                <a:spcPct val="150000"/>
              </a:lnSpc>
            </a:pPr>
            <a:r>
              <a:rPr lang="en" sz="1600" b="1" dirty="0" smtClean="0">
                <a:latin typeface="Palatino Linotype" pitchFamily="18" charset="0"/>
              </a:rPr>
              <a:t>DYSKINESIA:</a:t>
            </a:r>
          </a:p>
          <a:p>
            <a:pPr marL="285750" indent="-285750">
              <a:lnSpc>
                <a:spcPct val="150000"/>
              </a:lnSpc>
              <a:buFont typeface="Arial" pitchFamily="34" charset="0"/>
              <a:buChar char="•"/>
            </a:pPr>
            <a:r>
              <a:rPr lang="en" sz="1600" dirty="0" smtClean="0">
                <a:latin typeface="Palatino Linotype" pitchFamily="18" charset="0"/>
              </a:rPr>
              <a:t>Discharge </a:t>
            </a:r>
            <a:r>
              <a:rPr lang="en" sz="1600" smtClean="0">
                <a:latin typeface="Palatino Linotype" pitchFamily="18" charset="0"/>
              </a:rPr>
              <a:t>disorder</a:t>
            </a:r>
          </a:p>
          <a:p>
            <a:pPr marL="285750" indent="-285750">
              <a:lnSpc>
                <a:spcPct val="150000"/>
              </a:lnSpc>
              <a:buFont typeface="Arial" pitchFamily="34" charset="0"/>
              <a:buChar char="•"/>
            </a:pPr>
            <a:r>
              <a:rPr lang="en" sz="1600" dirty="0" smtClean="0">
                <a:latin typeface="Palatino Linotype" pitchFamily="18" charset="0"/>
              </a:rPr>
              <a:t>Charging disorder (cannot be </a:t>
            </a:r>
            <a:r>
              <a:rPr lang="en" sz="1600" err="1" smtClean="0">
                <a:latin typeface="Palatino Linotype" pitchFamily="18" charset="0"/>
              </a:rPr>
              <a:t>diagnosed </a:t>
            </a:r>
            <a:r>
              <a:rPr lang="en" sz="1600" smtClean="0">
                <a:latin typeface="Palatino Linotype" pitchFamily="18" charset="0"/>
              </a:rPr>
              <a:t>)</a:t>
            </a:r>
            <a:endParaRPr lang="sr-Cyrl-RS" sz="1600" dirty="0" smtClean="0">
              <a:latin typeface="Palatino Linotype" pitchFamily="18" charset="0"/>
            </a:endParaRPr>
          </a:p>
          <a:p>
            <a:r>
              <a:rPr lang="en" b="1" smtClean="0">
                <a:latin typeface="Palatino Linotype" pitchFamily="18" charset="0"/>
              </a:rPr>
              <a:t>Causes of gallbladder emptying disorders</a:t>
            </a:r>
          </a:p>
          <a:p>
            <a:pPr fontAlgn="t"/>
            <a:r>
              <a:rPr lang="en" u="sng" smtClean="0">
                <a:latin typeface="Palatino Linotype" pitchFamily="18" charset="0"/>
              </a:rPr>
              <a:t>Primary </a:t>
            </a:r>
            <a:r>
              <a:rPr lang="en" u="sng" dirty="0" smtClean="0">
                <a:latin typeface="Palatino Linotype" pitchFamily="18" charset="0"/>
              </a:rPr>
              <a:t>:</a:t>
            </a:r>
            <a:endParaRPr lang="x-none" u="sng" smtClean="0">
              <a:latin typeface="Palatino Linotype" pitchFamily="18" charset="0"/>
            </a:endParaRPr>
          </a:p>
          <a:p>
            <a:pPr fontAlgn="t">
              <a:buFont typeface="Arial" pitchFamily="34" charset="0"/>
              <a:buChar char="•"/>
            </a:pPr>
            <a:r>
              <a:rPr lang="en" sz="1600" smtClean="0">
                <a:latin typeface="Palatino Linotype" pitchFamily="18" charset="0"/>
              </a:rPr>
              <a:t>Smooth muscle disorder</a:t>
            </a:r>
            <a:endParaRPr lang="en-US" sz="1600" dirty="0" smtClean="0">
              <a:latin typeface="Palatino Linotype" pitchFamily="18" charset="0"/>
            </a:endParaRPr>
          </a:p>
          <a:p>
            <a:pPr fontAlgn="t">
              <a:buFont typeface="Arial" pitchFamily="34" charset="0"/>
              <a:buChar char="•"/>
            </a:pPr>
            <a:r>
              <a:rPr lang="en" sz="1600" smtClean="0">
                <a:latin typeface="Palatino Linotype" pitchFamily="18" charset="0"/>
              </a:rPr>
              <a:t>Neurohumoral defects</a:t>
            </a:r>
            <a:endParaRPr lang="en-US" sz="1600" dirty="0" smtClean="0">
              <a:latin typeface="Palatino Linotype" pitchFamily="18" charset="0"/>
            </a:endParaRPr>
          </a:p>
          <a:p>
            <a:pPr fontAlgn="t">
              <a:buFont typeface="Arial" pitchFamily="34" charset="0"/>
              <a:buChar char="•"/>
            </a:pPr>
            <a:r>
              <a:rPr lang="en" sz="1600" smtClean="0">
                <a:latin typeface="Palatino Linotype" pitchFamily="18" charset="0"/>
              </a:rPr>
              <a:t>Incoordination of the gallbladder/cystic duct relationship</a:t>
            </a:r>
          </a:p>
          <a:p>
            <a:pPr fontAlgn="t"/>
            <a:r>
              <a:rPr lang="en" u="sng" smtClean="0">
                <a:latin typeface="Palatino Linotype" pitchFamily="18" charset="0"/>
              </a:rPr>
              <a:t>Secondary </a:t>
            </a:r>
            <a:r>
              <a:rPr lang="en" u="sng" dirty="0" smtClean="0">
                <a:latin typeface="Palatino Linotype" pitchFamily="18" charset="0"/>
              </a:rPr>
              <a:t>:</a:t>
            </a:r>
            <a:endParaRPr lang="x-none" u="sng" smtClean="0">
              <a:latin typeface="Palatino Linotype" pitchFamily="18" charset="0"/>
            </a:endParaRPr>
          </a:p>
          <a:p>
            <a:pPr fontAlgn="t">
              <a:buFont typeface="Arial" pitchFamily="34" charset="0"/>
              <a:buChar char="•"/>
            </a:pPr>
            <a:r>
              <a:rPr lang="en" sz="1600" smtClean="0">
                <a:latin typeface="Palatino Linotype" pitchFamily="18" charset="0"/>
              </a:rPr>
              <a:t>Hormonal: pregnancy, somatostatin, somatostatin therapy</a:t>
            </a:r>
          </a:p>
          <a:p>
            <a:pPr fontAlgn="t">
              <a:buFont typeface="Arial" pitchFamily="34" charset="0"/>
              <a:buChar char="•"/>
            </a:pPr>
            <a:r>
              <a:rPr lang="en" sz="1600" smtClean="0">
                <a:latin typeface="Palatino Linotype" pitchFamily="18" charset="0"/>
              </a:rPr>
              <a:t>Postoperative: gastric resection</a:t>
            </a:r>
            <a:endParaRPr lang="en-US" sz="1600" dirty="0" smtClean="0">
              <a:latin typeface="Palatino Linotype" pitchFamily="18" charset="0"/>
            </a:endParaRPr>
          </a:p>
          <a:p>
            <a:pPr fontAlgn="t">
              <a:buFont typeface="Arial" pitchFamily="34" charset="0"/>
              <a:buChar char="•"/>
            </a:pPr>
            <a:r>
              <a:rPr lang="en" sz="1600" smtClean="0">
                <a:latin typeface="Palatino Linotype" pitchFamily="18" charset="0"/>
              </a:rPr>
              <a:t>Systemic: diabetes, cirrhosis, celiac disease</a:t>
            </a:r>
          </a:p>
          <a:p>
            <a:pPr fontAlgn="t">
              <a:buFont typeface="Arial" pitchFamily="34" charset="0"/>
              <a:buChar char="•"/>
            </a:pPr>
            <a:r>
              <a:rPr lang="en" sz="1600" smtClean="0">
                <a:latin typeface="Palatino Linotype" pitchFamily="18" charset="0"/>
              </a:rPr>
              <a:t>Inflammatory: gallstones</a:t>
            </a:r>
          </a:p>
        </p:txBody>
      </p:sp>
      <p:sp>
        <p:nvSpPr>
          <p:cNvPr id="6" name="TextBox 5"/>
          <p:cNvSpPr txBox="1"/>
          <p:nvPr/>
        </p:nvSpPr>
        <p:spPr>
          <a:xfrm>
            <a:off x="12700" y="3962400"/>
            <a:ext cx="8915400" cy="1985159"/>
          </a:xfrm>
          <a:prstGeom prst="rect">
            <a:avLst/>
          </a:prstGeom>
          <a:noFill/>
        </p:spPr>
        <p:txBody>
          <a:bodyPr wrap="square" rtlCol="0">
            <a:spAutoFit/>
          </a:bodyPr>
          <a:lstStyle/>
          <a:p>
            <a:pPr>
              <a:lnSpc>
                <a:spcPct val="150000"/>
              </a:lnSpc>
            </a:pPr>
            <a:endParaRPr lang="sr-Cyrl-RS" sz="1600" b="1" dirty="0" smtClean="0">
              <a:solidFill>
                <a:srgbClr val="FF0000"/>
              </a:solidFill>
              <a:latin typeface="Palatino Linotype" pitchFamily="18" charset="0"/>
            </a:endParaRPr>
          </a:p>
          <a:p>
            <a:pPr>
              <a:lnSpc>
                <a:spcPct val="150000"/>
              </a:lnSpc>
            </a:pPr>
            <a:r>
              <a:rPr lang="en" b="1" smtClean="0">
                <a:latin typeface="Palatino Linotype" pitchFamily="18" charset="0"/>
              </a:rPr>
              <a:t>Clinical </a:t>
            </a:r>
            <a:r>
              <a:rPr lang="en" b="1" dirty="0" smtClean="0">
                <a:latin typeface="Palatino Linotype" pitchFamily="18" charset="0"/>
              </a:rPr>
              <a:t>manifestations </a:t>
            </a:r>
            <a:r>
              <a:rPr lang="en" b="1" smtClean="0">
                <a:latin typeface="Palatino Linotype" pitchFamily="18" charset="0"/>
              </a:rPr>
              <a:t>:</a:t>
            </a:r>
            <a:r>
              <a:rPr lang="en" b="1" dirty="0" smtClean="0">
                <a:latin typeface="Palatino Linotype" pitchFamily="18" charset="0"/>
              </a:rPr>
              <a:t>                     </a:t>
            </a:r>
            <a:endParaRPr lang="x-none" b="1"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Middle-aged women</a:t>
            </a:r>
          </a:p>
          <a:p>
            <a:pPr marL="285750" indent="-285750">
              <a:lnSpc>
                <a:spcPct val="150000"/>
              </a:lnSpc>
              <a:buFont typeface="Arial" pitchFamily="34" charset="0"/>
              <a:buChar char="•"/>
            </a:pPr>
            <a:r>
              <a:rPr lang="en" sz="1600" dirty="0" smtClean="0">
                <a:latin typeface="Palatino Linotype" pitchFamily="18" charset="0"/>
              </a:rPr>
              <a:t>Clinical picture </a:t>
            </a:r>
            <a:r>
              <a:rPr lang="en" sz="1600" dirty="0" err="1" smtClean="0">
                <a:latin typeface="Palatino Linotype" pitchFamily="18" charset="0"/>
              </a:rPr>
              <a:t>of biliary </a:t>
            </a:r>
            <a:r>
              <a:rPr lang="en" sz="1600" dirty="0" smtClean="0">
                <a:latin typeface="Palatino Linotype" pitchFamily="18" charset="0"/>
              </a:rPr>
              <a:t>colic</a:t>
            </a:r>
          </a:p>
          <a:p>
            <a:pPr marL="285750" indent="-285750">
              <a:lnSpc>
                <a:spcPct val="150000"/>
              </a:lnSpc>
              <a:buFont typeface="Arial" pitchFamily="34" charset="0"/>
              <a:buChar char="•"/>
            </a:pPr>
            <a:r>
              <a:rPr lang="en" sz="1600" dirty="0" smtClean="0">
                <a:latin typeface="Palatino Linotype" pitchFamily="18" charset="0"/>
              </a:rPr>
              <a:t>Sensitivity below DRL</a:t>
            </a:r>
            <a:endParaRPr lang="x-none" sz="1600" dirty="0">
              <a:latin typeface="Palatino Linotype" pitchFamily="18" charset="0"/>
            </a:endParaRPr>
          </a:p>
        </p:txBody>
      </p:sp>
      <p:sp>
        <p:nvSpPr>
          <p:cNvPr id="7" name="Rectangle 2"/>
          <p:cNvSpPr txBox="1">
            <a:spLocks noChangeArrowheads="1"/>
          </p:cNvSpPr>
          <p:nvPr/>
        </p:nvSpPr>
        <p:spPr>
          <a:xfrm>
            <a:off x="0" y="0"/>
            <a:ext cx="9144000" cy="381000"/>
          </a:xfrm>
          <a:prstGeom prst="rect">
            <a:avLst/>
          </a:prstGeom>
          <a:solidFill>
            <a:schemeClr val="bg1"/>
          </a:solidFill>
        </p:spPr>
        <p:txBody>
          <a:bodyPr/>
          <a:lstStyle/>
          <a:p>
            <a:pPr algn="ctr" eaLnBrk="0" hangingPunct="0"/>
            <a:r>
              <a:rPr lang="en" sz="2000" b="1" dirty="0" smtClean="0">
                <a:latin typeface="Palatino Linotype" pitchFamily="18" charset="0"/>
                <a:cs typeface="Times New Roman" pitchFamily="18" charset="0"/>
              </a:rPr>
              <a:t>GALLBLADDER MOTILITY DISORDER</a:t>
            </a:r>
          </a:p>
        </p:txBody>
      </p:sp>
    </p:spTree>
    <p:extLst>
      <p:ext uri="{BB962C8B-B14F-4D97-AF65-F5344CB8AC3E}">
        <p14:creationId xmlns="" xmlns:p14="http://schemas.microsoft.com/office/powerpoint/2010/main" val="198286983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24641"/>
            <a:ext cx="8763000" cy="5262979"/>
          </a:xfrm>
          <a:prstGeom prst="rect">
            <a:avLst/>
          </a:prstGeom>
          <a:noFill/>
        </p:spPr>
        <p:txBody>
          <a:bodyPr wrap="square" rtlCol="0">
            <a:spAutoFit/>
          </a:bodyPr>
          <a:lstStyle/>
          <a:p>
            <a:pPr>
              <a:lnSpc>
                <a:spcPct val="150000"/>
              </a:lnSpc>
            </a:pPr>
            <a:endParaRPr lang="sr-Cyrl-RS" sz="1600" b="1" dirty="0" smtClean="0">
              <a:latin typeface="Palatino Linotype" pitchFamily="18" charset="0"/>
            </a:endParaRPr>
          </a:p>
          <a:p>
            <a:pPr>
              <a:lnSpc>
                <a:spcPct val="150000"/>
              </a:lnSpc>
            </a:pPr>
            <a:r>
              <a:rPr lang="en" sz="1600" b="1" smtClean="0">
                <a:latin typeface="Palatino Linotype" pitchFamily="18" charset="0"/>
              </a:rPr>
              <a:t>Diagnosis:</a:t>
            </a:r>
            <a:endParaRPr lang="x-none" sz="1600" b="1" dirty="0" smtClean="0">
              <a:latin typeface="Palatino Linotype" pitchFamily="18" charset="0"/>
            </a:endParaRPr>
          </a:p>
          <a:p>
            <a:pPr marL="285750" indent="-285750">
              <a:buFont typeface="Arial" pitchFamily="34" charset="0"/>
              <a:buChar char="•"/>
            </a:pPr>
            <a:r>
              <a:rPr lang="en" sz="1600" dirty="0" smtClean="0">
                <a:latin typeface="Palatino Linotype" pitchFamily="18" charset="0"/>
              </a:rPr>
              <a:t>echo </a:t>
            </a:r>
            <a:r>
              <a:rPr lang="en" sz="1600" smtClean="0">
                <a:latin typeface="Palatino Linotype" pitchFamily="18" charset="0"/>
              </a:rPr>
              <a:t>( </a:t>
            </a:r>
            <a:r>
              <a:rPr lang="en" sz="1600" dirty="0" smtClean="0">
                <a:latin typeface="Palatino Linotype" pitchFamily="18" charset="0"/>
              </a:rPr>
              <a:t>normal findings </a:t>
            </a:r>
            <a:r>
              <a:rPr lang="en" sz="1600" smtClean="0">
                <a:latin typeface="Palatino Linotype" pitchFamily="18" charset="0"/>
              </a:rPr>
              <a:t>)</a:t>
            </a:r>
            <a:endParaRPr lang="x-none" sz="1600" dirty="0" smtClean="0">
              <a:latin typeface="Palatino Linotype" pitchFamily="18" charset="0"/>
            </a:endParaRPr>
          </a:p>
          <a:p>
            <a:pPr marL="285750" indent="-285750">
              <a:buFont typeface="Arial" pitchFamily="34" charset="0"/>
              <a:buChar char="•"/>
            </a:pPr>
            <a:r>
              <a:rPr lang="en" sz="1600" dirty="0" err="1" smtClean="0">
                <a:latin typeface="Palatino Linotype" pitchFamily="18" charset="0"/>
              </a:rPr>
              <a:t>Endoscopy </a:t>
            </a:r>
            <a:r>
              <a:rPr lang="en" sz="1600" dirty="0" smtClean="0">
                <a:latin typeface="Palatino Linotype" pitchFamily="18" charset="0"/>
              </a:rPr>
              <a:t>and ERCPs</a:t>
            </a:r>
          </a:p>
          <a:p>
            <a:pPr marL="285750" indent="-285750">
              <a:buFont typeface="Arial" pitchFamily="34" charset="0"/>
              <a:buChar char="•"/>
            </a:pPr>
            <a:r>
              <a:rPr lang="en" sz="1600" dirty="0" smtClean="0">
                <a:latin typeface="Palatino Linotype" pitchFamily="18" charset="0"/>
              </a:rPr>
              <a:t>Cholecystokinin </a:t>
            </a:r>
            <a:r>
              <a:rPr lang="en" sz="1600" smtClean="0">
                <a:latin typeface="Palatino Linotype" pitchFamily="18" charset="0"/>
              </a:rPr>
              <a:t>provocations </a:t>
            </a:r>
            <a:r>
              <a:rPr lang="en" sz="1600" dirty="0" smtClean="0">
                <a:latin typeface="Palatino Linotype" pitchFamily="18" charset="0"/>
              </a:rPr>
              <a:t>they test</a:t>
            </a:r>
            <a:r>
              <a:rPr lang="en" sz="1600" smtClean="0">
                <a:latin typeface="Palatino Linotype" pitchFamily="18" charset="0"/>
              </a:rPr>
              <a:t> </a:t>
            </a:r>
            <a:r>
              <a:rPr lang="en" sz="1600" dirty="0" smtClean="0">
                <a:latin typeface="Palatino Linotype" pitchFamily="18" charset="0"/>
              </a:rPr>
              <a:t>(provoking pain below the DRL and contraction </a:t>
            </a:r>
            <a:r>
              <a:rPr lang="en" sz="1600" err="1" smtClean="0">
                <a:latin typeface="Palatino Linotype" pitchFamily="18" charset="0"/>
              </a:rPr>
              <a:t>of the thorax </a:t>
            </a:r>
            <a:r>
              <a:rPr lang="en" sz="1600" smtClean="0">
                <a:latin typeface="Palatino Linotype" pitchFamily="18" charset="0"/>
              </a:rPr>
              <a:t>)</a:t>
            </a:r>
            <a:r>
              <a:rPr lang="en" sz="1600" dirty="0" smtClean="0">
                <a:latin typeface="Palatino Linotype" pitchFamily="18" charset="0"/>
              </a:rPr>
              <a:t> </a:t>
            </a:r>
          </a:p>
          <a:p>
            <a:pPr marL="285750" indent="-285750">
              <a:buFont typeface="Arial" pitchFamily="34" charset="0"/>
              <a:buChar char="•"/>
            </a:pPr>
            <a:r>
              <a:rPr lang="en" sz="1600" smtClean="0">
                <a:latin typeface="Palatino Linotype" pitchFamily="18" charset="0"/>
              </a:rPr>
              <a:t>Gallbladder scintigraphy</a:t>
            </a:r>
            <a:endParaRPr lang="sr-Cyrl-RS" sz="1600" dirty="0" smtClean="0">
              <a:latin typeface="Palatino Linotype" pitchFamily="18" charset="0"/>
            </a:endParaRPr>
          </a:p>
          <a:p>
            <a:endParaRPr lang="sr-Cyrl-RS" sz="1600" dirty="0" smtClean="0">
              <a:latin typeface="Palatino Linotype" pitchFamily="18" charset="0"/>
            </a:endParaRPr>
          </a:p>
          <a:p>
            <a:r>
              <a:rPr lang="en" sz="1600" dirty="0" smtClean="0">
                <a:latin typeface="Palatino Linotype" pitchFamily="18" charset="0"/>
              </a:rPr>
              <a:t>Criteria for diagnosis:</a:t>
            </a:r>
          </a:p>
          <a:p>
            <a:r>
              <a:rPr lang="en" sz="1600" smtClean="0">
                <a:latin typeface="Palatino Linotype" pitchFamily="18" charset="0"/>
              </a:rPr>
              <a:t>Recurrent episodes of pain of medium or greater intensity in the epigastrium and below the DRL lasting 20 minutes or more, for a period of at least 3 months</a:t>
            </a:r>
          </a:p>
          <a:p>
            <a:pPr marL="285750" indent="-285750">
              <a:buFont typeface="Arial" pitchFamily="34" charset="0"/>
              <a:buChar char="•"/>
            </a:pPr>
            <a:r>
              <a:rPr lang="en" sz="1600" smtClean="0">
                <a:latin typeface="Palatino Linotype" pitchFamily="18" charset="0"/>
              </a:rPr>
              <a:t>moderate pain-requires interruption of daily activities</a:t>
            </a:r>
          </a:p>
          <a:p>
            <a:pPr marL="285750" indent="-285750">
              <a:buFont typeface="Arial" pitchFamily="34" charset="0"/>
              <a:buChar char="•"/>
            </a:pPr>
            <a:r>
              <a:rPr lang="en" sz="1600" smtClean="0">
                <a:latin typeface="Palatino Linotype" pitchFamily="18" charset="0"/>
              </a:rPr>
              <a:t>pain of greater intensity - requires treatment</a:t>
            </a:r>
          </a:p>
          <a:p>
            <a:r>
              <a:rPr lang="en" sz="1600" smtClean="0">
                <a:latin typeface="Palatino Linotype" pitchFamily="18" charset="0"/>
              </a:rPr>
              <a:t>Pain associated with:</a:t>
            </a:r>
          </a:p>
          <a:p>
            <a:pPr marL="285750" indent="-285750">
              <a:buFont typeface="Arial" pitchFamily="34" charset="0"/>
              <a:buChar char="•"/>
            </a:pPr>
            <a:r>
              <a:rPr lang="en" sz="1600" smtClean="0">
                <a:latin typeface="Palatino Linotype" pitchFamily="18" charset="0"/>
              </a:rPr>
              <a:t>nausea and vomiting</a:t>
            </a:r>
          </a:p>
          <a:p>
            <a:pPr marL="285750" indent="-285750">
              <a:buFont typeface="Arial" pitchFamily="34" charset="0"/>
              <a:buChar char="•"/>
            </a:pPr>
            <a:r>
              <a:rPr lang="en" sz="1600" smtClean="0">
                <a:latin typeface="Palatino Linotype" pitchFamily="18" charset="0"/>
              </a:rPr>
              <a:t>spreading to the back and right subscapsular region</a:t>
            </a:r>
          </a:p>
          <a:p>
            <a:pPr marL="285750" indent="-285750">
              <a:buFont typeface="Arial" pitchFamily="34" charset="0"/>
              <a:buChar char="•"/>
            </a:pPr>
            <a:r>
              <a:rPr lang="en" sz="1600" smtClean="0">
                <a:latin typeface="Palatino Linotype" pitchFamily="18" charset="0"/>
              </a:rPr>
              <a:t>occur after a meal</a:t>
            </a:r>
            <a:endParaRPr lang="sr-Cyrl-RS" sz="1600" dirty="0" smtClean="0">
              <a:latin typeface="Palatino Linotype" pitchFamily="18" charset="0"/>
            </a:endParaRPr>
          </a:p>
          <a:p>
            <a:pPr marL="285750" indent="-285750">
              <a:buFont typeface="Arial" pitchFamily="34" charset="0"/>
              <a:buChar char="•"/>
            </a:pPr>
            <a:r>
              <a:rPr lang="en" sz="1600" dirty="0" smtClean="0">
                <a:latin typeface="Palatino Linotype" pitchFamily="18" charset="0"/>
              </a:rPr>
              <a:t>the patient wakes up from sleep</a:t>
            </a:r>
          </a:p>
          <a:p>
            <a:pPr marL="285750" indent="-285750">
              <a:buFont typeface="Arial" pitchFamily="34" charset="0"/>
              <a:buChar char="•"/>
            </a:pPr>
            <a:r>
              <a:rPr lang="en" sz="1600" dirty="0" smtClean="0">
                <a:latin typeface="Palatino Linotype" pitchFamily="18" charset="0"/>
              </a:rPr>
              <a:t>no evidence of organic disease</a:t>
            </a:r>
            <a:endParaRPr lang="x-none" sz="1600" smtClean="0">
              <a:latin typeface="Palatino Linotype" pitchFamily="18" charset="0"/>
            </a:endParaRPr>
          </a:p>
          <a:p>
            <a:pPr marL="285750" indent="-285750">
              <a:buFont typeface="Arial" pitchFamily="34" charset="0"/>
              <a:buChar char="•"/>
            </a:pPr>
            <a:endParaRPr lang="x-none" sz="1600" dirty="0">
              <a:latin typeface="Palatino Linotype" pitchFamily="18" charset="0"/>
            </a:endParaRPr>
          </a:p>
        </p:txBody>
      </p:sp>
      <p:sp>
        <p:nvSpPr>
          <p:cNvPr id="4" name="TextBox 3"/>
          <p:cNvSpPr txBox="1"/>
          <p:nvPr/>
        </p:nvSpPr>
        <p:spPr>
          <a:xfrm>
            <a:off x="0" y="5105400"/>
            <a:ext cx="8915400" cy="1200329"/>
          </a:xfrm>
          <a:prstGeom prst="rect">
            <a:avLst/>
          </a:prstGeom>
          <a:noFill/>
        </p:spPr>
        <p:txBody>
          <a:bodyPr wrap="square" rtlCol="0">
            <a:spAutoFit/>
          </a:bodyPr>
          <a:lstStyle/>
          <a:p>
            <a:pPr>
              <a:lnSpc>
                <a:spcPct val="150000"/>
              </a:lnSpc>
            </a:pPr>
            <a:r>
              <a:rPr lang="en" sz="1600" b="1" smtClean="0">
                <a:latin typeface="Palatino Linotype" pitchFamily="18" charset="0"/>
              </a:rPr>
              <a:t>Therapy </a:t>
            </a:r>
            <a:r>
              <a:rPr lang="en" sz="1600" b="1" dirty="0" smtClean="0">
                <a:latin typeface="Palatino Linotype" pitchFamily="18" charset="0"/>
              </a:rPr>
              <a:t>:</a:t>
            </a:r>
          </a:p>
          <a:p>
            <a:pPr marL="285750" indent="-285750">
              <a:lnSpc>
                <a:spcPct val="150000"/>
              </a:lnSpc>
              <a:buFont typeface="Arial" pitchFamily="34" charset="0"/>
              <a:buChar char="•"/>
            </a:pPr>
            <a:r>
              <a:rPr lang="en" sz="1600" dirty="0" err="1" smtClean="0">
                <a:latin typeface="Palatino Linotype" pitchFamily="18" charset="0"/>
              </a:rPr>
              <a:t>Prokinetics</a:t>
            </a:r>
            <a:r>
              <a:rPr lang="en" sz="1600" dirty="0" smtClean="0">
                <a:latin typeface="Palatino Linotype" pitchFamily="18" charset="0"/>
              </a:rPr>
              <a:t> </a:t>
            </a:r>
          </a:p>
          <a:p>
            <a:pPr marL="285750" indent="-285750">
              <a:lnSpc>
                <a:spcPct val="150000"/>
              </a:lnSpc>
              <a:buFont typeface="Arial" pitchFamily="34" charset="0"/>
              <a:buChar char="•"/>
            </a:pPr>
            <a:r>
              <a:rPr lang="en" sz="1600" dirty="0" err="1" smtClean="0">
                <a:latin typeface="Palatino Linotype" pitchFamily="18" charset="0"/>
              </a:rPr>
              <a:t>Cholecystectomy</a:t>
            </a:r>
            <a:endParaRPr lang="x-none" sz="1600" dirty="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algn="ctr" eaLnBrk="0" hangingPunct="0"/>
            <a:r>
              <a:rPr lang="en" sz="2000" b="1" dirty="0" smtClean="0">
                <a:latin typeface="Palatino Linotype" pitchFamily="18" charset="0"/>
                <a:cs typeface="Times New Roman" pitchFamily="18" charset="0"/>
              </a:rPr>
              <a:t>GALL BLADDER MOTILITY DISORDER diagnosis and treatment</a:t>
            </a:r>
          </a:p>
        </p:txBody>
      </p:sp>
    </p:spTree>
    <p:extLst>
      <p:ext uri="{BB962C8B-B14F-4D97-AF65-F5344CB8AC3E}">
        <p14:creationId xmlns="" xmlns:p14="http://schemas.microsoft.com/office/powerpoint/2010/main" val="315336543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99408"/>
            <a:ext cx="8991600" cy="4401205"/>
          </a:xfrm>
          <a:prstGeom prst="rect">
            <a:avLst/>
          </a:prstGeom>
          <a:noFill/>
        </p:spPr>
        <p:txBody>
          <a:bodyPr wrap="square" rtlCol="0">
            <a:spAutoFit/>
          </a:bodyPr>
          <a:lstStyle/>
          <a:p>
            <a:pPr>
              <a:lnSpc>
                <a:spcPct val="150000"/>
              </a:lnSpc>
            </a:pPr>
            <a:r>
              <a:rPr lang="en" sz="1600" b="1" smtClean="0">
                <a:latin typeface="Palatino Linotype" pitchFamily="18" charset="0"/>
              </a:rPr>
              <a:t>Clinical manifestations:</a:t>
            </a:r>
            <a:endParaRPr lang="x-none" sz="1600" b="1" dirty="0" smtClean="0">
              <a:latin typeface="Palatino Linotype" pitchFamily="18" charset="0"/>
            </a:endParaRPr>
          </a:p>
          <a:p>
            <a:pPr marL="342900" indent="-342900">
              <a:lnSpc>
                <a:spcPct val="150000"/>
              </a:lnSpc>
              <a:buAutoNum type="arabicPeriod"/>
            </a:pPr>
            <a:r>
              <a:rPr lang="en" sz="1600" dirty="0" err="1" smtClean="0">
                <a:latin typeface="Palatino Linotype" pitchFamily="18" charset="0"/>
              </a:rPr>
              <a:t>Symptomatology </a:t>
            </a:r>
            <a:r>
              <a:rPr lang="en" sz="1600" dirty="0" smtClean="0">
                <a:latin typeface="Palatino Linotype" pitchFamily="18" charset="0"/>
              </a:rPr>
              <a:t>related to </a:t>
            </a:r>
            <a:r>
              <a:rPr lang="en" sz="1600" dirty="0" err="1" smtClean="0">
                <a:latin typeface="Palatino Linotype" pitchFamily="18" charset="0"/>
              </a:rPr>
              <a:t>the biliary </a:t>
            </a:r>
            <a:r>
              <a:rPr lang="en" sz="1600" dirty="0" smtClean="0">
                <a:latin typeface="Palatino Linotype" pitchFamily="18" charset="0"/>
              </a:rPr>
              <a:t>tract</a:t>
            </a:r>
          </a:p>
          <a:p>
            <a:pPr marL="342900" indent="-342900">
              <a:lnSpc>
                <a:spcPct val="150000"/>
              </a:lnSpc>
              <a:buAutoNum type="arabicPeriod"/>
            </a:pPr>
            <a:r>
              <a:rPr lang="en" sz="1600" dirty="0" err="1" smtClean="0">
                <a:latin typeface="Palatino Linotype" pitchFamily="18" charset="0"/>
              </a:rPr>
              <a:t>Symptomatology </a:t>
            </a:r>
            <a:r>
              <a:rPr lang="en" sz="1600" dirty="0" smtClean="0">
                <a:latin typeface="Palatino Linotype" pitchFamily="18" charset="0"/>
              </a:rPr>
              <a:t>related to the pancreas</a:t>
            </a:r>
          </a:p>
          <a:p>
            <a:pPr marL="285750" indent="-285750">
              <a:lnSpc>
                <a:spcPct val="150000"/>
              </a:lnSpc>
              <a:buFont typeface="Arial" pitchFamily="34" charset="0"/>
              <a:buChar char="•"/>
            </a:pPr>
            <a:r>
              <a:rPr lang="en" sz="1600" dirty="0" smtClean="0">
                <a:latin typeface="Palatino Linotype" pitchFamily="18" charset="0"/>
              </a:rPr>
              <a:t>Middle-aged women</a:t>
            </a:r>
          </a:p>
          <a:p>
            <a:pPr fontAlgn="t"/>
            <a:r>
              <a:rPr lang="en" sz="1600" dirty="0" err="1" smtClean="0">
                <a:latin typeface="Palatino Linotype" pitchFamily="18" charset="0"/>
              </a:rPr>
              <a:t>Recurring</a:t>
            </a:r>
            <a:r>
              <a:rPr lang="en" sz="1600" dirty="0" smtClean="0">
                <a:latin typeface="Palatino Linotype" pitchFamily="18" charset="0"/>
              </a:rPr>
              <a:t> </a:t>
            </a:r>
            <a:r>
              <a:rPr lang="en" sz="1600" dirty="0" err="1" smtClean="0">
                <a:latin typeface="Palatino Linotype" pitchFamily="18" charset="0"/>
              </a:rPr>
              <a:t>biliary </a:t>
            </a:r>
            <a:r>
              <a:rPr lang="en" sz="1600" dirty="0" smtClean="0">
                <a:latin typeface="Palatino Linotype" pitchFamily="18" charset="0"/>
              </a:rPr>
              <a:t>colic, most often 5 years </a:t>
            </a:r>
            <a:r>
              <a:rPr lang="en" sz="1600" smtClean="0">
                <a:latin typeface="Palatino Linotype" pitchFamily="18" charset="0"/>
              </a:rPr>
              <a:t>after cholecystectomy</a:t>
            </a:r>
            <a:endParaRPr lang="sr-Cyrl-RS" sz="1600" dirty="0" smtClean="0">
              <a:latin typeface="Palatino Linotype" pitchFamily="18" charset="0"/>
            </a:endParaRPr>
          </a:p>
          <a:p>
            <a:pPr fontAlgn="t"/>
            <a:endParaRPr lang="sr-Cyrl-RS" sz="1600" b="1" dirty="0" smtClean="0">
              <a:latin typeface="Palatino Linotype" pitchFamily="18" charset="0"/>
            </a:endParaRPr>
          </a:p>
          <a:p>
            <a:pPr>
              <a:lnSpc>
                <a:spcPct val="150000"/>
              </a:lnSpc>
            </a:pPr>
            <a:r>
              <a:rPr lang="en" sz="1600" b="1" smtClean="0">
                <a:latin typeface="Palatino Linotype" pitchFamily="18" charset="0"/>
              </a:rPr>
              <a:t>Diagnosis:</a:t>
            </a:r>
          </a:p>
          <a:p>
            <a:pPr marL="285750" indent="-285750">
              <a:lnSpc>
                <a:spcPct val="150000"/>
              </a:lnSpc>
              <a:buFont typeface="Arial" pitchFamily="34" charset="0"/>
              <a:buChar char="•"/>
            </a:pPr>
            <a:r>
              <a:rPr lang="en" sz="1600" smtClean="0">
                <a:latin typeface="Palatino Linotype" pitchFamily="18" charset="0"/>
              </a:rPr>
              <a:t>Lab analysis</a:t>
            </a:r>
          </a:p>
          <a:p>
            <a:pPr marL="285750" indent="-285750">
              <a:lnSpc>
                <a:spcPct val="150000"/>
              </a:lnSpc>
              <a:buFont typeface="Arial" pitchFamily="34" charset="0"/>
              <a:buChar char="•"/>
            </a:pPr>
            <a:r>
              <a:rPr lang="en" sz="1600" smtClean="0">
                <a:latin typeface="Palatino Linotype" pitchFamily="18" charset="0"/>
              </a:rPr>
              <a:t>ECHO of the abdomen</a:t>
            </a:r>
          </a:p>
          <a:p>
            <a:pPr marL="285750" indent="-285750">
              <a:lnSpc>
                <a:spcPct val="150000"/>
              </a:lnSpc>
              <a:buFont typeface="Arial" pitchFamily="34" charset="0"/>
              <a:buChar char="•"/>
            </a:pPr>
            <a:r>
              <a:rPr lang="en" sz="1600" smtClean="0">
                <a:latin typeface="Palatino Linotype" pitchFamily="18" charset="0"/>
              </a:rPr>
              <a:t>ERCP</a:t>
            </a:r>
          </a:p>
          <a:p>
            <a:pPr marL="285750" indent="-285750">
              <a:lnSpc>
                <a:spcPct val="150000"/>
              </a:lnSpc>
              <a:buFont typeface="Arial" pitchFamily="34" charset="0"/>
              <a:buChar char="•"/>
            </a:pPr>
            <a:r>
              <a:rPr lang="en" sz="1600" smtClean="0">
                <a:latin typeface="Palatino Linotype" pitchFamily="18" charset="0"/>
              </a:rPr>
              <a:t>Manometry of O 's sphincter</a:t>
            </a:r>
            <a:endParaRPr lang="x-none" sz="1600" smtClean="0">
              <a:latin typeface="Palatino Linotype" pitchFamily="18" charset="0"/>
            </a:endParaRPr>
          </a:p>
          <a:p>
            <a:pPr fontAlgn="t"/>
            <a:endParaRPr lang="sr-Cyrl-RS" sz="1600" b="1" dirty="0" smtClean="0">
              <a:latin typeface="Palatino Linotype" pitchFamily="18" charset="0"/>
            </a:endParaRPr>
          </a:p>
          <a:p>
            <a:pPr fontAlgn="t"/>
            <a:endParaRPr lang="x-none" sz="1600"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algn="ctr" eaLnBrk="0" hangingPunct="0"/>
            <a:r>
              <a:rPr lang="en" sz="2000" b="1" dirty="0" smtClean="0">
                <a:latin typeface="Palatino Linotype" pitchFamily="18" charset="0"/>
                <a:cs typeface="Times New Roman" pitchFamily="18" charset="0"/>
              </a:rPr>
              <a:t>DISORDER OF MOTILITY OF THE SPHINCTER OF ODDI</a:t>
            </a:r>
          </a:p>
        </p:txBody>
      </p:sp>
    </p:spTree>
    <p:extLst>
      <p:ext uri="{BB962C8B-B14F-4D97-AF65-F5344CB8AC3E}">
        <p14:creationId xmlns="" xmlns:p14="http://schemas.microsoft.com/office/powerpoint/2010/main" val="37512144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561231"/>
            <a:ext cx="8991600" cy="6986528"/>
          </a:xfrm>
          <a:prstGeom prst="rect">
            <a:avLst/>
          </a:prstGeom>
          <a:noFill/>
        </p:spPr>
        <p:txBody>
          <a:bodyPr wrap="square" rtlCol="0">
            <a:spAutoFit/>
          </a:bodyPr>
          <a:lstStyle/>
          <a:p>
            <a:pPr marL="342900" indent="-342900">
              <a:lnSpc>
                <a:spcPct val="150000"/>
              </a:lnSpc>
            </a:pPr>
            <a:r>
              <a:rPr lang="en" sz="1600" dirty="0" smtClean="0">
                <a:latin typeface="Palatino Linotype" pitchFamily="18" charset="0"/>
              </a:rPr>
              <a:t> </a:t>
            </a:r>
            <a:endParaRPr lang="ru-RU" sz="1600" b="1" dirty="0" smtClean="0">
              <a:latin typeface="Palatino Linotype" pitchFamily="18" charset="0"/>
            </a:endParaRPr>
          </a:p>
          <a:p>
            <a:pPr>
              <a:lnSpc>
                <a:spcPct val="150000"/>
              </a:lnSpc>
            </a:pPr>
            <a:r>
              <a:rPr lang="en" sz="1600" b="1" dirty="0" smtClean="0">
                <a:latin typeface="Palatino Linotype" pitchFamily="18" charset="0"/>
              </a:rPr>
              <a:t>Types of gallstones</a:t>
            </a:r>
          </a:p>
          <a:p>
            <a:pPr marL="342900" indent="-342900">
              <a:lnSpc>
                <a:spcPct val="150000"/>
              </a:lnSpc>
              <a:buFont typeface="+mj-lt"/>
              <a:buAutoNum type="arabicPeriod"/>
            </a:pPr>
            <a:r>
              <a:rPr lang="en" sz="1600" dirty="0" smtClean="0">
                <a:latin typeface="Palatino Linotype" pitchFamily="18" charset="0"/>
              </a:rPr>
              <a:t>Cholesterol</a:t>
            </a:r>
          </a:p>
          <a:p>
            <a:pPr marL="342900" indent="-342900">
              <a:lnSpc>
                <a:spcPct val="150000"/>
              </a:lnSpc>
              <a:buFont typeface="+mj-lt"/>
              <a:buAutoNum type="arabicPeriod"/>
            </a:pPr>
            <a:r>
              <a:rPr lang="en" sz="1600" dirty="0" smtClean="0">
                <a:latin typeface="Palatino Linotype" pitchFamily="18" charset="0"/>
              </a:rPr>
              <a:t>Pigmented</a:t>
            </a:r>
          </a:p>
          <a:p>
            <a:pPr marL="342900" indent="-342900">
              <a:lnSpc>
                <a:spcPct val="150000"/>
              </a:lnSpc>
              <a:buFont typeface="+mj-lt"/>
              <a:buAutoNum type="arabicPeriod"/>
            </a:pPr>
            <a:r>
              <a:rPr lang="en" sz="1600" dirty="0" smtClean="0">
                <a:latin typeface="Palatino Linotype" pitchFamily="18" charset="0"/>
              </a:rPr>
              <a:t>Mixed</a:t>
            </a:r>
            <a:endParaRPr lang="sr-Latn-CS" sz="1600" dirty="0" smtClean="0">
              <a:latin typeface="Palatino Linotype" pitchFamily="18" charset="0"/>
            </a:endParaRPr>
          </a:p>
          <a:p>
            <a:pPr>
              <a:lnSpc>
                <a:spcPct val="150000"/>
              </a:lnSpc>
            </a:pPr>
            <a:endParaRPr lang="ru-RU" sz="1600" b="1" dirty="0" smtClean="0">
              <a:latin typeface="Palatino Linotype" pitchFamily="18" charset="0"/>
            </a:endParaRPr>
          </a:p>
          <a:p>
            <a:pPr>
              <a:lnSpc>
                <a:spcPct val="150000"/>
              </a:lnSpc>
            </a:pPr>
            <a:r>
              <a:rPr lang="en" sz="1600" b="1" smtClean="0">
                <a:latin typeface="Palatino Linotype" pitchFamily="18" charset="0"/>
              </a:rPr>
              <a:t>Cholesterol</a:t>
            </a:r>
          </a:p>
          <a:p>
            <a:pPr marL="285750" indent="-285750">
              <a:lnSpc>
                <a:spcPct val="150000"/>
              </a:lnSpc>
              <a:buFont typeface="Wingdings" pitchFamily="2" charset="2"/>
              <a:buChar char="§"/>
            </a:pPr>
            <a:r>
              <a:rPr lang="en" sz="1600" smtClean="0">
                <a:latin typeface="Palatino Linotype" pitchFamily="18" charset="0"/>
              </a:rPr>
              <a:t>Pure cholesterol stones-10%, large, solitary, yellow-white in color</a:t>
            </a:r>
          </a:p>
          <a:p>
            <a:pPr marL="285750" indent="-285750">
              <a:lnSpc>
                <a:spcPct val="150000"/>
              </a:lnSpc>
              <a:buFont typeface="Wingdings" pitchFamily="2" charset="2"/>
              <a:buChar char="§"/>
            </a:pPr>
            <a:r>
              <a:rPr lang="en" sz="1600" dirty="0" smtClean="0">
                <a:latin typeface="Palatino Linotype" pitchFamily="18" charset="0"/>
              </a:rPr>
              <a:t>Mixed </a:t>
            </a:r>
            <a:r>
              <a:rPr lang="en" sz="1600" smtClean="0">
                <a:latin typeface="Palatino Linotype" pitchFamily="18" charset="0"/>
              </a:rPr>
              <a:t>cholesterol stones-70%, multiple with more than 70% cholesterol</a:t>
            </a:r>
          </a:p>
          <a:p>
            <a:pPr marL="285750" indent="-285750">
              <a:lnSpc>
                <a:spcPct val="150000"/>
              </a:lnSpc>
              <a:buFont typeface="Wingdings" pitchFamily="2" charset="2"/>
              <a:buChar char="§"/>
            </a:pPr>
            <a:endParaRPr lang="x-none" sz="1600" smtClean="0">
              <a:latin typeface="Palatino Linotype" pitchFamily="18" charset="0"/>
            </a:endParaRPr>
          </a:p>
          <a:p>
            <a:pPr>
              <a:lnSpc>
                <a:spcPct val="150000"/>
              </a:lnSpc>
            </a:pPr>
            <a:r>
              <a:rPr lang="en" sz="1600" b="1" smtClean="0">
                <a:latin typeface="Palatino Linotype" pitchFamily="18" charset="0"/>
              </a:rPr>
              <a:t>Pigment - </a:t>
            </a:r>
            <a:r>
              <a:rPr lang="en" sz="1600" smtClean="0">
                <a:latin typeface="Palatino Linotype" pitchFamily="18" charset="0"/>
              </a:rPr>
              <a:t>about 20% of gallstones</a:t>
            </a:r>
          </a:p>
          <a:p>
            <a:pPr marL="285750" indent="-285750">
              <a:lnSpc>
                <a:spcPct val="150000"/>
              </a:lnSpc>
              <a:buFont typeface="Wingdings" pitchFamily="2" charset="2"/>
              <a:buChar char="§"/>
            </a:pPr>
            <a:r>
              <a:rPr lang="en" sz="1600" smtClean="0">
                <a:latin typeface="Palatino Linotype" pitchFamily="18" charset="0"/>
              </a:rPr>
              <a:t>Black</a:t>
            </a:r>
          </a:p>
          <a:p>
            <a:pPr marL="285750" indent="-285750">
              <a:lnSpc>
                <a:spcPct val="150000"/>
              </a:lnSpc>
              <a:buFont typeface="Wingdings" pitchFamily="2" charset="2"/>
              <a:buChar char="§"/>
            </a:pPr>
            <a:r>
              <a:rPr lang="en" sz="1600" smtClean="0">
                <a:latin typeface="Palatino Linotype" pitchFamily="18" charset="0"/>
              </a:rPr>
              <a:t>Brown</a:t>
            </a:r>
          </a:p>
          <a:p>
            <a:pPr marL="285750" indent="-285750">
              <a:lnSpc>
                <a:spcPct val="150000"/>
              </a:lnSpc>
              <a:buFont typeface="Wingdings" pitchFamily="2" charset="2"/>
              <a:buChar char="§"/>
            </a:pPr>
            <a:r>
              <a:rPr lang="en" sz="1600" smtClean="0">
                <a:latin typeface="Palatino Linotype" pitchFamily="18" charset="0"/>
              </a:rPr>
              <a:t>We have black stones ( western type </a:t>
            </a:r>
            <a:r>
              <a:rPr lang="en" sz="1600" dirty="0" smtClean="0">
                <a:latin typeface="Palatino Linotype" pitchFamily="18" charset="0"/>
              </a:rPr>
              <a:t>stones ), black </a:t>
            </a:r>
            <a:r>
              <a:rPr lang="en" sz="1600" smtClean="0">
                <a:latin typeface="Palatino Linotype" pitchFamily="18" charset="0"/>
              </a:rPr>
              <a:t>, homogeneous and smooth</a:t>
            </a:r>
          </a:p>
          <a:p>
            <a:pPr marL="285750" indent="-285750">
              <a:lnSpc>
                <a:spcPct val="150000"/>
              </a:lnSpc>
              <a:buFont typeface="Wingdings" pitchFamily="2" charset="2"/>
              <a:buChar char="§"/>
            </a:pPr>
            <a:r>
              <a:rPr lang="en" sz="1600" smtClean="0">
                <a:latin typeface="Palatino Linotype" pitchFamily="18" charset="0"/>
              </a:rPr>
              <a:t>Brown stones (oriental stones) - in bacterial infections of the biliary tract, soft and laminar</a:t>
            </a:r>
          </a:p>
          <a:p>
            <a:pPr>
              <a:lnSpc>
                <a:spcPct val="150000"/>
              </a:lnSpc>
            </a:pPr>
            <a:endParaRPr lang="sr-Latn-CS" sz="1600" b="1" dirty="0" smtClean="0">
              <a:latin typeface="Palatino Linotype" pitchFamily="18" charset="0"/>
            </a:endParaRPr>
          </a:p>
          <a:p>
            <a:pPr marL="342900" indent="-342900">
              <a:lnSpc>
                <a:spcPct val="150000"/>
              </a:lnSpc>
              <a:buFont typeface="Arial" pitchFamily="34" charset="0"/>
              <a:buChar char="•"/>
            </a:pPr>
            <a:endParaRPr lang="x-none" sz="1600" b="1" dirty="0">
              <a:latin typeface="Palatino Linotype" pitchFamily="18" charset="0"/>
            </a:endParaRPr>
          </a:p>
        </p:txBody>
      </p:sp>
      <p:sp>
        <p:nvSpPr>
          <p:cNvPr id="6"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Types of gallstones</a:t>
            </a:r>
          </a:p>
        </p:txBody>
      </p:sp>
      <p:pic>
        <p:nvPicPr>
          <p:cNvPr id="74754" name="Picture 2" descr="Å½uÄni kamenci"/>
          <p:cNvPicPr>
            <a:picLocks noChangeAspect="1" noChangeArrowheads="1"/>
          </p:cNvPicPr>
          <p:nvPr/>
        </p:nvPicPr>
        <p:blipFill>
          <a:blip r:embed="rId2" cstate="print"/>
          <a:srcRect/>
          <a:stretch>
            <a:fillRect/>
          </a:stretch>
        </p:blipFill>
        <p:spPr bwMode="auto">
          <a:xfrm>
            <a:off x="3733800" y="457200"/>
            <a:ext cx="5181600" cy="2514600"/>
          </a:xfrm>
          <a:prstGeom prst="rect">
            <a:avLst/>
          </a:prstGeom>
          <a:noFill/>
        </p:spPr>
      </p:pic>
    </p:spTree>
    <p:extLst>
      <p:ext uri="{BB962C8B-B14F-4D97-AF65-F5344CB8AC3E}">
        <p14:creationId xmlns="" xmlns:p14="http://schemas.microsoft.com/office/powerpoint/2010/main" val="5370771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228600" y="425450"/>
            <a:ext cx="8229600" cy="5746750"/>
          </a:xfrm>
        </p:spPr>
        <p:txBody>
          <a:bodyPr>
            <a:noAutofit/>
          </a:bodyPr>
          <a:lstStyle/>
          <a:p>
            <a:pPr eaLnBrk="1" hangingPunct="1">
              <a:lnSpc>
                <a:spcPct val="150000"/>
              </a:lnSpc>
              <a:buFont typeface="Wingdings" pitchFamily="2" charset="2"/>
              <a:buChar char="Ø"/>
            </a:pPr>
            <a:r>
              <a:rPr lang="en" sz="1600" b="1" dirty="0" smtClean="0">
                <a:latin typeface="Palatino Linotype" pitchFamily="18" charset="0"/>
                <a:cs typeface="Times New Roman" pitchFamily="18" charset="0"/>
              </a:rPr>
              <a:t>Mechanisms of formation for </a:t>
            </a:r>
            <a:r>
              <a:rPr lang="en" sz="1600" b="1" dirty="0" err="1" smtClean="0">
                <a:latin typeface="Palatino Linotype" pitchFamily="18" charset="0"/>
                <a:cs typeface="Times New Roman" pitchFamily="18" charset="0"/>
              </a:rPr>
              <a:t>cholesterol </a:t>
            </a:r>
            <a:r>
              <a:rPr lang="en" sz="1600" b="1" dirty="0" smtClean="0">
                <a:latin typeface="Palatino Linotype" pitchFamily="18" charset="0"/>
                <a:cs typeface="Times New Roman" pitchFamily="18" charset="0"/>
              </a:rPr>
              <a:t>and mixed:</a:t>
            </a:r>
          </a:p>
          <a:p>
            <a:pPr lvl="1" eaLnBrk="1" hangingPunct="1">
              <a:lnSpc>
                <a:spcPct val="150000"/>
              </a:lnSpc>
              <a:buFont typeface="Wingdings" pitchFamily="2" charset="2"/>
              <a:buChar char="Ø"/>
            </a:pPr>
            <a:r>
              <a:rPr lang="en" sz="1600" dirty="0" err="1" smtClean="0">
                <a:latin typeface="Palatino Linotype" pitchFamily="18" charset="0"/>
                <a:cs typeface="Times New Roman" pitchFamily="18" charset="0"/>
              </a:rPr>
              <a:t>hypersaturation </a:t>
            </a:r>
            <a:r>
              <a:rPr lang="en" sz="1600" dirty="0" smtClean="0">
                <a:latin typeface="Palatino Linotype" pitchFamily="18" charset="0"/>
                <a:cs typeface="Times New Roman" pitchFamily="18" charset="0"/>
              </a:rPr>
              <a:t>of bile </a:t>
            </a:r>
            <a:r>
              <a:rPr lang="en" sz="1600" dirty="0" err="1" smtClean="0">
                <a:latin typeface="Palatino Linotype" pitchFamily="18" charset="0"/>
                <a:cs typeface="Times New Roman" pitchFamily="18" charset="0"/>
              </a:rPr>
              <a:t>with cholesterol</a:t>
            </a:r>
            <a:r>
              <a:rPr lang="en" sz="1600" dirty="0" smtClean="0">
                <a:latin typeface="Palatino Linotype" pitchFamily="18" charset="0"/>
                <a:cs typeface="Times New Roman" pitchFamily="18" charset="0"/>
              </a:rPr>
              <a:t> </a:t>
            </a:r>
          </a:p>
          <a:p>
            <a:pPr lvl="1" eaLnBrk="1" hangingPunct="1">
              <a:lnSpc>
                <a:spcPct val="150000"/>
              </a:lnSpc>
              <a:buFontTx/>
              <a:buChar char="-"/>
            </a:pPr>
            <a:r>
              <a:rPr lang="en" sz="1600" dirty="0" err="1" smtClean="0">
                <a:latin typeface="Palatino Linotype" pitchFamily="18" charset="0"/>
                <a:cs typeface="Times New Roman" pitchFamily="18" charset="0"/>
              </a:rPr>
              <a:t>hypersecretion</a:t>
            </a:r>
            <a:r>
              <a:rPr lang="en" sz="1600" dirty="0" smtClean="0">
                <a:latin typeface="Palatino Linotype" pitchFamily="18" charset="0"/>
                <a:cs typeface="Times New Roman" pitchFamily="18" charset="0"/>
              </a:rPr>
              <a:t> </a:t>
            </a:r>
            <a:r>
              <a:rPr lang="en" sz="1600" dirty="0" err="1" smtClean="0">
                <a:latin typeface="Palatino Linotype" pitchFamily="18" charset="0"/>
                <a:cs typeface="Times New Roman" pitchFamily="18" charset="0"/>
              </a:rPr>
              <a:t>cholesterol </a:t>
            </a:r>
            <a:r>
              <a:rPr lang="en" sz="1600" dirty="0" smtClean="0">
                <a:latin typeface="Palatino Linotype" pitchFamily="18" charset="0"/>
                <a:cs typeface="Times New Roman" pitchFamily="18" charset="0"/>
              </a:rPr>
              <a:t>and/or</a:t>
            </a:r>
          </a:p>
          <a:p>
            <a:pPr lvl="1" eaLnBrk="1" hangingPunct="1">
              <a:lnSpc>
                <a:spcPct val="150000"/>
              </a:lnSpc>
              <a:buFontTx/>
              <a:buChar char="-"/>
            </a:pPr>
            <a:r>
              <a:rPr lang="en" sz="1600" dirty="0" smtClean="0">
                <a:latin typeface="Palatino Linotype" pitchFamily="18" charset="0"/>
                <a:cs typeface="Times New Roman" pitchFamily="18" charset="0"/>
              </a:rPr>
              <a:t>decreased </a:t>
            </a:r>
            <a:r>
              <a:rPr lang="en" sz="1600" dirty="0" err="1" smtClean="0">
                <a:latin typeface="Palatino Linotype" pitchFamily="18" charset="0"/>
                <a:cs typeface="Times New Roman" pitchFamily="18" charset="0"/>
              </a:rPr>
              <a:t>hepatic </a:t>
            </a:r>
            <a:r>
              <a:rPr lang="en" sz="1600" dirty="0" smtClean="0">
                <a:latin typeface="Palatino Linotype" pitchFamily="18" charset="0"/>
                <a:cs typeface="Times New Roman" pitchFamily="18" charset="0"/>
              </a:rPr>
              <a:t>synthesis of bile acids or both together</a:t>
            </a:r>
          </a:p>
          <a:p>
            <a:pPr lvl="1" eaLnBrk="1" hangingPunct="1">
              <a:lnSpc>
                <a:spcPct val="150000"/>
              </a:lnSpc>
              <a:buFont typeface="Wingdings" pitchFamily="2" charset="2"/>
              <a:buChar char="Ø"/>
            </a:pPr>
            <a:r>
              <a:rPr lang="en" sz="1600" dirty="0" smtClean="0">
                <a:latin typeface="Palatino Linotype" pitchFamily="18" charset="0"/>
                <a:cs typeface="Times New Roman" pitchFamily="18" charset="0"/>
              </a:rPr>
              <a:t>disorder in the synthesis </a:t>
            </a:r>
            <a:r>
              <a:rPr lang="en" sz="1600" dirty="0" err="1" smtClean="0">
                <a:latin typeface="Palatino Linotype" pitchFamily="18" charset="0"/>
                <a:cs typeface="Times New Roman" pitchFamily="18" charset="0"/>
              </a:rPr>
              <a:t>of vesicles</a:t>
            </a:r>
            <a:endParaRPr lang="sr-Cyrl-CS" sz="1600" dirty="0" smtClean="0">
              <a:latin typeface="Palatino Linotype" pitchFamily="18" charset="0"/>
              <a:cs typeface="Times New Roman" pitchFamily="18" charset="0"/>
            </a:endParaRPr>
          </a:p>
          <a:p>
            <a:pPr lvl="1" eaLnBrk="1" hangingPunct="1">
              <a:lnSpc>
                <a:spcPct val="150000"/>
              </a:lnSpc>
              <a:buFont typeface="Wingdings" pitchFamily="2" charset="2"/>
              <a:buChar char="Ø"/>
            </a:pPr>
            <a:r>
              <a:rPr lang="en" sz="1600" dirty="0" smtClean="0">
                <a:latin typeface="Palatino Linotype" pitchFamily="18" charset="0"/>
                <a:cs typeface="Times New Roman" pitchFamily="18" charset="0"/>
              </a:rPr>
              <a:t>increased </a:t>
            </a:r>
            <a:r>
              <a:rPr lang="en" sz="1600" dirty="0" err="1" smtClean="0">
                <a:latin typeface="Palatino Linotype" pitchFamily="18" charset="0"/>
                <a:cs typeface="Times New Roman" pitchFamily="18" charset="0"/>
              </a:rPr>
              <a:t>nucleation of cholesterol </a:t>
            </a:r>
            <a:r>
              <a:rPr lang="en" sz="1600" dirty="0" smtClean="0">
                <a:latin typeface="Palatino Linotype" pitchFamily="18" charset="0"/>
                <a:cs typeface="Times New Roman" pitchFamily="18" charset="0"/>
              </a:rPr>
              <a:t>crystals </a:t>
            </a:r>
            <a:r>
              <a:rPr lang="en" sz="1600" dirty="0" err="1" smtClean="0">
                <a:latin typeface="Palatino Linotype" pitchFamily="18" charset="0"/>
                <a:cs typeface="Times New Roman" pitchFamily="18" charset="0"/>
              </a:rPr>
              <a:t>monohydrate </a:t>
            </a:r>
            <a:r>
              <a:rPr lang="en" sz="1600" dirty="0" smtClean="0">
                <a:latin typeface="Palatino Linotype" pitchFamily="18" charset="0"/>
                <a:cs typeface="Times New Roman" pitchFamily="18" charset="0"/>
              </a:rPr>
              <a:t>in bile</a:t>
            </a:r>
          </a:p>
          <a:p>
            <a:pPr lvl="1" eaLnBrk="1" hangingPunct="1">
              <a:lnSpc>
                <a:spcPct val="150000"/>
              </a:lnSpc>
              <a:buFontTx/>
              <a:buChar char="-"/>
            </a:pPr>
            <a:r>
              <a:rPr lang="en" sz="1600" dirty="0" smtClean="0">
                <a:latin typeface="Palatino Linotype" pitchFamily="18" charset="0"/>
                <a:cs typeface="Times New Roman" pitchFamily="18" charset="0"/>
              </a:rPr>
              <a:t>lack of </a:t>
            </a:r>
            <a:r>
              <a:rPr lang="en" sz="1600" dirty="0" err="1" smtClean="0">
                <a:latin typeface="Palatino Linotype" pitchFamily="18" charset="0"/>
                <a:cs typeface="Times New Roman" pitchFamily="18" charset="0"/>
              </a:rPr>
              <a:t>antinuclear </a:t>
            </a:r>
            <a:r>
              <a:rPr lang="en" sz="1600" dirty="0" smtClean="0">
                <a:latin typeface="Palatino Linotype" pitchFamily="18" charset="0"/>
                <a:cs typeface="Times New Roman" pitchFamily="18" charset="0"/>
              </a:rPr>
              <a:t>factors ( </a:t>
            </a:r>
            <a:r>
              <a:rPr lang="en" sz="1600" dirty="0" err="1" smtClean="0">
                <a:latin typeface="Palatino Linotype" pitchFamily="18" charset="0"/>
                <a:cs typeface="Times New Roman" pitchFamily="18" charset="0"/>
              </a:rPr>
              <a:t>apolipoproteins </a:t>
            </a:r>
            <a:r>
              <a:rPr lang="en" sz="1600" dirty="0" smtClean="0">
                <a:latin typeface="Palatino Linotype" pitchFamily="18" charset="0"/>
                <a:cs typeface="Times New Roman" pitchFamily="18" charset="0"/>
              </a:rPr>
              <a:t>1 and 2)</a:t>
            </a:r>
          </a:p>
          <a:p>
            <a:pPr lvl="1" eaLnBrk="1" hangingPunct="1">
              <a:lnSpc>
                <a:spcPct val="150000"/>
              </a:lnSpc>
              <a:buFontTx/>
              <a:buChar char="-"/>
            </a:pPr>
            <a:r>
              <a:rPr lang="en" sz="1600" dirty="0" smtClean="0">
                <a:latin typeface="Palatino Linotype" pitchFamily="18" charset="0"/>
                <a:cs typeface="Times New Roman" pitchFamily="18" charset="0"/>
              </a:rPr>
              <a:t>or an increase in </a:t>
            </a:r>
            <a:r>
              <a:rPr lang="en" sz="1600" dirty="0" err="1" smtClean="0">
                <a:latin typeface="Palatino Linotype" pitchFamily="18" charset="0"/>
                <a:cs typeface="Times New Roman" pitchFamily="18" charset="0"/>
              </a:rPr>
              <a:t>pronucleus </a:t>
            </a:r>
            <a:r>
              <a:rPr lang="en" sz="1600" dirty="0" smtClean="0">
                <a:latin typeface="Palatino Linotype" pitchFamily="18" charset="0"/>
                <a:cs typeface="Times New Roman" pitchFamily="18" charset="0"/>
              </a:rPr>
              <a:t>factors ( </a:t>
            </a:r>
            <a:r>
              <a:rPr lang="en" sz="1600" dirty="0" err="1" smtClean="0">
                <a:latin typeface="Palatino Linotype" pitchFamily="18" charset="0"/>
                <a:cs typeface="Times New Roman" pitchFamily="18" charset="0"/>
              </a:rPr>
              <a:t>non-mucin </a:t>
            </a:r>
            <a:r>
              <a:rPr lang="en" sz="1600" dirty="0" smtClean="0">
                <a:latin typeface="Palatino Linotype" pitchFamily="18" charset="0"/>
                <a:cs typeface="Times New Roman" pitchFamily="18" charset="0"/>
              </a:rPr>
              <a:t>and </a:t>
            </a:r>
            <a:r>
              <a:rPr lang="en" sz="1600" dirty="0" err="1" smtClean="0">
                <a:latin typeface="Palatino Linotype" pitchFamily="18" charset="0"/>
                <a:cs typeface="Times New Roman" pitchFamily="18" charset="0"/>
              </a:rPr>
              <a:t>mucin</a:t>
            </a:r>
            <a:r>
              <a:rPr lang="en" sz="1600" dirty="0" smtClean="0">
                <a:latin typeface="Palatino Linotype" pitchFamily="18" charset="0"/>
                <a:cs typeface="Times New Roman" pitchFamily="18" charset="0"/>
              </a:rPr>
              <a:t> </a:t>
            </a:r>
            <a:r>
              <a:rPr lang="en" sz="1600" dirty="0" err="1" smtClean="0">
                <a:latin typeface="Palatino Linotype" pitchFamily="18" charset="0"/>
                <a:cs typeface="Times New Roman" pitchFamily="18" charset="0"/>
              </a:rPr>
              <a:t>glycoproteins </a:t>
            </a:r>
            <a:r>
              <a:rPr lang="en" sz="1600" dirty="0" smtClean="0">
                <a:latin typeface="Palatino Linotype" pitchFamily="18" charset="0"/>
                <a:cs typeface="Times New Roman" pitchFamily="18" charset="0"/>
              </a:rPr>
              <a:t>)</a:t>
            </a:r>
          </a:p>
          <a:p>
            <a:pPr lvl="1" eaLnBrk="1" hangingPunct="1">
              <a:lnSpc>
                <a:spcPct val="150000"/>
              </a:lnSpc>
              <a:buFont typeface="Wingdings" pitchFamily="2" charset="2"/>
              <a:buChar char="Ø"/>
            </a:pPr>
            <a:r>
              <a:rPr lang="en" sz="1600" dirty="0" smtClean="0">
                <a:latin typeface="Palatino Linotype" pitchFamily="18" charset="0"/>
                <a:cs typeface="Times New Roman" pitchFamily="18" charset="0"/>
              </a:rPr>
              <a:t>increase in sludge in the bile</a:t>
            </a:r>
          </a:p>
          <a:p>
            <a:pPr lvl="1" eaLnBrk="1" hangingPunct="1">
              <a:lnSpc>
                <a:spcPct val="150000"/>
              </a:lnSpc>
              <a:buFont typeface="Arial" pitchFamily="34" charset="0"/>
              <a:buNone/>
            </a:pPr>
            <a:endParaRPr lang="sr-Cyrl-CS" sz="1600" dirty="0" smtClean="0">
              <a:latin typeface="Palatino Linotype" pitchFamily="18" charset="0"/>
              <a:cs typeface="Times New Roman" pitchFamily="18" charset="0"/>
            </a:endParaRPr>
          </a:p>
          <a:p>
            <a:pPr eaLnBrk="1" hangingPunct="1">
              <a:lnSpc>
                <a:spcPct val="150000"/>
              </a:lnSpc>
              <a:buFont typeface="Wingdings" pitchFamily="2" charset="2"/>
              <a:buChar char="Ø"/>
            </a:pPr>
            <a:r>
              <a:rPr lang="en" sz="1600" b="1" dirty="0" smtClean="0">
                <a:latin typeface="Palatino Linotype" pitchFamily="18" charset="0"/>
                <a:cs typeface="Times New Roman" pitchFamily="18" charset="0"/>
              </a:rPr>
              <a:t>Mechanisms of formation for pigment:</a:t>
            </a:r>
          </a:p>
          <a:p>
            <a:pPr lvl="1" eaLnBrk="1" hangingPunct="1">
              <a:buFont typeface="Wingdings" pitchFamily="2" charset="2"/>
              <a:buChar char="Ø"/>
            </a:pPr>
            <a:r>
              <a:rPr lang="en" sz="1600" dirty="0" smtClean="0">
                <a:latin typeface="Palatino Linotype" pitchFamily="18" charset="0"/>
                <a:cs typeface="Times New Roman" pitchFamily="18" charset="0"/>
              </a:rPr>
              <a:t>increased concentration </a:t>
            </a:r>
            <a:r>
              <a:rPr lang="en" sz="1600" dirty="0" err="1" smtClean="0">
                <a:latin typeface="Palatino Linotype" pitchFamily="18" charset="0"/>
                <a:cs typeface="Times New Roman" pitchFamily="18" charset="0"/>
              </a:rPr>
              <a:t>of unconjugated</a:t>
            </a:r>
            <a:r>
              <a:rPr lang="en" sz="1600" dirty="0" smtClean="0">
                <a:latin typeface="Palatino Linotype" pitchFamily="18" charset="0"/>
                <a:cs typeface="Times New Roman" pitchFamily="18" charset="0"/>
              </a:rPr>
              <a:t> </a:t>
            </a:r>
            <a:r>
              <a:rPr lang="en" sz="1600" dirty="0" err="1" smtClean="0">
                <a:latin typeface="Palatino Linotype" pitchFamily="18" charset="0"/>
                <a:cs typeface="Times New Roman" pitchFamily="18" charset="0"/>
              </a:rPr>
              <a:t>bilirubin </a:t>
            </a:r>
            <a:r>
              <a:rPr lang="en" sz="1600" dirty="0" smtClean="0">
                <a:latin typeface="Palatino Linotype" pitchFamily="18" charset="0"/>
                <a:cs typeface="Times New Roman" pitchFamily="18" charset="0"/>
              </a:rPr>
              <a:t>in bile</a:t>
            </a:r>
            <a:endParaRPr lang="en-US" sz="1600" dirty="0" smtClean="0">
              <a:latin typeface="Palatino Linotype" pitchFamily="18" charset="0"/>
            </a:endParaRPr>
          </a:p>
        </p:txBody>
      </p:sp>
      <p:sp>
        <p:nvSpPr>
          <p:cNvPr id="10243" name="Title 3"/>
          <p:cNvSpPr>
            <a:spLocks/>
          </p:cNvSpPr>
          <p:nvPr/>
        </p:nvSpPr>
        <p:spPr bwMode="auto">
          <a:xfrm>
            <a:off x="685800" y="273050"/>
            <a:ext cx="7772400"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p>
            <a:pPr algn="ctr"/>
            <a:r>
              <a:rPr lang="en" sz="3600" b="1" dirty="0">
                <a:latin typeface="Times New Roman" pitchFamily="18" charset="0"/>
                <a:cs typeface="Times New Roman" pitchFamily="18" charset="0"/>
              </a:rPr>
              <a:t> </a:t>
            </a:r>
            <a:endParaRPr lang="en-US" sz="3600" b="1" i="1" dirty="0">
              <a:latin typeface="Times New Roman" pitchFamily="18" charset="0"/>
              <a:cs typeface="Times New Roman"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Formation of gallstones</a:t>
            </a:r>
          </a:p>
        </p:txBody>
      </p:sp>
    </p:spTree>
    <p:extLst>
      <p:ext uri="{BB962C8B-B14F-4D97-AF65-F5344CB8AC3E}">
        <p14:creationId xmlns="" xmlns:p14="http://schemas.microsoft.com/office/powerpoint/2010/main" val="29298794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81000"/>
            <a:ext cx="8534400" cy="6370975"/>
          </a:xfrm>
          <a:prstGeom prst="rect">
            <a:avLst/>
          </a:prstGeom>
          <a:noFill/>
        </p:spPr>
        <p:txBody>
          <a:bodyPr wrap="square" rtlCol="0">
            <a:spAutoFit/>
          </a:bodyPr>
          <a:lstStyle/>
          <a:p>
            <a:pPr marL="285750" indent="-285750">
              <a:lnSpc>
                <a:spcPct val="150000"/>
              </a:lnSpc>
              <a:buFont typeface="Wingdings" pitchFamily="2" charset="2"/>
              <a:buChar char="§"/>
            </a:pPr>
            <a:r>
              <a:rPr lang="en" sz="1600" b="1" smtClean="0">
                <a:latin typeface="Palatino Linotype" pitchFamily="18" charset="0"/>
              </a:rPr>
              <a:t>Old </a:t>
            </a:r>
            <a:r>
              <a:rPr lang="en" sz="1600" b="1" dirty="0" smtClean="0">
                <a:latin typeface="Palatino Linotype" pitchFamily="18" charset="0"/>
              </a:rPr>
              <a:t>age </a:t>
            </a:r>
            <a:r>
              <a:rPr lang="en" sz="1600" dirty="0" smtClean="0">
                <a:latin typeface="Palatino Linotype" pitchFamily="18" charset="0"/>
              </a:rPr>
              <a:t>: </a:t>
            </a:r>
            <a:r>
              <a:rPr lang="en" sz="1600" smtClean="0">
                <a:latin typeface="Palatino Linotype" pitchFamily="18" charset="0"/>
              </a:rPr>
              <a:t>increased </a:t>
            </a:r>
            <a:r>
              <a:rPr lang="en" sz="1600" dirty="0" err="1" smtClean="0">
                <a:latin typeface="Palatino Linotype" pitchFamily="18" charset="0"/>
              </a:rPr>
              <a:t>biliary </a:t>
            </a:r>
            <a:r>
              <a:rPr lang="en" sz="1600" dirty="0" smtClean="0">
                <a:latin typeface="Palatino Linotype" pitchFamily="18" charset="0"/>
              </a:rPr>
              <a:t>secretion </a:t>
            </a:r>
            <a:r>
              <a:rPr lang="en" sz="1600" dirty="0" err="1" smtClean="0">
                <a:latin typeface="Palatino Linotype" pitchFamily="18" charset="0"/>
              </a:rPr>
              <a:t>of cholesterol </a:t>
            </a:r>
            <a:r>
              <a:rPr lang="en" sz="1600" dirty="0" smtClean="0">
                <a:latin typeface="Palatino Linotype" pitchFamily="18" charset="0"/>
              </a:rPr>
              <a:t>and reduced synthesis of bile salts</a:t>
            </a:r>
          </a:p>
          <a:p>
            <a:pPr marL="285750" indent="-285750">
              <a:lnSpc>
                <a:spcPct val="150000"/>
              </a:lnSpc>
              <a:buFont typeface="Wingdings" pitchFamily="2" charset="2"/>
              <a:buChar char="§"/>
            </a:pPr>
            <a:r>
              <a:rPr lang="en" sz="1600" b="1" smtClean="0">
                <a:latin typeface="Palatino Linotype" pitchFamily="18" charset="0"/>
              </a:rPr>
              <a:t>Females </a:t>
            </a:r>
            <a:r>
              <a:rPr lang="en" sz="1600" b="1" dirty="0" smtClean="0">
                <a:latin typeface="Palatino Linotype" pitchFamily="18" charset="0"/>
              </a:rPr>
              <a:t>:</a:t>
            </a:r>
            <a:r>
              <a:rPr lang="en" sz="1600" b="1" smtClean="0">
                <a:latin typeface="Palatino Linotype" pitchFamily="18" charset="0"/>
              </a:rPr>
              <a:t> </a:t>
            </a:r>
            <a:r>
              <a:rPr lang="en" sz="1600" dirty="0" smtClean="0">
                <a:latin typeface="Palatino Linotype" pitchFamily="18" charset="0"/>
              </a:rPr>
              <a:t>up to the age of 50 - the role </a:t>
            </a:r>
            <a:r>
              <a:rPr lang="en" sz="1600" dirty="0" err="1" smtClean="0">
                <a:latin typeface="Palatino Linotype" pitchFamily="18" charset="0"/>
              </a:rPr>
              <a:t>of estrogen </a:t>
            </a:r>
            <a:r>
              <a:rPr lang="en" sz="1600" dirty="0" smtClean="0">
                <a:latin typeface="Palatino Linotype" pitchFamily="18" charset="0"/>
              </a:rPr>
              <a:t>in the increased secretion </a:t>
            </a:r>
            <a:r>
              <a:rPr lang="en" sz="1600" dirty="0" err="1" smtClean="0">
                <a:latin typeface="Palatino Linotype" pitchFamily="18" charset="0"/>
              </a:rPr>
              <a:t>of cholesterol </a:t>
            </a:r>
            <a:r>
              <a:rPr lang="en" sz="1600" dirty="0" smtClean="0">
                <a:latin typeface="Palatino Linotype" pitchFamily="18" charset="0"/>
              </a:rPr>
              <a:t>in the bile</a:t>
            </a:r>
          </a:p>
          <a:p>
            <a:pPr marL="285750" indent="-285750">
              <a:lnSpc>
                <a:spcPct val="150000"/>
              </a:lnSpc>
              <a:buFont typeface="Wingdings" pitchFamily="2" charset="2"/>
              <a:buChar char="§"/>
            </a:pPr>
            <a:r>
              <a:rPr lang="en" sz="1600" b="1" dirty="0" smtClean="0">
                <a:latin typeface="Palatino Linotype" pitchFamily="18" charset="0"/>
              </a:rPr>
              <a:t>Obesity </a:t>
            </a:r>
            <a:r>
              <a:rPr lang="en" sz="1600" dirty="0" smtClean="0">
                <a:latin typeface="Palatino Linotype" pitchFamily="18" charset="0"/>
              </a:rPr>
              <a:t>: </a:t>
            </a:r>
            <a:r>
              <a:rPr lang="en" sz="1600" smtClean="0">
                <a:latin typeface="Palatino Linotype" pitchFamily="18" charset="0"/>
              </a:rPr>
              <a:t>biliary </a:t>
            </a:r>
            <a:r>
              <a:rPr lang="en" sz="1600" dirty="0" err="1" smtClean="0">
                <a:latin typeface="Palatino Linotype" pitchFamily="18" charset="0"/>
              </a:rPr>
              <a:t>hypersecretion</a:t>
            </a:r>
            <a:r>
              <a:rPr lang="en" sz="1600" dirty="0" smtClean="0">
                <a:latin typeface="Palatino Linotype" pitchFamily="18" charset="0"/>
              </a:rPr>
              <a:t> </a:t>
            </a:r>
            <a:r>
              <a:rPr lang="en" sz="1600" dirty="0" err="1" smtClean="0">
                <a:latin typeface="Palatino Linotype" pitchFamily="18" charset="0"/>
              </a:rPr>
              <a:t>cholesterol</a:t>
            </a:r>
            <a:endParaRPr lang="x-none" sz="1600" dirty="0" smtClean="0">
              <a:latin typeface="Palatino Linotype" pitchFamily="18" charset="0"/>
            </a:endParaRPr>
          </a:p>
          <a:p>
            <a:pPr marL="285750" indent="-285750">
              <a:lnSpc>
                <a:spcPct val="150000"/>
              </a:lnSpc>
              <a:buFont typeface="Wingdings" pitchFamily="2" charset="2"/>
              <a:buChar char="§"/>
            </a:pPr>
            <a:r>
              <a:rPr lang="en" sz="1600" b="1" dirty="0" smtClean="0">
                <a:latin typeface="Palatino Linotype" pitchFamily="18" charset="0"/>
              </a:rPr>
              <a:t>Sudden loss of </a:t>
            </a:r>
            <a:r>
              <a:rPr lang="en" sz="1600" b="1" smtClean="0">
                <a:latin typeface="Palatino Linotype" pitchFamily="18" charset="0"/>
              </a:rPr>
              <a:t>body </a:t>
            </a:r>
            <a:r>
              <a:rPr lang="en" sz="1600" b="1" dirty="0" smtClean="0">
                <a:latin typeface="Palatino Linotype" pitchFamily="18" charset="0"/>
              </a:rPr>
              <a:t>mass </a:t>
            </a:r>
            <a:r>
              <a:rPr lang="en" sz="1600" dirty="0" smtClean="0">
                <a:latin typeface="Palatino Linotype" pitchFamily="18" charset="0"/>
              </a:rPr>
              <a:t>: </a:t>
            </a:r>
            <a:r>
              <a:rPr lang="en" sz="1600" smtClean="0">
                <a:latin typeface="Palatino Linotype" pitchFamily="18" charset="0"/>
              </a:rPr>
              <a:t>increased </a:t>
            </a:r>
            <a:r>
              <a:rPr lang="en" sz="1600" dirty="0" smtClean="0">
                <a:latin typeface="Palatino Linotype" pitchFamily="18" charset="0"/>
              </a:rPr>
              <a:t>secretion </a:t>
            </a:r>
            <a:r>
              <a:rPr lang="en" sz="1600" dirty="0" err="1" smtClean="0">
                <a:latin typeface="Palatino Linotype" pitchFamily="18" charset="0"/>
              </a:rPr>
              <a:t>of cholesterol </a:t>
            </a:r>
            <a:r>
              <a:rPr lang="en" sz="1600" dirty="0" smtClean="0">
                <a:latin typeface="Palatino Linotype" pitchFamily="18" charset="0"/>
              </a:rPr>
              <a:t>and mucin and decreased </a:t>
            </a:r>
            <a:r>
              <a:rPr lang="en" sz="1600" dirty="0" err="1" smtClean="0">
                <a:latin typeface="Palatino Linotype" pitchFamily="18" charset="0"/>
              </a:rPr>
              <a:t>motility </a:t>
            </a:r>
            <a:r>
              <a:rPr lang="en" sz="1600" dirty="0" smtClean="0">
                <a:latin typeface="Palatino Linotype" pitchFamily="18" charset="0"/>
              </a:rPr>
              <a:t>of the gallbladder</a:t>
            </a:r>
          </a:p>
          <a:p>
            <a:pPr marL="285750" indent="-285750">
              <a:lnSpc>
                <a:spcPct val="150000"/>
              </a:lnSpc>
              <a:buFont typeface="Wingdings" pitchFamily="2" charset="2"/>
              <a:buChar char="§"/>
            </a:pPr>
            <a:r>
              <a:rPr lang="en" sz="1600" b="1" smtClean="0">
                <a:latin typeface="Palatino Linotype" pitchFamily="18" charset="0"/>
              </a:rPr>
              <a:t>TPN </a:t>
            </a:r>
            <a:r>
              <a:rPr lang="en" sz="1600" dirty="0" smtClean="0">
                <a:latin typeface="Palatino Linotype" pitchFamily="18" charset="0"/>
              </a:rPr>
              <a:t>: </a:t>
            </a:r>
            <a:r>
              <a:rPr lang="en" sz="1600" smtClean="0">
                <a:latin typeface="Palatino Linotype" pitchFamily="18" charset="0"/>
              </a:rPr>
              <a:t>hypomotility </a:t>
            </a:r>
            <a:r>
              <a:rPr lang="en" sz="1600" dirty="0" smtClean="0">
                <a:latin typeface="Palatino Linotype" pitchFamily="18" charset="0"/>
              </a:rPr>
              <a:t>, stagnation in the gallbladder, weak relaxation </a:t>
            </a:r>
            <a:r>
              <a:rPr lang="en" sz="1600" dirty="0" err="1" smtClean="0">
                <a:latin typeface="Palatino Linotype" pitchFamily="18" charset="0"/>
              </a:rPr>
              <a:t>Oddijev </a:t>
            </a:r>
            <a:r>
              <a:rPr lang="en" sz="1600" dirty="0" smtClean="0">
                <a:latin typeface="Palatino Linotype" pitchFamily="18" charset="0"/>
              </a:rPr>
              <a:t>- </a:t>
            </a:r>
            <a:r>
              <a:rPr lang="en" sz="1600" dirty="0" err="1" smtClean="0">
                <a:latin typeface="Palatino Linotype" pitchFamily="18" charset="0"/>
              </a:rPr>
              <a:t>og</a:t>
            </a:r>
            <a:r>
              <a:rPr lang="en" sz="1600" dirty="0" smtClean="0">
                <a:latin typeface="Palatino Linotype" pitchFamily="18" charset="0"/>
              </a:rPr>
              <a:t> </a:t>
            </a:r>
            <a:r>
              <a:rPr lang="en" sz="1600" dirty="0" err="1" smtClean="0">
                <a:latin typeface="Palatino Linotype" pitchFamily="18" charset="0"/>
              </a:rPr>
              <a:t>sphincter</a:t>
            </a:r>
            <a:endParaRPr lang="x-none" sz="1600" dirty="0" smtClean="0">
              <a:latin typeface="Palatino Linotype" pitchFamily="18" charset="0"/>
            </a:endParaRPr>
          </a:p>
          <a:p>
            <a:pPr marL="285750" indent="-285750">
              <a:lnSpc>
                <a:spcPct val="150000"/>
              </a:lnSpc>
              <a:buFont typeface="Wingdings" pitchFamily="2" charset="2"/>
              <a:buChar char="§"/>
            </a:pPr>
            <a:r>
              <a:rPr lang="en" sz="1600" b="1" smtClean="0">
                <a:latin typeface="Palatino Linotype" pitchFamily="18" charset="0"/>
              </a:rPr>
              <a:t>Pregnancy </a:t>
            </a:r>
            <a:r>
              <a:rPr lang="en" sz="1600" dirty="0" smtClean="0">
                <a:latin typeface="Palatino Linotype" pitchFamily="18" charset="0"/>
              </a:rPr>
              <a:t>: </a:t>
            </a:r>
            <a:r>
              <a:rPr lang="en" sz="1600" smtClean="0">
                <a:latin typeface="Palatino Linotype" pitchFamily="18" charset="0"/>
              </a:rPr>
              <a:t>increased </a:t>
            </a:r>
            <a:r>
              <a:rPr lang="en" sz="1600" dirty="0" smtClean="0">
                <a:latin typeface="Palatino Linotype" pitchFamily="18" charset="0"/>
              </a:rPr>
              <a:t>secretion </a:t>
            </a:r>
            <a:r>
              <a:rPr lang="en" sz="1600" dirty="0" err="1" smtClean="0">
                <a:latin typeface="Palatino Linotype" pitchFamily="18" charset="0"/>
              </a:rPr>
              <a:t>of estrogens </a:t>
            </a:r>
            <a:r>
              <a:rPr lang="en" sz="1600" dirty="0" smtClean="0">
                <a:latin typeface="Palatino Linotype" pitchFamily="18" charset="0"/>
              </a:rPr>
              <a:t>that increase the secretion </a:t>
            </a:r>
            <a:r>
              <a:rPr lang="en" sz="1600" dirty="0" err="1" smtClean="0">
                <a:latin typeface="Palatino Linotype" pitchFamily="18" charset="0"/>
              </a:rPr>
              <a:t>of cholesterol </a:t>
            </a:r>
            <a:r>
              <a:rPr lang="en" sz="1600" dirty="0" smtClean="0">
                <a:latin typeface="Palatino Linotype" pitchFamily="18" charset="0"/>
              </a:rPr>
              <a:t>into the bile and congestion in the gallbladder</a:t>
            </a:r>
          </a:p>
          <a:p>
            <a:pPr marL="285750" indent="-285750">
              <a:lnSpc>
                <a:spcPct val="150000"/>
              </a:lnSpc>
              <a:buFont typeface="Wingdings" pitchFamily="2" charset="2"/>
              <a:buChar char="§"/>
            </a:pPr>
            <a:r>
              <a:rPr lang="en" sz="1600" b="1" dirty="0" smtClean="0">
                <a:latin typeface="Palatino Linotype" pitchFamily="18" charset="0"/>
              </a:rPr>
              <a:t>Medicines </a:t>
            </a:r>
            <a:r>
              <a:rPr lang="en" sz="1600" dirty="0" smtClean="0">
                <a:latin typeface="Palatino Linotype" pitchFamily="18" charset="0"/>
              </a:rPr>
              <a:t>:</a:t>
            </a:r>
          </a:p>
          <a:p>
            <a:pPr>
              <a:lnSpc>
                <a:spcPct val="150000"/>
              </a:lnSpc>
            </a:pPr>
            <a:r>
              <a:rPr lang="en" sz="1600" dirty="0" smtClean="0">
                <a:latin typeface="Palatino Linotype" pitchFamily="18" charset="0"/>
              </a:rPr>
              <a:t>hormones ( </a:t>
            </a:r>
            <a:r>
              <a:rPr lang="en" sz="1600" smtClean="0">
                <a:latin typeface="Palatino Linotype" pitchFamily="18" charset="0"/>
              </a:rPr>
              <a:t>estrogens </a:t>
            </a:r>
            <a:r>
              <a:rPr lang="en" sz="1600" dirty="0" smtClean="0">
                <a:latin typeface="Palatino Linotype" pitchFamily="18" charset="0"/>
              </a:rPr>
              <a:t>): </a:t>
            </a:r>
            <a:r>
              <a:rPr lang="en" sz="1600" smtClean="0">
                <a:latin typeface="Palatino Linotype" pitchFamily="18" charset="0"/>
              </a:rPr>
              <a:t>increase </a:t>
            </a:r>
            <a:r>
              <a:rPr lang="en" sz="1600" dirty="0" err="1" smtClean="0">
                <a:latin typeface="Palatino Linotype" pitchFamily="18" charset="0"/>
              </a:rPr>
              <a:t>biliary </a:t>
            </a:r>
            <a:r>
              <a:rPr lang="en" sz="1600" dirty="0" smtClean="0">
                <a:latin typeface="Palatino Linotype" pitchFamily="18" charset="0"/>
              </a:rPr>
              <a:t>secretion </a:t>
            </a:r>
            <a:r>
              <a:rPr lang="en" sz="1600" dirty="0" err="1" smtClean="0">
                <a:latin typeface="Palatino Linotype" pitchFamily="18" charset="0"/>
              </a:rPr>
              <a:t>of cholesterol</a:t>
            </a:r>
            <a:endParaRPr lang="x-none" sz="1600" dirty="0" smtClean="0">
              <a:latin typeface="Palatino Linotype" pitchFamily="18" charset="0"/>
            </a:endParaRPr>
          </a:p>
          <a:p>
            <a:pPr>
              <a:lnSpc>
                <a:spcPct val="150000"/>
              </a:lnSpc>
            </a:pPr>
            <a:r>
              <a:rPr lang="en" sz="1600" dirty="0" smtClean="0">
                <a:latin typeface="Palatino Linotype" pitchFamily="18" charset="0"/>
              </a:rPr>
              <a:t>hypo </a:t>
            </a:r>
            <a:r>
              <a:rPr lang="en" sz="1600" smtClean="0">
                <a:latin typeface="Palatino Linotype" pitchFamily="18" charset="0"/>
              </a:rPr>
              <a:t>lipemics </a:t>
            </a:r>
            <a:r>
              <a:rPr lang="en" sz="1600" dirty="0" smtClean="0">
                <a:latin typeface="Palatino Linotype" pitchFamily="18" charset="0"/>
              </a:rPr>
              <a:t>: </a:t>
            </a:r>
            <a:r>
              <a:rPr lang="en" sz="1600" smtClean="0">
                <a:latin typeface="Palatino Linotype" pitchFamily="18" charset="0"/>
              </a:rPr>
              <a:t>chlorfibrate-reduce </a:t>
            </a:r>
            <a:r>
              <a:rPr lang="en" sz="1600" dirty="0" err="1" smtClean="0">
                <a:latin typeface="Palatino Linotype" pitchFamily="18" charset="0"/>
              </a:rPr>
              <a:t>cholesterol</a:t>
            </a:r>
            <a:r>
              <a:rPr lang="en" sz="1600" dirty="0" smtClean="0">
                <a:latin typeface="Palatino Linotype" pitchFamily="18" charset="0"/>
              </a:rPr>
              <a:t> </a:t>
            </a:r>
            <a:r>
              <a:rPr lang="en" sz="1600" smtClean="0">
                <a:latin typeface="Palatino Linotype" pitchFamily="18" charset="0"/>
              </a:rPr>
              <a:t>7-a hydroxylase</a:t>
            </a:r>
            <a:endParaRPr lang="en-US" sz="1600" dirty="0" smtClean="0">
              <a:latin typeface="Palatino Linotype" pitchFamily="18" charset="0"/>
            </a:endParaRPr>
          </a:p>
          <a:p>
            <a:pPr>
              <a:lnSpc>
                <a:spcPct val="150000"/>
              </a:lnSpc>
            </a:pPr>
            <a:r>
              <a:rPr lang="en" sz="1600" dirty="0" smtClean="0">
                <a:latin typeface="Palatino Linotype" pitchFamily="18" charset="0"/>
              </a:rPr>
              <a:t>o </a:t>
            </a:r>
            <a:r>
              <a:rPr lang="en" sz="1600" smtClean="0">
                <a:latin typeface="Palatino Linotype" pitchFamily="18" charset="0"/>
              </a:rPr>
              <a:t>Ctreotide-reduces </a:t>
            </a:r>
            <a:r>
              <a:rPr lang="en" sz="1600">
                <a:latin typeface="Palatino Linotype" pitchFamily="18" charset="0"/>
              </a:rPr>
              <a:t>the motility of the gallbladder</a:t>
            </a:r>
          </a:p>
          <a:p>
            <a:pPr marL="285750" indent="-285750">
              <a:lnSpc>
                <a:spcPct val="150000"/>
              </a:lnSpc>
              <a:buFont typeface="Wingdings" pitchFamily="2" charset="2"/>
              <a:buChar char="§"/>
            </a:pPr>
            <a:r>
              <a:rPr lang="en" sz="1600" b="1">
                <a:latin typeface="Palatino Linotype" pitchFamily="18" charset="0"/>
              </a:rPr>
              <a:t>Diseases or resection </a:t>
            </a:r>
            <a:r>
              <a:rPr lang="en" sz="1600" b="1" smtClean="0">
                <a:latin typeface="Palatino Linotype" pitchFamily="18" charset="0"/>
              </a:rPr>
              <a:t>of the ileum </a:t>
            </a:r>
            <a:r>
              <a:rPr lang="en" sz="1600" dirty="0" smtClean="0">
                <a:latin typeface="Palatino Linotype" pitchFamily="18" charset="0"/>
              </a:rPr>
              <a:t>: </a:t>
            </a:r>
            <a:r>
              <a:rPr lang="en" sz="1600" smtClean="0">
                <a:latin typeface="Palatino Linotype" pitchFamily="18" charset="0"/>
              </a:rPr>
              <a:t>lithogenic </a:t>
            </a:r>
            <a:r>
              <a:rPr lang="en" sz="1600">
                <a:latin typeface="Palatino Linotype" pitchFamily="18" charset="0"/>
              </a:rPr>
              <a:t>bile due to interruption of the enterohepatic circulation of bile acids</a:t>
            </a:r>
          </a:p>
          <a:p>
            <a:pPr marL="285750" indent="-285750">
              <a:lnSpc>
                <a:spcPct val="150000"/>
              </a:lnSpc>
              <a:buFont typeface="Wingdings" pitchFamily="2" charset="2"/>
              <a:buChar char="§"/>
            </a:pPr>
            <a:r>
              <a:rPr lang="en" sz="1600" b="1">
                <a:latin typeface="Palatino Linotype" pitchFamily="18" charset="0"/>
              </a:rPr>
              <a:t>Diabetes </a:t>
            </a:r>
            <a:r>
              <a:rPr lang="en" sz="1600">
                <a:latin typeface="Palatino Linotype" pitchFamily="18" charset="0"/>
              </a:rPr>
              <a:t>- decreased motility and ischemia of the </a:t>
            </a:r>
            <a:r>
              <a:rPr lang="en" sz="1600" smtClean="0">
                <a:latin typeface="Palatino Linotype" pitchFamily="18" charset="0"/>
              </a:rPr>
              <a:t>gallbladder</a:t>
            </a:r>
            <a:endParaRPr lang="x-none"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Gallstones - risk factors</a:t>
            </a:r>
          </a:p>
        </p:txBody>
      </p:sp>
    </p:spTree>
    <p:extLst>
      <p:ext uri="{BB962C8B-B14F-4D97-AF65-F5344CB8AC3E}">
        <p14:creationId xmlns="" xmlns:p14="http://schemas.microsoft.com/office/powerpoint/2010/main" val="23965836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18554</TotalTime>
  <Words>4618</Words>
  <Application>Microsoft Office PowerPoint</Application>
  <PresentationFormat>On-screen Show (4:3)</PresentationFormat>
  <Paragraphs>705</Paragraphs>
  <Slides>66</Slides>
  <Notes>0</Notes>
  <HiddenSlides>0</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Office Theme</vt:lpstr>
      <vt:lpstr>IASM  Teaching unit 22   Biliary calculosis  Cholecystitis  Cholangitis  Tumors of the gallbladder and bile ducts  Other diseases of the biliary tract </vt:lpstr>
      <vt:lpstr>BILIARY CALCULOSIS</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Cholecystitis  Cholecystitis acute</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CHOLANGITIS  Cholangitis</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SCLEROSING CHOLANGITIS - Classification</vt:lpstr>
      <vt:lpstr>Slide 54</vt:lpstr>
      <vt:lpstr>TUMORS OF THE GALLBLADDER AND  BILE TRACTS</vt:lpstr>
      <vt:lpstr>Slide 56</vt:lpstr>
      <vt:lpstr>Slide 57</vt:lpstr>
      <vt:lpstr>Slide 58</vt:lpstr>
      <vt:lpstr>Slide 59</vt:lpstr>
      <vt:lpstr>Carcinoma of papilla Vateri</vt:lpstr>
      <vt:lpstr>Slide 61</vt:lpstr>
      <vt:lpstr>Slide 62</vt:lpstr>
      <vt:lpstr>OTHER DISEASES OF THE BILIARY TRACT  Biliary composition motility disorder</vt:lpstr>
      <vt:lpstr>Slide 64</vt:lpstr>
      <vt:lpstr>Slide 65</vt:lpstr>
      <vt:lpstr>Slide 66</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Интегрисане академске студије медицине Наставна јединица 16</dc:title>
  <dc:creator>MISEL</dc:creator>
  <cp:lastModifiedBy>Zeljko</cp:lastModifiedBy>
  <cp:revision>257</cp:revision>
  <dcterms:created xsi:type="dcterms:W3CDTF">2015-08-09T21:23:51Z</dcterms:created>
  <dcterms:modified xsi:type="dcterms:W3CDTF">2024-02-16T21:17:39Z</dcterms:modified>
</cp:coreProperties>
</file>